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72" r:id="rId16"/>
    <p:sldId id="270" r:id="rId17"/>
    <p:sldId id="269" r:id="rId18"/>
    <p:sldId id="274"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3" r:id="rId33"/>
    <p:sldId id="290" r:id="rId34"/>
    <p:sldId id="295" r:id="rId35"/>
    <p:sldId id="301" r:id="rId36"/>
    <p:sldId id="296" r:id="rId37"/>
    <p:sldId id="297" r:id="rId38"/>
    <p:sldId id="304" r:id="rId39"/>
    <p:sldId id="310" r:id="rId40"/>
    <p:sldId id="312" r:id="rId41"/>
    <p:sldId id="311" r:id="rId42"/>
    <p:sldId id="313" r:id="rId43"/>
    <p:sldId id="299" r:id="rId44"/>
    <p:sldId id="298" r:id="rId45"/>
    <p:sldId id="302" r:id="rId46"/>
    <p:sldId id="303" r:id="rId47"/>
    <p:sldId id="305" r:id="rId48"/>
    <p:sldId id="306" r:id="rId49"/>
    <p:sldId id="307" r:id="rId50"/>
    <p:sldId id="308" r:id="rId51"/>
    <p:sldId id="309" r:id="rId52"/>
    <p:sldId id="314" r:id="rId53"/>
    <p:sldId id="320" r:id="rId54"/>
    <p:sldId id="321" r:id="rId55"/>
    <p:sldId id="322" r:id="rId56"/>
    <p:sldId id="323" r:id="rId57"/>
    <p:sldId id="324" r:id="rId58"/>
    <p:sldId id="315" r:id="rId59"/>
    <p:sldId id="319" r:id="rId6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8 Oval"/>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Başlık"/>
          <p:cNvSpPr>
            <a:spLocks noGrp="1"/>
          </p:cNvSpPr>
          <p:nvPr>
            <p:ph type="ctrTitle"/>
          </p:nvPr>
        </p:nvSpPr>
        <p:spPr>
          <a:xfrm>
            <a:off x="1432560" y="359898"/>
            <a:ext cx="7406640" cy="1472184"/>
          </a:xfrm>
        </p:spPr>
        <p:txBody>
          <a:bodyPr anchor="b"/>
          <a:lstStyle>
            <a:lvl1pPr algn="l">
              <a:defRPr/>
            </a:lvl1pPr>
            <a:extLst/>
          </a:lstStyle>
          <a:p>
            <a:r>
              <a:rPr lang="tr-TR" smtClean="0"/>
              <a:t>Asıl başlık stili için tıklatın</a:t>
            </a:r>
            <a:endParaRPr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6 Veri Yer Tutucusu"/>
          <p:cNvSpPr>
            <a:spLocks noGrp="1"/>
          </p:cNvSpPr>
          <p:nvPr>
            <p:ph type="dt" sz="half" idx="10"/>
          </p:nvPr>
        </p:nvSpPr>
        <p:spPr/>
        <p:txBody>
          <a:bodyPr/>
          <a:lstStyle>
            <a:lvl1pPr>
              <a:defRPr/>
            </a:lvl1pPr>
            <a:extLst/>
          </a:lstStyle>
          <a:p>
            <a:pPr>
              <a:defRPr/>
            </a:pPr>
            <a:fld id="{335244D4-22E2-423F-8DFA-8F30F107D8E8}" type="datetimeFigureOut">
              <a:rPr lang="tr-TR"/>
              <a:pPr>
                <a:defRPr/>
              </a:pPr>
              <a:t>13.11.2018</a:t>
            </a:fld>
            <a:endParaRPr lang="tr-TR"/>
          </a:p>
        </p:txBody>
      </p:sp>
      <p:sp>
        <p:nvSpPr>
          <p:cNvPr id="7" name="19 Altbilgi Yer Tutucusu"/>
          <p:cNvSpPr>
            <a:spLocks noGrp="1"/>
          </p:cNvSpPr>
          <p:nvPr>
            <p:ph type="ftr" sz="quarter" idx="11"/>
          </p:nvPr>
        </p:nvSpPr>
        <p:spPr/>
        <p:txBody>
          <a:bodyPr/>
          <a:lstStyle>
            <a:lvl1pPr>
              <a:defRPr/>
            </a:lvl1pPr>
            <a:extLst/>
          </a:lstStyle>
          <a:p>
            <a:pPr>
              <a:defRPr/>
            </a:pPr>
            <a:endParaRPr lang="tr-TR"/>
          </a:p>
        </p:txBody>
      </p:sp>
      <p:sp>
        <p:nvSpPr>
          <p:cNvPr id="8" name="9 Slayt Numarası Yer Tutucusu"/>
          <p:cNvSpPr>
            <a:spLocks noGrp="1"/>
          </p:cNvSpPr>
          <p:nvPr>
            <p:ph type="sldNum" sz="quarter" idx="12"/>
          </p:nvPr>
        </p:nvSpPr>
        <p:spPr/>
        <p:txBody>
          <a:bodyPr/>
          <a:lstStyle>
            <a:lvl1pPr>
              <a:defRPr/>
            </a:lvl1pPr>
            <a:extLst/>
          </a:lstStyle>
          <a:p>
            <a:pPr>
              <a:defRPr/>
            </a:pPr>
            <a:fld id="{66DE8722-6522-492E-804C-4BD2BF2DB465}" type="slidenum">
              <a:rPr lang="tr-TR"/>
              <a:pPr>
                <a:defRPr/>
              </a:pPr>
              <a:t>‹#›</a:t>
            </a:fld>
            <a:endParaRPr lang="tr-TR"/>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B89CFE55-20DF-4949-B38E-569E463B571C}" type="datetimeFigureOut">
              <a:rPr lang="tr-TR"/>
              <a:pPr>
                <a:defRPr/>
              </a:pPr>
              <a:t>13.11.2018</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CAC7E8B1-B79E-41C6-A6EC-6256C5703A09}" type="slidenum">
              <a:rPr lang="tr-TR"/>
              <a:pPr>
                <a:defRPr/>
              </a:pPr>
              <a:t>‹#›</a:t>
            </a:fld>
            <a:endParaRPr lang="tr-T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02802675-CC11-4329-8A48-9D93215CB6B5}" type="datetimeFigureOut">
              <a:rPr lang="tr-TR"/>
              <a:pPr>
                <a:defRPr/>
              </a:pPr>
              <a:t>13.11.2018</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A2433691-D2DF-4249-8B1E-8BA2AE5879A2}" type="slidenum">
              <a:rPr lang="tr-TR"/>
              <a:pPr>
                <a:defRPr/>
              </a:pPr>
              <a:t>‹#›</a:t>
            </a:fld>
            <a:endParaRPr lang="tr-TR"/>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0668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9149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p:txBody>
          <a:bodyPr/>
          <a:lstStyle>
            <a:lvl1pPr>
              <a:defRPr/>
            </a:lvl1pPr>
          </a:lstStyle>
          <a:p>
            <a:pPr>
              <a:defRPr/>
            </a:pPr>
            <a:endParaRPr lang="tr-TR"/>
          </a:p>
        </p:txBody>
      </p:sp>
      <p:sp>
        <p:nvSpPr>
          <p:cNvPr id="6" name="Rectangle 18"/>
          <p:cNvSpPr>
            <a:spLocks noGrp="1" noChangeArrowheads="1"/>
          </p:cNvSpPr>
          <p:nvPr>
            <p:ph type="ftr" sz="quarter" idx="11"/>
          </p:nvPr>
        </p:nvSpPr>
        <p:spPr/>
        <p:txBody>
          <a:bodyPr/>
          <a:lstStyle>
            <a:lvl1pPr>
              <a:defRPr/>
            </a:lvl1pPr>
          </a:lstStyle>
          <a:p>
            <a:pPr>
              <a:defRPr/>
            </a:pPr>
            <a:endParaRPr lang="tr-TR"/>
          </a:p>
        </p:txBody>
      </p:sp>
      <p:sp>
        <p:nvSpPr>
          <p:cNvPr id="7" name="Rectangle 19"/>
          <p:cNvSpPr>
            <a:spLocks noGrp="1" noChangeArrowheads="1"/>
          </p:cNvSpPr>
          <p:nvPr>
            <p:ph type="sldNum" sz="quarter" idx="12"/>
          </p:nvPr>
        </p:nvSpPr>
        <p:spPr/>
        <p:txBody>
          <a:bodyPr/>
          <a:lstStyle>
            <a:lvl1pPr>
              <a:defRPr/>
            </a:lvl1pPr>
          </a:lstStyle>
          <a:p>
            <a:pPr>
              <a:defRPr/>
            </a:pPr>
            <a:fld id="{4461CBD8-F98A-4A8F-9F02-8E479A220EB3}" type="slidenum">
              <a:rPr lang="tr-TR"/>
              <a:pPr>
                <a:defRPr/>
              </a:pPr>
              <a:t>‹#›</a:t>
            </a:fld>
            <a:endParaRPr lang="tr-TR"/>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0668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914900" y="1981200"/>
            <a:ext cx="36957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914900" y="4114800"/>
            <a:ext cx="36957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7"/>
          <p:cNvSpPr>
            <a:spLocks noGrp="1" noChangeArrowheads="1"/>
          </p:cNvSpPr>
          <p:nvPr>
            <p:ph type="dt" sz="half" idx="10"/>
          </p:nvPr>
        </p:nvSpPr>
        <p:spPr/>
        <p:txBody>
          <a:bodyPr/>
          <a:lstStyle>
            <a:lvl1pPr>
              <a:defRPr/>
            </a:lvl1pPr>
          </a:lstStyle>
          <a:p>
            <a:pPr>
              <a:defRPr/>
            </a:pPr>
            <a:endParaRPr lang="tr-TR"/>
          </a:p>
        </p:txBody>
      </p:sp>
      <p:sp>
        <p:nvSpPr>
          <p:cNvPr id="7" name="Rectangle 18"/>
          <p:cNvSpPr>
            <a:spLocks noGrp="1" noChangeArrowheads="1"/>
          </p:cNvSpPr>
          <p:nvPr>
            <p:ph type="ftr" sz="quarter" idx="11"/>
          </p:nvPr>
        </p:nvSpPr>
        <p:spPr/>
        <p:txBody>
          <a:bodyPr/>
          <a:lstStyle>
            <a:lvl1pPr>
              <a:defRPr/>
            </a:lvl1pPr>
          </a:lstStyle>
          <a:p>
            <a:pPr>
              <a:defRPr/>
            </a:pPr>
            <a:endParaRPr lang="tr-TR"/>
          </a:p>
        </p:txBody>
      </p:sp>
      <p:sp>
        <p:nvSpPr>
          <p:cNvPr id="8" name="Rectangle 19"/>
          <p:cNvSpPr>
            <a:spLocks noGrp="1" noChangeArrowheads="1"/>
          </p:cNvSpPr>
          <p:nvPr>
            <p:ph type="sldNum" sz="quarter" idx="12"/>
          </p:nvPr>
        </p:nvSpPr>
        <p:spPr/>
        <p:txBody>
          <a:bodyPr/>
          <a:lstStyle>
            <a:lvl1pPr>
              <a:defRPr/>
            </a:lvl1pPr>
          </a:lstStyle>
          <a:p>
            <a:pPr>
              <a:defRPr/>
            </a:pPr>
            <a:fld id="{A4DAAFCD-7263-4508-A581-DAE855B91894}" type="slidenum">
              <a:rPr lang="tr-TR"/>
              <a:pPr>
                <a:defRPr/>
              </a:pPr>
              <a:t>‹#›</a:t>
            </a:fld>
            <a:endParaRPr lang="tr-T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68F3C103-B315-4D92-B07E-FF749A00CA1C}" type="datetimeFigureOut">
              <a:rPr lang="tr-TR"/>
              <a:pPr>
                <a:defRPr/>
              </a:pPr>
              <a:t>13.11.2018</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B5887A11-6839-4624-A5C7-DDF018599741}" type="slidenum">
              <a:rPr lang="tr-TR"/>
              <a:pPr>
                <a:defRPr/>
              </a:pPr>
              <a:t>‹#›</a:t>
            </a:fld>
            <a:endParaRPr lang="tr-T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6 Dikdörtgen"/>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9 Dikdörtgen"/>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8 Oval"/>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D244D7E8-1B4D-4347-8121-4C890C130A12}" type="datetimeFigureOut">
              <a:rPr lang="tr-TR"/>
              <a:pPr>
                <a:defRPr/>
              </a:pPr>
              <a:t>13.11.2018</a:t>
            </a:fld>
            <a:endParaRPr lang="tr-TR"/>
          </a:p>
        </p:txBody>
      </p:sp>
      <p:sp>
        <p:nvSpPr>
          <p:cNvPr id="9" name="4 Altbilgi Yer Tutucusu"/>
          <p:cNvSpPr>
            <a:spLocks noGrp="1"/>
          </p:cNvSpPr>
          <p:nvPr>
            <p:ph type="ftr" sz="quarter" idx="11"/>
          </p:nvPr>
        </p:nvSpPr>
        <p:spPr/>
        <p:txBody>
          <a:bodyPr/>
          <a:lstStyle>
            <a:lvl1pPr>
              <a:defRPr/>
            </a:lvl1pPr>
            <a:extLst/>
          </a:lstStyle>
          <a:p>
            <a:pPr>
              <a:defRPr/>
            </a:pPr>
            <a:endParaRPr lang="tr-TR"/>
          </a:p>
        </p:txBody>
      </p:sp>
      <p:sp>
        <p:nvSpPr>
          <p:cNvPr id="10" name="5 Slayt Numarası Yer Tutucusu"/>
          <p:cNvSpPr>
            <a:spLocks noGrp="1"/>
          </p:cNvSpPr>
          <p:nvPr>
            <p:ph type="sldNum" sz="quarter" idx="12"/>
          </p:nvPr>
        </p:nvSpPr>
        <p:spPr/>
        <p:txBody>
          <a:bodyPr/>
          <a:lstStyle>
            <a:lvl1pPr>
              <a:defRPr/>
            </a:lvl1pPr>
            <a:extLst/>
          </a:lstStyle>
          <a:p>
            <a:pPr>
              <a:defRPr/>
            </a:pPr>
            <a:fld id="{6A6E380A-6D2C-448D-9B37-E2D1E5B4B49C}" type="slidenum">
              <a:rPr lang="tr-TR"/>
              <a:pPr>
                <a:defRPr/>
              </a:pPr>
              <a:t>‹#›</a:t>
            </a:fld>
            <a:endParaRPr lang="tr-T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fld id="{0619E014-6C36-456D-B618-79311C88EEBF}" type="datetimeFigureOut">
              <a:rPr lang="tr-TR"/>
              <a:pPr>
                <a:defRPr/>
              </a:pPr>
              <a:t>13.11.2018</a:t>
            </a:fld>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21 Slayt Numarası Yer Tutucusu"/>
          <p:cNvSpPr>
            <a:spLocks noGrp="1"/>
          </p:cNvSpPr>
          <p:nvPr>
            <p:ph type="sldNum" sz="quarter" idx="12"/>
          </p:nvPr>
        </p:nvSpPr>
        <p:spPr/>
        <p:txBody>
          <a:bodyPr/>
          <a:lstStyle>
            <a:lvl1pPr>
              <a:defRPr/>
            </a:lvl1pPr>
          </a:lstStyle>
          <a:p>
            <a:pPr>
              <a:defRPr/>
            </a:pPr>
            <a:fld id="{C82173B1-A49C-4EA6-9112-C0790F1977B9}" type="slidenum">
              <a:rPr lang="tr-TR"/>
              <a:pPr>
                <a:defRPr/>
              </a:pPr>
              <a:t>‹#›</a:t>
            </a:fld>
            <a:endParaRPr lang="tr-T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lstStyle>
            <a:lvl1pPr algn="ctr">
              <a:defRPr sz="4500" b="1" cap="none" baseline="0"/>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E3008538-8253-4901-BBDF-9E6A53C6C651}" type="datetimeFigureOut">
              <a:rPr lang="tr-TR"/>
              <a:pPr>
                <a:defRPr/>
              </a:pPr>
              <a:t>13.11.2018</a:t>
            </a:fld>
            <a:endParaRPr lang="tr-TR"/>
          </a:p>
        </p:txBody>
      </p:sp>
      <p:sp>
        <p:nvSpPr>
          <p:cNvPr id="8" name="7 Altbilgi Yer Tutucusu"/>
          <p:cNvSpPr>
            <a:spLocks noGrp="1"/>
          </p:cNvSpPr>
          <p:nvPr>
            <p:ph type="ftr" sz="quarter" idx="11"/>
          </p:nvPr>
        </p:nvSpPr>
        <p:spPr/>
        <p:txBody>
          <a:bodyPr/>
          <a:lstStyle>
            <a:lvl1pPr>
              <a:defRPr/>
            </a:lvl1pPr>
            <a:extLst/>
          </a:lstStyle>
          <a:p>
            <a:pPr>
              <a:defRPr/>
            </a:pPr>
            <a:endParaRPr lang="tr-TR"/>
          </a:p>
        </p:txBody>
      </p:sp>
      <p:sp>
        <p:nvSpPr>
          <p:cNvPr id="9" name="8 Slayt Numarası Yer Tutucusu"/>
          <p:cNvSpPr>
            <a:spLocks noGrp="1"/>
          </p:cNvSpPr>
          <p:nvPr>
            <p:ph type="sldNum" sz="quarter" idx="12"/>
          </p:nvPr>
        </p:nvSpPr>
        <p:spPr/>
        <p:txBody>
          <a:bodyPr/>
          <a:lstStyle>
            <a:lvl1pPr>
              <a:defRPr/>
            </a:lvl1pPr>
            <a:extLst/>
          </a:lstStyle>
          <a:p>
            <a:pPr>
              <a:defRPr/>
            </a:pPr>
            <a:fld id="{E759B740-5548-4C1C-9FF9-68EC6ACE0844}" type="slidenum">
              <a:rPr lang="tr-TR"/>
              <a:pPr>
                <a:defRPr/>
              </a:pPr>
              <a:t>‹#›</a:t>
            </a:fld>
            <a:endParaRPr lang="tr-T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fld id="{F69D8276-01DF-4703-9D18-45468E6A2A7D}" type="datetimeFigureOut">
              <a:rPr lang="tr-TR"/>
              <a:pPr>
                <a:defRPr/>
              </a:pPr>
              <a:t>13.11.2018</a:t>
            </a:fld>
            <a:endParaRPr lang="tr-TR"/>
          </a:p>
        </p:txBody>
      </p:sp>
      <p:sp>
        <p:nvSpPr>
          <p:cNvPr id="4" name="9 Altbilgi Yer Tutucusu"/>
          <p:cNvSpPr>
            <a:spLocks noGrp="1"/>
          </p:cNvSpPr>
          <p:nvPr>
            <p:ph type="ftr" sz="quarter" idx="11"/>
          </p:nvPr>
        </p:nvSpPr>
        <p:spPr/>
        <p:txBody>
          <a:bodyPr/>
          <a:lstStyle>
            <a:lvl1pPr>
              <a:defRPr/>
            </a:lvl1pPr>
          </a:lstStyle>
          <a:p>
            <a:pPr>
              <a:defRPr/>
            </a:pPr>
            <a:endParaRPr lang="tr-TR"/>
          </a:p>
        </p:txBody>
      </p:sp>
      <p:sp>
        <p:nvSpPr>
          <p:cNvPr id="5" name="21 Slayt Numarası Yer Tutucusu"/>
          <p:cNvSpPr>
            <a:spLocks noGrp="1"/>
          </p:cNvSpPr>
          <p:nvPr>
            <p:ph type="sldNum" sz="quarter" idx="12"/>
          </p:nvPr>
        </p:nvSpPr>
        <p:spPr/>
        <p:txBody>
          <a:bodyPr/>
          <a:lstStyle>
            <a:lvl1pPr>
              <a:defRPr/>
            </a:lvl1pPr>
          </a:lstStyle>
          <a:p>
            <a:pPr>
              <a:defRPr/>
            </a:pPr>
            <a:fld id="{D4A48582-91C4-48C6-838D-B272D13AC9CF}" type="slidenum">
              <a:rPr lang="tr-TR"/>
              <a:pPr>
                <a:defRPr/>
              </a:pPr>
              <a:t>‹#›</a:t>
            </a:fld>
            <a:endParaRPr lang="tr-T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4 Dikdörtgen"/>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5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Veri Yer Tutucusu"/>
          <p:cNvSpPr>
            <a:spLocks noGrp="1"/>
          </p:cNvSpPr>
          <p:nvPr>
            <p:ph type="dt" sz="half" idx="10"/>
          </p:nvPr>
        </p:nvSpPr>
        <p:spPr/>
        <p:txBody>
          <a:bodyPr/>
          <a:lstStyle>
            <a:lvl1pPr>
              <a:defRPr/>
            </a:lvl1pPr>
            <a:extLst/>
          </a:lstStyle>
          <a:p>
            <a:pPr>
              <a:defRPr/>
            </a:pPr>
            <a:fld id="{D4973F7D-06BB-4F0F-8419-3E1B6BA08FF0}" type="datetimeFigureOut">
              <a:rPr lang="tr-TR"/>
              <a:pPr>
                <a:defRPr/>
              </a:pPr>
              <a:t>13.11.2018</a:t>
            </a:fld>
            <a:endParaRPr lang="tr-TR"/>
          </a:p>
        </p:txBody>
      </p:sp>
      <p:sp>
        <p:nvSpPr>
          <p:cNvPr id="5" name="2 Altbilgi Yer Tutucusu"/>
          <p:cNvSpPr>
            <a:spLocks noGrp="1"/>
          </p:cNvSpPr>
          <p:nvPr>
            <p:ph type="ftr" sz="quarter" idx="11"/>
          </p:nvPr>
        </p:nvSpPr>
        <p:spPr/>
        <p:txBody>
          <a:bodyPr/>
          <a:lstStyle>
            <a:lvl1pPr>
              <a:defRPr/>
            </a:lvl1pPr>
            <a:extLst/>
          </a:lstStyle>
          <a:p>
            <a:pPr>
              <a:defRPr/>
            </a:pPr>
            <a:endParaRPr lang="tr-TR"/>
          </a:p>
        </p:txBody>
      </p:sp>
      <p:sp>
        <p:nvSpPr>
          <p:cNvPr id="6" name="3 Slayt Numarası Yer Tutucusu"/>
          <p:cNvSpPr>
            <a:spLocks noGrp="1"/>
          </p:cNvSpPr>
          <p:nvPr>
            <p:ph type="sldNum" sz="quarter" idx="12"/>
          </p:nvPr>
        </p:nvSpPr>
        <p:spPr/>
        <p:txBody>
          <a:bodyPr/>
          <a:lstStyle>
            <a:lvl1pPr>
              <a:defRPr/>
            </a:lvl1pPr>
            <a:extLst/>
          </a:lstStyle>
          <a:p>
            <a:pPr>
              <a:defRPr/>
            </a:pPr>
            <a:fld id="{BA91BB1C-1271-4BE1-ACFF-5B9612100FA7}" type="slidenum">
              <a:rPr lang="tr-TR"/>
              <a:pPr>
                <a:defRPr/>
              </a:pPr>
              <a:t>‹#›</a:t>
            </a:fld>
            <a:endParaRPr lang="tr-T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2429A44D-E38F-4B29-B57A-3FC041EECE0C}" type="datetimeFigureOut">
              <a:rPr lang="tr-TR"/>
              <a:pPr>
                <a:defRPr/>
              </a:pPr>
              <a:t>13.11.2018</a:t>
            </a:fld>
            <a:endParaRPr lang="tr-TR"/>
          </a:p>
        </p:txBody>
      </p:sp>
      <p:sp>
        <p:nvSpPr>
          <p:cNvPr id="6" name="5 Altbilgi Yer Tutucusu"/>
          <p:cNvSpPr>
            <a:spLocks noGrp="1"/>
          </p:cNvSpPr>
          <p:nvPr>
            <p:ph type="ftr" sz="quarter" idx="11"/>
          </p:nvPr>
        </p:nvSpPr>
        <p:spPr/>
        <p:txBody>
          <a:bodyPr/>
          <a:lstStyle>
            <a:lvl1pPr>
              <a:defRPr/>
            </a:lvl1pPr>
            <a:extLst/>
          </a:lstStyle>
          <a:p>
            <a:pPr>
              <a:defRPr/>
            </a:pPr>
            <a:endParaRPr lang="tr-TR"/>
          </a:p>
        </p:txBody>
      </p:sp>
      <p:sp>
        <p:nvSpPr>
          <p:cNvPr id="7" name="6 Slayt Numarası Yer Tutucusu"/>
          <p:cNvSpPr>
            <a:spLocks noGrp="1"/>
          </p:cNvSpPr>
          <p:nvPr>
            <p:ph type="sldNum" sz="quarter" idx="12"/>
          </p:nvPr>
        </p:nvSpPr>
        <p:spPr/>
        <p:txBody>
          <a:bodyPr/>
          <a:lstStyle>
            <a:lvl1pPr>
              <a:defRPr/>
            </a:lvl1pPr>
            <a:extLst/>
          </a:lstStyle>
          <a:p>
            <a:pPr>
              <a:defRPr/>
            </a:pPr>
            <a:fld id="{8367C752-BBAD-448E-8AAD-2B8FE049E87B}" type="slidenum">
              <a:rPr lang="tr-TR"/>
              <a:pPr>
                <a:defRPr/>
              </a:pPr>
              <a:t>‹#›</a:t>
            </a:fld>
            <a:endParaRPr lang="tr-T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8 Akış Çizelgesi: İşlem"/>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9 Akış Çizelgesi: İşlem"/>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smtClean="0"/>
              <a:t>Asıl başlık stili için tıklatın</a:t>
            </a:r>
            <a:endParaRPr lang="en-US"/>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8" name="4 Veri Yer Tutucusu"/>
          <p:cNvSpPr>
            <a:spLocks noGrp="1"/>
          </p:cNvSpPr>
          <p:nvPr>
            <p:ph type="dt" sz="half" idx="10"/>
          </p:nvPr>
        </p:nvSpPr>
        <p:spPr/>
        <p:txBody>
          <a:bodyPr/>
          <a:lstStyle>
            <a:lvl1pPr>
              <a:defRPr/>
            </a:lvl1pPr>
            <a:extLst/>
          </a:lstStyle>
          <a:p>
            <a:pPr>
              <a:defRPr/>
            </a:pPr>
            <a:fld id="{CF8A23C2-E019-467A-AE8A-2CB491361DED}" type="datetimeFigureOut">
              <a:rPr lang="tr-TR"/>
              <a:pPr>
                <a:defRPr/>
              </a:pPr>
              <a:t>13.11.2018</a:t>
            </a:fld>
            <a:endParaRPr lang="tr-TR"/>
          </a:p>
        </p:txBody>
      </p:sp>
      <p:sp>
        <p:nvSpPr>
          <p:cNvPr id="9" name="5 Altbilgi Yer Tutucusu"/>
          <p:cNvSpPr>
            <a:spLocks noGrp="1"/>
          </p:cNvSpPr>
          <p:nvPr>
            <p:ph type="ftr" sz="quarter" idx="11"/>
          </p:nvPr>
        </p:nvSpPr>
        <p:spPr/>
        <p:txBody>
          <a:bodyPr/>
          <a:lstStyle>
            <a:lvl1pPr>
              <a:defRPr/>
            </a:lvl1pPr>
            <a:extLst/>
          </a:lstStyle>
          <a:p>
            <a:pPr>
              <a:defRPr/>
            </a:pPr>
            <a:endParaRPr lang="tr-TR"/>
          </a:p>
        </p:txBody>
      </p:sp>
      <p:sp>
        <p:nvSpPr>
          <p:cNvPr id="10" name="6 Slayt Numarası Yer Tutucusu"/>
          <p:cNvSpPr>
            <a:spLocks noGrp="1"/>
          </p:cNvSpPr>
          <p:nvPr>
            <p:ph type="sldNum" sz="quarter" idx="12"/>
          </p:nvPr>
        </p:nvSpPr>
        <p:spPr/>
        <p:txBody>
          <a:bodyPr/>
          <a:lstStyle>
            <a:lvl1pPr>
              <a:defRPr/>
            </a:lvl1pPr>
            <a:extLst/>
          </a:lstStyle>
          <a:p>
            <a:pPr>
              <a:defRPr/>
            </a:pPr>
            <a:fld id="{122F0D6D-AC54-4C46-B24A-E9B71F22CC01}" type="slidenum">
              <a:rPr lang="tr-TR"/>
              <a:pPr>
                <a:defRPr/>
              </a:pPr>
              <a:t>‹#›</a:t>
            </a:fld>
            <a:endParaRPr lang="tr-T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Oval"/>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Dikdörtgen"/>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Başlık Yer Tutucusu"/>
          <p:cNvSpPr>
            <a:spLocks noGrp="1"/>
          </p:cNvSpPr>
          <p:nvPr>
            <p:ph type="title"/>
          </p:nvPr>
        </p:nvSpPr>
        <p:spPr>
          <a:xfrm>
            <a:off x="1435100" y="274638"/>
            <a:ext cx="7499350" cy="1143000"/>
          </a:xfrm>
          <a:prstGeom prst="rect">
            <a:avLst/>
          </a:prstGeom>
        </p:spPr>
        <p:txBody>
          <a:bodyPr anchor="ctr">
            <a:normAutofit/>
          </a:bodyPr>
          <a:lstStyle>
            <a:extLst/>
          </a:lstStyle>
          <a:p>
            <a:r>
              <a:rPr lang="tr-TR" smtClean="0"/>
              <a:t>Asıl başlık stili için tıklatın</a:t>
            </a:r>
            <a:endParaRPr lang="en-US"/>
          </a:p>
        </p:txBody>
      </p:sp>
      <p:sp>
        <p:nvSpPr>
          <p:cNvPr id="1033" name="8 Metin Yer Tutucusu"/>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12FF705A-7F44-4D93-978E-5D083E97B86C}" type="datetimeFigureOut">
              <a:rPr lang="tr-TR"/>
              <a:pPr>
                <a:defRPr/>
              </a:pPr>
              <a:t>13.11.2018</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tr-TR"/>
          </a:p>
        </p:txBody>
      </p:sp>
      <p:sp>
        <p:nvSpPr>
          <p:cNvPr id="22" name="21 Slayt Numarası Yer Tutucusu"/>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C7B309E3-231C-4A6B-9A98-72CFD474F4C6}" type="slidenum">
              <a:rPr lang="tr-TR"/>
              <a:pPr>
                <a:defRPr/>
              </a:pPr>
              <a:t>‹#›</a:t>
            </a:fld>
            <a:endParaRPr lang="tr-TR"/>
          </a:p>
        </p:txBody>
      </p:sp>
      <p:sp>
        <p:nvSpPr>
          <p:cNvPr id="15" name="14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4" r:id="rId1"/>
    <p:sldLayoutId id="2147483703" r:id="rId2"/>
    <p:sldLayoutId id="2147483705" r:id="rId3"/>
    <p:sldLayoutId id="2147483702" r:id="rId4"/>
    <p:sldLayoutId id="2147483706" r:id="rId5"/>
    <p:sldLayoutId id="2147483701" r:id="rId6"/>
    <p:sldLayoutId id="2147483707" r:id="rId7"/>
    <p:sldLayoutId id="2147483708" r:id="rId8"/>
    <p:sldLayoutId id="2147483709" r:id="rId9"/>
    <p:sldLayoutId id="2147483700" r:id="rId10"/>
    <p:sldLayoutId id="2147483699" r:id="rId11"/>
    <p:sldLayoutId id="2147483710" r:id="rId12"/>
    <p:sldLayoutId id="2147483711" r:id="rId13"/>
  </p:sldLayoutIdLst>
  <p:transition>
    <p:wedge/>
  </p:transition>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tr/url?sa=i&amp;rct=j&amp;q=11+footballers+on+stamps&amp;source=images&amp;cd=&amp;cad=rja&amp;docid=T76mGa29edg8wM&amp;tbnid=0bag6EqT3kPkjM:&amp;ved=0CAUQjRw&amp;url=http://bellacrafts.co.uk/shop/index.php?route=product/product&amp;product_id=450&amp;ei=oWBVUceMIormtQbh3IHQCA&amp;bvm=bv.44442042,d.bGE&amp;psig=AFQjCNFAT03KzsL3-l5soAnf-TgX6av4nQ&amp;ust=136463618183773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tr/url?sa=i&amp;rct=j&amp;q=following+the+cows+in+oestrus&amp;source=images&amp;cd=&amp;cad=rja&amp;docid=1GcwqOtWjrWALM&amp;tbnid=fwHpbGOQlMxgMM:&amp;ved=0CAUQjRw&amp;url=http://www.milkproduction.com/Library/Scientific-articles/Housing/Cow-comfort-5/&amp;ei=NwFWUcGeDIHHPKbwgaAE&amp;bvm=bv.44442042,d.ZWU&amp;psig=AFQjCNHINvVAENf2HyeRK3pZAvfjucnP-A&amp;ust=1364677297307202"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tr/url?sa=i&amp;rct=j&amp;q=rectovaginal+insemiantion+in+cow&amp;source=images&amp;cd=&amp;cad=rja&amp;docid=7jCfJiDJkVHBjM&amp;tbnid=SotzhUvQk9_gAM:&amp;ved=0CAUQjRw&amp;url=http://www.answers.com/topic/artificial-insemination&amp;ei=5QBWUYuTK47JPa2PgZgC&amp;bvm=bv.44442042,d.ZWU&amp;psig=AFQjCNGFHd1-UKGQAue0tcBc20lggvu_Fw&amp;ust=13646772082539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tr/url?sa=i&amp;rct=j&amp;q=reproductive+therapy+of+cows&amp;source=images&amp;cd=&amp;cad=rja&amp;docid=ceSiPEI8Wh7K-M&amp;tbnid=XBI6thnBFC9qSM:&amp;ved=0CAUQjRw&amp;url=http://agricultureproud.com/2012/10/30/think-tank-on-cattle-reproductive-technology/&amp;ei=vPxVUY_OC8PVOfXigMgC&amp;bvm=bv.44442042,d.ZGU&amp;psig=AFQjCNHZ8GDKxq5xYYWRb7RYIw1vHc_fQA&amp;ust=1364676145758880"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8313" y="765175"/>
            <a:ext cx="7772400" cy="1470025"/>
          </a:xfrm>
        </p:spPr>
        <p:txBody>
          <a:bodyPr vert="horz" wrap="square" lIns="91440" tIns="45720" rIns="91440" bIns="45720" numCol="1" anchorCtr="0" compatLnSpc="1">
            <a:prstTxWarp prst="textNoShape">
              <a:avLst/>
            </a:prstTxWarp>
          </a:bodyPr>
          <a:lstStyle/>
          <a:p>
            <a:pPr eaLnBrk="1" hangingPunct="1">
              <a:defRPr/>
            </a:pPr>
            <a:r>
              <a:rPr lang="tr-TR" sz="3900" smtClean="0">
                <a:effectLst>
                  <a:outerShdw blurRad="38100" dist="38100" dir="2700000" algn="tl">
                    <a:srgbClr val="C0C0C0"/>
                  </a:outerShdw>
                </a:effectLst>
              </a:rPr>
              <a:t>Sütçü İneklerde Suni Tohumlama Başarısını Artırıcı Stratejiler</a:t>
            </a:r>
          </a:p>
        </p:txBody>
      </p:sp>
      <p:sp>
        <p:nvSpPr>
          <p:cNvPr id="3" name="2 Alt Başlık"/>
          <p:cNvSpPr>
            <a:spLocks noGrp="1"/>
          </p:cNvSpPr>
          <p:nvPr>
            <p:ph type="subTitle" idx="1"/>
          </p:nvPr>
        </p:nvSpPr>
        <p:spPr>
          <a:xfrm>
            <a:off x="683568" y="3141663"/>
            <a:ext cx="3528070" cy="2951162"/>
          </a:xfrm>
        </p:spPr>
        <p:txBody>
          <a:bodyPr>
            <a:normAutofit/>
          </a:bodyPr>
          <a:lstStyle/>
          <a:p>
            <a:pPr eaLnBrk="1" fontAlgn="auto" hangingPunct="1">
              <a:spcAft>
                <a:spcPts val="0"/>
              </a:spcAft>
              <a:buFont typeface="Wingdings 2"/>
              <a:buNone/>
              <a:defRPr/>
            </a:pPr>
            <a:r>
              <a:rPr lang="tr-TR" b="1" dirty="0" smtClean="0"/>
              <a:t>“T Kuralı”</a:t>
            </a:r>
          </a:p>
          <a:p>
            <a:pPr eaLnBrk="1" fontAlgn="auto" hangingPunct="1">
              <a:spcAft>
                <a:spcPts val="0"/>
              </a:spcAft>
              <a:buFont typeface="Wingdings 2"/>
              <a:buNone/>
              <a:defRPr/>
            </a:pPr>
            <a:r>
              <a:rPr lang="tr-TR" dirty="0" err="1" smtClean="0"/>
              <a:t>Prof.Dr.Yavuz</a:t>
            </a:r>
            <a:r>
              <a:rPr lang="tr-TR" dirty="0" smtClean="0"/>
              <a:t> </a:t>
            </a:r>
            <a:r>
              <a:rPr lang="tr-TR" dirty="0" smtClean="0"/>
              <a:t>ÖZTÜRKLER</a:t>
            </a:r>
          </a:p>
          <a:p>
            <a:pPr eaLnBrk="1" fontAlgn="auto" hangingPunct="1">
              <a:spcAft>
                <a:spcPts val="0"/>
              </a:spcAft>
              <a:buFont typeface="Wingdings 2"/>
              <a:buNone/>
              <a:defRPr/>
            </a:pPr>
            <a:r>
              <a:rPr lang="tr-TR" dirty="0" smtClean="0"/>
              <a:t>www.yavuzozturkler.net</a:t>
            </a:r>
            <a:endParaRPr lang="tr-TR" dirty="0"/>
          </a:p>
        </p:txBody>
      </p:sp>
      <p:pic>
        <p:nvPicPr>
          <p:cNvPr id="15363" name="Picture 10" descr="turk lirası"/>
          <p:cNvPicPr>
            <a:picLocks noChangeAspect="1" noChangeArrowheads="1"/>
          </p:cNvPicPr>
          <p:nvPr/>
        </p:nvPicPr>
        <p:blipFill>
          <a:blip r:embed="rId2"/>
          <a:srcRect/>
          <a:stretch>
            <a:fillRect/>
          </a:stretch>
        </p:blipFill>
        <p:spPr bwMode="auto">
          <a:xfrm>
            <a:off x="6372225" y="4005263"/>
            <a:ext cx="2308225" cy="2289175"/>
          </a:xfrm>
          <a:prstGeom prst="rect">
            <a:avLst/>
          </a:prstGeom>
          <a:noFill/>
          <a:ln w="9525">
            <a:noFill/>
            <a:miter lim="800000"/>
            <a:headEnd/>
            <a:tailEnd/>
          </a:ln>
        </p:spPr>
      </p:pic>
      <p:pic>
        <p:nvPicPr>
          <p:cNvPr id="15364" name="Picture 11" descr="kazanç meyve"/>
          <p:cNvPicPr>
            <a:picLocks noChangeAspect="1" noChangeArrowheads="1"/>
          </p:cNvPicPr>
          <p:nvPr/>
        </p:nvPicPr>
        <p:blipFill>
          <a:blip r:embed="rId3"/>
          <a:srcRect/>
          <a:stretch>
            <a:fillRect/>
          </a:stretch>
        </p:blipFill>
        <p:spPr bwMode="auto">
          <a:xfrm>
            <a:off x="6300788" y="2420938"/>
            <a:ext cx="2322512" cy="1531937"/>
          </a:xfrm>
          <a:prstGeom prst="rect">
            <a:avLst/>
          </a:prstGeom>
          <a:noFill/>
          <a:ln w="9525">
            <a:noFill/>
            <a:miter lim="800000"/>
            <a:headEnd/>
            <a:tailEnd/>
          </a:ln>
        </p:spPr>
      </p:pic>
      <p:pic>
        <p:nvPicPr>
          <p:cNvPr id="15365" name="Picture 14" descr="kazanç emoji_resized"/>
          <p:cNvPicPr>
            <a:picLocks noChangeAspect="1" noChangeArrowheads="1"/>
          </p:cNvPicPr>
          <p:nvPr/>
        </p:nvPicPr>
        <p:blipFill>
          <a:blip r:embed="rId4"/>
          <a:srcRect/>
          <a:stretch>
            <a:fillRect/>
          </a:stretch>
        </p:blipFill>
        <p:spPr bwMode="auto">
          <a:xfrm>
            <a:off x="4427538" y="5373688"/>
            <a:ext cx="1735137" cy="1039812"/>
          </a:xfrm>
          <a:prstGeom prst="rect">
            <a:avLst/>
          </a:prstGeom>
          <a:noFill/>
          <a:ln w="9525">
            <a:noFill/>
            <a:miter lim="800000"/>
            <a:headEnd/>
            <a:tailEnd/>
          </a:ln>
        </p:spPr>
      </p:pic>
      <p:pic>
        <p:nvPicPr>
          <p:cNvPr id="15366" name="Picture 16" descr="buzağı"/>
          <p:cNvPicPr>
            <a:picLocks noChangeAspect="1" noChangeArrowheads="1"/>
          </p:cNvPicPr>
          <p:nvPr/>
        </p:nvPicPr>
        <p:blipFill>
          <a:blip r:embed="rId5"/>
          <a:srcRect/>
          <a:stretch>
            <a:fillRect/>
          </a:stretch>
        </p:blipFill>
        <p:spPr bwMode="auto">
          <a:xfrm>
            <a:off x="4211638" y="2997200"/>
            <a:ext cx="2143125" cy="21431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İştahsız inek</a:t>
            </a:r>
            <a:endParaRPr lang="tr-TR" dirty="0">
              <a:solidFill>
                <a:schemeClr val="tx2">
                  <a:satMod val="130000"/>
                </a:schemeClr>
              </a:solidFill>
            </a:endParaRPr>
          </a:p>
        </p:txBody>
      </p:sp>
      <p:sp>
        <p:nvSpPr>
          <p:cNvPr id="24578" name="2 İçerik Yer Tutucusu"/>
          <p:cNvSpPr>
            <a:spLocks noGrp="1"/>
          </p:cNvSpPr>
          <p:nvPr>
            <p:ph idx="1"/>
          </p:nvPr>
        </p:nvSpPr>
        <p:spPr/>
        <p:txBody>
          <a:bodyPr/>
          <a:lstStyle/>
          <a:p>
            <a:pPr eaLnBrk="1" hangingPunct="1"/>
            <a:r>
              <a:rPr lang="tr-TR" smtClean="0"/>
              <a:t>Gebeliğin son dönemi ve laktasyon başlangıcında ine iştahsızdır. Bu durum süt üretimi ve sürdürebilirliği için gerekli enerjiyi sınırlar,adipos dokudan yıkımlanan yağ asitleri enerji ikmali için kulanılınca ,karaciğer yağlanması oluşur.</a:t>
            </a: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Mineral balansı </a:t>
            </a:r>
            <a:endParaRPr lang="tr-TR" dirty="0">
              <a:solidFill>
                <a:schemeClr val="tx2">
                  <a:satMod val="130000"/>
                </a:schemeClr>
              </a:solidFill>
            </a:endParaRPr>
          </a:p>
        </p:txBody>
      </p:sp>
      <p:sp>
        <p:nvSpPr>
          <p:cNvPr id="25602" name="2 İçerik Yer Tutucusu"/>
          <p:cNvSpPr>
            <a:spLocks noGrp="1"/>
          </p:cNvSpPr>
          <p:nvPr>
            <p:ph idx="1"/>
          </p:nvPr>
        </p:nvSpPr>
        <p:spPr>
          <a:xfrm>
            <a:off x="1435100" y="1447800"/>
            <a:ext cx="4144963" cy="4800600"/>
          </a:xfrm>
        </p:spPr>
        <p:txBody>
          <a:bodyPr/>
          <a:lstStyle/>
          <a:p>
            <a:pPr eaLnBrk="1" hangingPunct="1"/>
            <a:r>
              <a:rPr lang="tr-TR" smtClean="0"/>
              <a:t>Özellikle kalsiyuma dikkat!</a:t>
            </a:r>
          </a:p>
          <a:p>
            <a:pPr eaLnBrk="1" hangingPunct="1"/>
            <a:r>
              <a:rPr lang="tr-TR" smtClean="0"/>
              <a:t>Ve Fosfor ve Mağnezyum</a:t>
            </a:r>
          </a:p>
          <a:p>
            <a:pPr eaLnBrk="1" hangingPunct="1"/>
            <a:r>
              <a:rPr lang="tr-TR" smtClean="0"/>
              <a:t>Co,Cu ,Mn ve Zn  de önemli </a:t>
            </a:r>
          </a:p>
        </p:txBody>
      </p:sp>
      <p:pic>
        <p:nvPicPr>
          <p:cNvPr id="25603" name="Picture 1" descr="C:\Users\TOSHIBA\Desktop\imagesCAQ39HLL.jpg"/>
          <p:cNvPicPr>
            <a:picLocks noChangeAspect="1" noChangeArrowheads="1"/>
          </p:cNvPicPr>
          <p:nvPr/>
        </p:nvPicPr>
        <p:blipFill>
          <a:blip r:embed="rId2"/>
          <a:srcRect/>
          <a:stretch>
            <a:fillRect/>
          </a:stretch>
        </p:blipFill>
        <p:spPr bwMode="auto">
          <a:xfrm>
            <a:off x="5724525" y="836613"/>
            <a:ext cx="2571750" cy="40322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Kuru inek beslenmesi </a:t>
            </a:r>
            <a:endParaRPr lang="tr-TR" dirty="0">
              <a:solidFill>
                <a:schemeClr val="tx2">
                  <a:satMod val="130000"/>
                </a:schemeClr>
              </a:solidFill>
            </a:endParaRPr>
          </a:p>
        </p:txBody>
      </p:sp>
      <p:sp>
        <p:nvSpPr>
          <p:cNvPr id="26626" name="2 İçerik Yer Tutucusu"/>
          <p:cNvSpPr>
            <a:spLocks noGrp="1"/>
          </p:cNvSpPr>
          <p:nvPr>
            <p:ph idx="1"/>
          </p:nvPr>
        </p:nvSpPr>
        <p:spPr>
          <a:xfrm>
            <a:off x="1435100" y="1447800"/>
            <a:ext cx="4144963" cy="4800600"/>
          </a:xfrm>
        </p:spPr>
        <p:txBody>
          <a:bodyPr/>
          <a:lstStyle/>
          <a:p>
            <a:pPr eaLnBrk="1" hangingPunct="1"/>
            <a:r>
              <a:rPr lang="tr-TR" smtClean="0"/>
              <a:t>Vitamin E ve Selenyum: Ret.Sec’i oldukça azaltır (gebeliğin 40.gününde yapılan)</a:t>
            </a:r>
          </a:p>
          <a:p>
            <a:pPr eaLnBrk="1" hangingPunct="1"/>
            <a:r>
              <a:rPr lang="tr-TR" smtClean="0"/>
              <a:t>A,D vitaminleri önemli</a:t>
            </a:r>
          </a:p>
          <a:p>
            <a:pPr eaLnBrk="1" hangingPunct="1"/>
            <a:endParaRPr lang="tr-TR" smtClean="0"/>
          </a:p>
        </p:txBody>
      </p:sp>
      <p:pic>
        <p:nvPicPr>
          <p:cNvPr id="26627" name="Picture 1" descr="C:\Users\TOSHIBA\Desktop\cows-in-space[1].jpg"/>
          <p:cNvPicPr>
            <a:picLocks noChangeAspect="1" noChangeArrowheads="1"/>
          </p:cNvPicPr>
          <p:nvPr/>
        </p:nvPicPr>
        <p:blipFill>
          <a:blip r:embed="rId2"/>
          <a:srcRect/>
          <a:stretch>
            <a:fillRect/>
          </a:stretch>
        </p:blipFill>
        <p:spPr bwMode="auto">
          <a:xfrm>
            <a:off x="5724525" y="1052513"/>
            <a:ext cx="3419475" cy="47339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fontAlgn="auto" hangingPunct="1">
              <a:spcAft>
                <a:spcPts val="0"/>
              </a:spcAft>
              <a:defRPr/>
            </a:pPr>
            <a:r>
              <a:rPr lang="tr-TR" smtClean="0">
                <a:solidFill>
                  <a:schemeClr val="tx2">
                    <a:satMod val="130000"/>
                  </a:schemeClr>
                </a:solidFill>
              </a:rPr>
              <a:t>Hormonal Değişiklikler</a:t>
            </a:r>
          </a:p>
        </p:txBody>
      </p:sp>
      <p:sp>
        <p:nvSpPr>
          <p:cNvPr id="27650" name="Rectangle 3"/>
          <p:cNvSpPr>
            <a:spLocks noGrp="1" noChangeArrowheads="1"/>
          </p:cNvSpPr>
          <p:nvPr>
            <p:ph type="body" sz="half" idx="1"/>
          </p:nvPr>
        </p:nvSpPr>
        <p:spPr/>
        <p:txBody>
          <a:bodyPr/>
          <a:lstStyle/>
          <a:p>
            <a:pPr eaLnBrk="1" hangingPunct="1"/>
            <a:endParaRPr lang="tr-TR" sz="2800" smtClean="0"/>
          </a:p>
          <a:p>
            <a:pPr eaLnBrk="1" hangingPunct="1"/>
            <a:endParaRPr lang="tr-TR" sz="2800" smtClean="0"/>
          </a:p>
        </p:txBody>
      </p:sp>
      <p:graphicFrame>
        <p:nvGraphicFramePr>
          <p:cNvPr id="272468" name="Group 84"/>
          <p:cNvGraphicFramePr>
            <a:graphicFrameLocks noGrp="1"/>
          </p:cNvGraphicFramePr>
          <p:nvPr>
            <p:ph sz="half" idx="2"/>
          </p:nvPr>
        </p:nvGraphicFramePr>
        <p:xfrm>
          <a:off x="1042988" y="1981200"/>
          <a:ext cx="7567612" cy="4587875"/>
        </p:xfrm>
        <a:graphic>
          <a:graphicData uri="http://schemas.openxmlformats.org/drawingml/2006/table">
            <a:tbl>
              <a:tblPr/>
              <a:tblGrid>
                <a:gridCol w="3816350"/>
                <a:gridCol w="1368425"/>
                <a:gridCol w="1152525"/>
                <a:gridCol w="1230312"/>
              </a:tblGrid>
              <a:tr h="509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Hormon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Doğum Öncesi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Doğum 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Doğum sonrası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İnsülin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Büyüme Hormonu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Thyroxine(T4)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Östojen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Progesteron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Glukokortikoid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Prolaktin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98" name="Line 85"/>
          <p:cNvSpPr>
            <a:spLocks noChangeShapeType="1"/>
          </p:cNvSpPr>
          <p:nvPr/>
        </p:nvSpPr>
        <p:spPr bwMode="auto">
          <a:xfrm>
            <a:off x="5580063" y="2924175"/>
            <a:ext cx="0" cy="217488"/>
          </a:xfrm>
          <a:prstGeom prst="line">
            <a:avLst/>
          </a:prstGeom>
          <a:noFill/>
          <a:ln w="76200">
            <a:solidFill>
              <a:srgbClr val="FF0000"/>
            </a:solidFill>
            <a:round/>
            <a:headEnd/>
            <a:tailEnd type="triangle" w="med" len="med"/>
          </a:ln>
        </p:spPr>
        <p:txBody>
          <a:bodyPr/>
          <a:lstStyle/>
          <a:p>
            <a:endParaRPr lang="tr-TR"/>
          </a:p>
        </p:txBody>
      </p:sp>
      <p:sp>
        <p:nvSpPr>
          <p:cNvPr id="27699" name="Line 86"/>
          <p:cNvSpPr>
            <a:spLocks noChangeShapeType="1"/>
          </p:cNvSpPr>
          <p:nvPr/>
        </p:nvSpPr>
        <p:spPr bwMode="auto">
          <a:xfrm>
            <a:off x="7885113" y="3500438"/>
            <a:ext cx="0" cy="217487"/>
          </a:xfrm>
          <a:prstGeom prst="line">
            <a:avLst/>
          </a:prstGeom>
          <a:noFill/>
          <a:ln w="76200">
            <a:solidFill>
              <a:srgbClr val="FF0000"/>
            </a:solidFill>
            <a:round/>
            <a:headEnd/>
            <a:tailEnd type="triangle" w="med" len="med"/>
          </a:ln>
        </p:spPr>
        <p:txBody>
          <a:bodyPr/>
          <a:lstStyle/>
          <a:p>
            <a:endParaRPr lang="tr-TR"/>
          </a:p>
        </p:txBody>
      </p:sp>
      <p:sp>
        <p:nvSpPr>
          <p:cNvPr id="27700" name="Line 87"/>
          <p:cNvSpPr>
            <a:spLocks noChangeShapeType="1"/>
          </p:cNvSpPr>
          <p:nvPr/>
        </p:nvSpPr>
        <p:spPr bwMode="auto">
          <a:xfrm flipV="1">
            <a:off x="6732588" y="2997200"/>
            <a:ext cx="0" cy="215900"/>
          </a:xfrm>
          <a:prstGeom prst="line">
            <a:avLst/>
          </a:prstGeom>
          <a:noFill/>
          <a:ln w="76200">
            <a:solidFill>
              <a:srgbClr val="00FF00"/>
            </a:solidFill>
            <a:round/>
            <a:headEnd/>
            <a:tailEnd type="triangle" w="med" len="med"/>
          </a:ln>
        </p:spPr>
        <p:txBody>
          <a:bodyPr/>
          <a:lstStyle/>
          <a:p>
            <a:endParaRPr lang="tr-TR"/>
          </a:p>
        </p:txBody>
      </p:sp>
      <p:sp>
        <p:nvSpPr>
          <p:cNvPr id="27701" name="Line 88"/>
          <p:cNvSpPr>
            <a:spLocks noChangeShapeType="1"/>
          </p:cNvSpPr>
          <p:nvPr/>
        </p:nvSpPr>
        <p:spPr bwMode="auto">
          <a:xfrm flipV="1">
            <a:off x="7885113" y="2997200"/>
            <a:ext cx="0" cy="215900"/>
          </a:xfrm>
          <a:prstGeom prst="line">
            <a:avLst/>
          </a:prstGeom>
          <a:noFill/>
          <a:ln w="76200">
            <a:solidFill>
              <a:srgbClr val="00FF00"/>
            </a:solidFill>
            <a:round/>
            <a:headEnd/>
            <a:tailEnd type="triangle" w="med" len="med"/>
          </a:ln>
        </p:spPr>
        <p:txBody>
          <a:bodyPr/>
          <a:lstStyle/>
          <a:p>
            <a:endParaRPr lang="tr-TR"/>
          </a:p>
        </p:txBody>
      </p:sp>
      <p:sp>
        <p:nvSpPr>
          <p:cNvPr id="27702" name="Line 89"/>
          <p:cNvSpPr>
            <a:spLocks noChangeShapeType="1"/>
          </p:cNvSpPr>
          <p:nvPr/>
        </p:nvSpPr>
        <p:spPr bwMode="auto">
          <a:xfrm flipV="1">
            <a:off x="5508625" y="3573463"/>
            <a:ext cx="0" cy="215900"/>
          </a:xfrm>
          <a:prstGeom prst="line">
            <a:avLst/>
          </a:prstGeom>
          <a:noFill/>
          <a:ln w="76200">
            <a:solidFill>
              <a:srgbClr val="00FF00"/>
            </a:solidFill>
            <a:round/>
            <a:headEnd/>
            <a:tailEnd type="triangle" w="med" len="med"/>
          </a:ln>
        </p:spPr>
        <p:txBody>
          <a:bodyPr/>
          <a:lstStyle/>
          <a:p>
            <a:endParaRPr lang="tr-TR"/>
          </a:p>
        </p:txBody>
      </p:sp>
      <p:sp>
        <p:nvSpPr>
          <p:cNvPr id="27703" name="Line 90"/>
          <p:cNvSpPr>
            <a:spLocks noChangeShapeType="1"/>
          </p:cNvSpPr>
          <p:nvPr/>
        </p:nvSpPr>
        <p:spPr bwMode="auto">
          <a:xfrm>
            <a:off x="6804025" y="4652963"/>
            <a:ext cx="0" cy="217487"/>
          </a:xfrm>
          <a:prstGeom prst="line">
            <a:avLst/>
          </a:prstGeom>
          <a:noFill/>
          <a:ln w="76200">
            <a:solidFill>
              <a:srgbClr val="FF0000"/>
            </a:solidFill>
            <a:round/>
            <a:headEnd/>
            <a:tailEnd type="triangle" w="med" len="med"/>
          </a:ln>
        </p:spPr>
        <p:txBody>
          <a:bodyPr/>
          <a:lstStyle/>
          <a:p>
            <a:endParaRPr lang="tr-TR"/>
          </a:p>
        </p:txBody>
      </p:sp>
      <p:sp>
        <p:nvSpPr>
          <p:cNvPr id="27704" name="Line 91"/>
          <p:cNvSpPr>
            <a:spLocks noChangeShapeType="1"/>
          </p:cNvSpPr>
          <p:nvPr/>
        </p:nvSpPr>
        <p:spPr bwMode="auto">
          <a:xfrm>
            <a:off x="6804025" y="4149725"/>
            <a:ext cx="0" cy="217488"/>
          </a:xfrm>
          <a:prstGeom prst="line">
            <a:avLst/>
          </a:prstGeom>
          <a:noFill/>
          <a:ln w="76200">
            <a:solidFill>
              <a:srgbClr val="FF0000"/>
            </a:solidFill>
            <a:round/>
            <a:headEnd/>
            <a:tailEnd type="triangle" w="med" len="med"/>
          </a:ln>
        </p:spPr>
        <p:txBody>
          <a:bodyPr/>
          <a:lstStyle/>
          <a:p>
            <a:endParaRPr lang="tr-TR"/>
          </a:p>
        </p:txBody>
      </p:sp>
      <p:sp>
        <p:nvSpPr>
          <p:cNvPr id="27705" name="Line 92"/>
          <p:cNvSpPr>
            <a:spLocks noChangeShapeType="1"/>
          </p:cNvSpPr>
          <p:nvPr/>
        </p:nvSpPr>
        <p:spPr bwMode="auto">
          <a:xfrm>
            <a:off x="6732588" y="3573463"/>
            <a:ext cx="0" cy="217487"/>
          </a:xfrm>
          <a:prstGeom prst="line">
            <a:avLst/>
          </a:prstGeom>
          <a:noFill/>
          <a:ln w="76200">
            <a:solidFill>
              <a:srgbClr val="FF0000"/>
            </a:solidFill>
            <a:round/>
            <a:headEnd/>
            <a:tailEnd type="triangle" w="med" len="med"/>
          </a:ln>
        </p:spPr>
        <p:txBody>
          <a:bodyPr/>
          <a:lstStyle/>
          <a:p>
            <a:endParaRPr lang="tr-TR"/>
          </a:p>
        </p:txBody>
      </p:sp>
      <p:sp>
        <p:nvSpPr>
          <p:cNvPr id="27706" name="Line 93"/>
          <p:cNvSpPr>
            <a:spLocks noChangeShapeType="1"/>
          </p:cNvSpPr>
          <p:nvPr/>
        </p:nvSpPr>
        <p:spPr bwMode="auto">
          <a:xfrm flipV="1">
            <a:off x="5508625" y="4076700"/>
            <a:ext cx="0" cy="215900"/>
          </a:xfrm>
          <a:prstGeom prst="line">
            <a:avLst/>
          </a:prstGeom>
          <a:noFill/>
          <a:ln w="76200">
            <a:solidFill>
              <a:srgbClr val="00FF00"/>
            </a:solidFill>
            <a:round/>
            <a:headEnd/>
            <a:tailEnd type="triangle" w="med" len="med"/>
          </a:ln>
        </p:spPr>
        <p:txBody>
          <a:bodyPr/>
          <a:lstStyle/>
          <a:p>
            <a:endParaRPr lang="tr-TR"/>
          </a:p>
        </p:txBody>
      </p:sp>
      <p:sp>
        <p:nvSpPr>
          <p:cNvPr id="27707" name="Line 94"/>
          <p:cNvSpPr>
            <a:spLocks noChangeShapeType="1"/>
          </p:cNvSpPr>
          <p:nvPr/>
        </p:nvSpPr>
        <p:spPr bwMode="auto">
          <a:xfrm flipV="1">
            <a:off x="7885113" y="4076700"/>
            <a:ext cx="0" cy="215900"/>
          </a:xfrm>
          <a:prstGeom prst="line">
            <a:avLst/>
          </a:prstGeom>
          <a:noFill/>
          <a:ln w="76200">
            <a:solidFill>
              <a:srgbClr val="00FF00"/>
            </a:solidFill>
            <a:round/>
            <a:headEnd/>
            <a:tailEnd type="triangle" w="med" len="med"/>
          </a:ln>
        </p:spPr>
        <p:txBody>
          <a:bodyPr/>
          <a:lstStyle/>
          <a:p>
            <a:endParaRPr lang="tr-TR"/>
          </a:p>
        </p:txBody>
      </p:sp>
      <p:sp>
        <p:nvSpPr>
          <p:cNvPr id="27708" name="Line 95"/>
          <p:cNvSpPr>
            <a:spLocks noChangeShapeType="1"/>
          </p:cNvSpPr>
          <p:nvPr/>
        </p:nvSpPr>
        <p:spPr bwMode="auto">
          <a:xfrm flipV="1">
            <a:off x="5508625" y="4652963"/>
            <a:ext cx="0" cy="215900"/>
          </a:xfrm>
          <a:prstGeom prst="line">
            <a:avLst/>
          </a:prstGeom>
          <a:noFill/>
          <a:ln w="76200">
            <a:solidFill>
              <a:srgbClr val="00FF00"/>
            </a:solidFill>
            <a:round/>
            <a:headEnd/>
            <a:tailEnd type="triangle" w="med" len="med"/>
          </a:ln>
        </p:spPr>
        <p:txBody>
          <a:bodyPr/>
          <a:lstStyle/>
          <a:p>
            <a:endParaRPr lang="tr-TR"/>
          </a:p>
        </p:txBody>
      </p:sp>
      <p:sp>
        <p:nvSpPr>
          <p:cNvPr id="27709" name="Line 96"/>
          <p:cNvSpPr>
            <a:spLocks noChangeShapeType="1"/>
          </p:cNvSpPr>
          <p:nvPr/>
        </p:nvSpPr>
        <p:spPr bwMode="auto">
          <a:xfrm>
            <a:off x="6011863" y="5157788"/>
            <a:ext cx="0" cy="217487"/>
          </a:xfrm>
          <a:prstGeom prst="line">
            <a:avLst/>
          </a:prstGeom>
          <a:noFill/>
          <a:ln w="76200">
            <a:solidFill>
              <a:srgbClr val="FF0000"/>
            </a:solidFill>
            <a:round/>
            <a:headEnd/>
            <a:tailEnd type="triangle" w="med" len="med"/>
          </a:ln>
        </p:spPr>
        <p:txBody>
          <a:bodyPr/>
          <a:lstStyle/>
          <a:p>
            <a:endParaRPr lang="tr-TR"/>
          </a:p>
        </p:txBody>
      </p:sp>
      <p:sp>
        <p:nvSpPr>
          <p:cNvPr id="27710" name="Line 97"/>
          <p:cNvSpPr>
            <a:spLocks noChangeShapeType="1"/>
          </p:cNvSpPr>
          <p:nvPr/>
        </p:nvSpPr>
        <p:spPr bwMode="auto">
          <a:xfrm>
            <a:off x="6877050" y="5157788"/>
            <a:ext cx="0" cy="217487"/>
          </a:xfrm>
          <a:prstGeom prst="line">
            <a:avLst/>
          </a:prstGeom>
          <a:noFill/>
          <a:ln w="76200">
            <a:solidFill>
              <a:srgbClr val="FF0000"/>
            </a:solidFill>
            <a:round/>
            <a:headEnd/>
            <a:tailEnd type="triangle" w="med" len="med"/>
          </a:ln>
        </p:spPr>
        <p:txBody>
          <a:bodyPr/>
          <a:lstStyle/>
          <a:p>
            <a:endParaRPr lang="tr-TR"/>
          </a:p>
        </p:txBody>
      </p:sp>
      <p:sp>
        <p:nvSpPr>
          <p:cNvPr id="27711" name="Line 98"/>
          <p:cNvSpPr>
            <a:spLocks noChangeShapeType="1"/>
          </p:cNvSpPr>
          <p:nvPr/>
        </p:nvSpPr>
        <p:spPr bwMode="auto">
          <a:xfrm>
            <a:off x="7885113" y="4652963"/>
            <a:ext cx="0" cy="217487"/>
          </a:xfrm>
          <a:prstGeom prst="line">
            <a:avLst/>
          </a:prstGeom>
          <a:noFill/>
          <a:ln w="76200">
            <a:solidFill>
              <a:srgbClr val="FF0000"/>
            </a:solidFill>
            <a:round/>
            <a:headEnd/>
            <a:tailEnd type="triangle" w="med" len="med"/>
          </a:ln>
        </p:spPr>
        <p:txBody>
          <a:bodyPr/>
          <a:lstStyle/>
          <a:p>
            <a:endParaRPr lang="tr-TR"/>
          </a:p>
        </p:txBody>
      </p:sp>
      <p:sp>
        <p:nvSpPr>
          <p:cNvPr id="27712" name="Line 99"/>
          <p:cNvSpPr>
            <a:spLocks noChangeShapeType="1"/>
          </p:cNvSpPr>
          <p:nvPr/>
        </p:nvSpPr>
        <p:spPr bwMode="auto">
          <a:xfrm>
            <a:off x="7885113" y="5157788"/>
            <a:ext cx="0" cy="217487"/>
          </a:xfrm>
          <a:prstGeom prst="line">
            <a:avLst/>
          </a:prstGeom>
          <a:noFill/>
          <a:ln w="76200">
            <a:solidFill>
              <a:srgbClr val="FF0000"/>
            </a:solidFill>
            <a:round/>
            <a:headEnd/>
            <a:tailEnd type="triangle" w="med" len="med"/>
          </a:ln>
        </p:spPr>
        <p:txBody>
          <a:bodyPr/>
          <a:lstStyle/>
          <a:p>
            <a:endParaRPr lang="tr-TR"/>
          </a:p>
        </p:txBody>
      </p:sp>
      <p:sp>
        <p:nvSpPr>
          <p:cNvPr id="27713" name="Line 100"/>
          <p:cNvSpPr>
            <a:spLocks noChangeShapeType="1"/>
          </p:cNvSpPr>
          <p:nvPr/>
        </p:nvSpPr>
        <p:spPr bwMode="auto">
          <a:xfrm flipV="1">
            <a:off x="5580063" y="5157788"/>
            <a:ext cx="0" cy="215900"/>
          </a:xfrm>
          <a:prstGeom prst="line">
            <a:avLst/>
          </a:prstGeom>
          <a:noFill/>
          <a:ln w="76200">
            <a:solidFill>
              <a:srgbClr val="00FF00"/>
            </a:solidFill>
            <a:round/>
            <a:headEnd/>
            <a:tailEnd type="triangle" w="med" len="med"/>
          </a:ln>
        </p:spPr>
        <p:txBody>
          <a:bodyPr/>
          <a:lstStyle/>
          <a:p>
            <a:endParaRPr lang="tr-TR"/>
          </a:p>
        </p:txBody>
      </p:sp>
      <p:sp>
        <p:nvSpPr>
          <p:cNvPr id="27714" name="Line 102"/>
          <p:cNvSpPr>
            <a:spLocks noChangeShapeType="1"/>
          </p:cNvSpPr>
          <p:nvPr/>
        </p:nvSpPr>
        <p:spPr bwMode="auto">
          <a:xfrm flipV="1">
            <a:off x="6804025" y="6165850"/>
            <a:ext cx="0" cy="215900"/>
          </a:xfrm>
          <a:prstGeom prst="line">
            <a:avLst/>
          </a:prstGeom>
          <a:noFill/>
          <a:ln w="76200">
            <a:solidFill>
              <a:srgbClr val="00FF00"/>
            </a:solidFill>
            <a:round/>
            <a:headEnd/>
            <a:tailEnd type="triangle" w="med" len="med"/>
          </a:ln>
        </p:spPr>
        <p:txBody>
          <a:bodyPr/>
          <a:lstStyle/>
          <a:p>
            <a:endParaRPr lang="tr-TR"/>
          </a:p>
        </p:txBody>
      </p:sp>
      <p:sp>
        <p:nvSpPr>
          <p:cNvPr id="27715" name="Line 103"/>
          <p:cNvSpPr>
            <a:spLocks noChangeShapeType="1"/>
          </p:cNvSpPr>
          <p:nvPr/>
        </p:nvSpPr>
        <p:spPr bwMode="auto">
          <a:xfrm flipV="1">
            <a:off x="6804025" y="5661025"/>
            <a:ext cx="0" cy="215900"/>
          </a:xfrm>
          <a:prstGeom prst="line">
            <a:avLst/>
          </a:prstGeom>
          <a:noFill/>
          <a:ln w="76200">
            <a:solidFill>
              <a:srgbClr val="00FF00"/>
            </a:solidFill>
            <a:round/>
            <a:headEnd/>
            <a:tailEnd type="triangle" w="med" len="med"/>
          </a:ln>
        </p:spPr>
        <p:txBody>
          <a:bodyPr/>
          <a:lstStyle/>
          <a:p>
            <a:endParaRPr lang="tr-TR"/>
          </a:p>
        </p:txBody>
      </p:sp>
      <p:sp>
        <p:nvSpPr>
          <p:cNvPr id="27716" name="Line 104"/>
          <p:cNvSpPr>
            <a:spLocks noChangeShapeType="1"/>
          </p:cNvSpPr>
          <p:nvPr/>
        </p:nvSpPr>
        <p:spPr bwMode="auto">
          <a:xfrm>
            <a:off x="7885113" y="6237288"/>
            <a:ext cx="0" cy="217487"/>
          </a:xfrm>
          <a:prstGeom prst="line">
            <a:avLst/>
          </a:prstGeom>
          <a:noFill/>
          <a:ln w="76200">
            <a:solidFill>
              <a:srgbClr val="FF0000"/>
            </a:solidFill>
            <a:round/>
            <a:headEnd/>
            <a:tailEnd type="triangle" w="med" len="med"/>
          </a:ln>
        </p:spPr>
        <p:txBody>
          <a:bodyPr/>
          <a:lstStyle/>
          <a:p>
            <a:endParaRPr lang="tr-TR"/>
          </a:p>
        </p:txBody>
      </p:sp>
      <p:sp>
        <p:nvSpPr>
          <p:cNvPr id="27717" name="Line 105"/>
          <p:cNvSpPr>
            <a:spLocks noChangeShapeType="1"/>
          </p:cNvSpPr>
          <p:nvPr/>
        </p:nvSpPr>
        <p:spPr bwMode="auto">
          <a:xfrm>
            <a:off x="7885113" y="5734050"/>
            <a:ext cx="0" cy="217488"/>
          </a:xfrm>
          <a:prstGeom prst="line">
            <a:avLst/>
          </a:prstGeom>
          <a:noFill/>
          <a:ln w="76200">
            <a:solidFill>
              <a:srgbClr val="FF0000"/>
            </a:solidFill>
            <a:round/>
            <a:headEnd/>
            <a:tailEnd type="triangle" w="med" len="med"/>
          </a:ln>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435100" y="274638"/>
            <a:ext cx="7499350" cy="1143000"/>
          </a:xfrm>
        </p:spPr>
        <p:txBody>
          <a:bodyPr>
            <a:normAutofit fontScale="90000"/>
          </a:bodyPr>
          <a:lstStyle/>
          <a:p>
            <a:pPr eaLnBrk="1" fontAlgn="auto" hangingPunct="1">
              <a:spcAft>
                <a:spcPts val="0"/>
              </a:spcAft>
              <a:defRPr/>
            </a:pPr>
            <a:r>
              <a:rPr lang="tr-TR" sz="2800" dirty="0" smtClean="0">
                <a:solidFill>
                  <a:schemeClr val="tx2">
                    <a:satMod val="130000"/>
                  </a:schemeClr>
                </a:solidFill>
              </a:rPr>
              <a:t>GEÇİŞ DÖNEMİ BESLENME ÜZERİNE BAZI ÖNEMLİ </a:t>
            </a:r>
            <a:r>
              <a:rPr lang="tr-TR" sz="2000" dirty="0" smtClean="0">
                <a:solidFill>
                  <a:schemeClr val="tx2">
                    <a:satMod val="130000"/>
                  </a:schemeClr>
                </a:solidFill>
              </a:rPr>
              <a:t>BİLGİLER-</a:t>
            </a:r>
            <a:r>
              <a:rPr lang="tr-TR" sz="2000" b="1" dirty="0" smtClean="0">
                <a:solidFill>
                  <a:schemeClr val="tx2">
                    <a:satMod val="130000"/>
                  </a:schemeClr>
                </a:solidFill>
              </a:rPr>
              <a:t>Bu slayttan sonra  geçiş periyodu ve beslenme ile ilgili bilgiler “</a:t>
            </a:r>
            <a:r>
              <a:rPr lang="en-AU" sz="2000" b="1" dirty="0" err="1" smtClean="0">
                <a:solidFill>
                  <a:schemeClr val="tx2">
                    <a:satMod val="130000"/>
                  </a:schemeClr>
                </a:solidFill>
              </a:rPr>
              <a:t>Prof.Dr</a:t>
            </a:r>
            <a:r>
              <a:rPr lang="en-AU" sz="2000" b="1" dirty="0" smtClean="0">
                <a:solidFill>
                  <a:schemeClr val="tx2">
                    <a:satMod val="130000"/>
                  </a:schemeClr>
                </a:solidFill>
              </a:rPr>
              <a:t>. </a:t>
            </a:r>
            <a:r>
              <a:rPr lang="en-AU" sz="2000" b="1" dirty="0" err="1" smtClean="0">
                <a:solidFill>
                  <a:schemeClr val="tx2">
                    <a:satMod val="130000"/>
                  </a:schemeClr>
                </a:solidFill>
              </a:rPr>
              <a:t>Behiç</a:t>
            </a:r>
            <a:r>
              <a:rPr lang="en-AU" sz="2000" b="1" dirty="0" smtClean="0">
                <a:solidFill>
                  <a:schemeClr val="tx2">
                    <a:satMod val="130000"/>
                  </a:schemeClr>
                </a:solidFill>
              </a:rPr>
              <a:t> ÇOŞKUN</a:t>
            </a:r>
            <a:r>
              <a:rPr lang="tr-TR" sz="2000" b="1" dirty="0" smtClean="0">
                <a:solidFill>
                  <a:schemeClr val="tx2">
                    <a:satMod val="130000"/>
                  </a:schemeClr>
                </a:solidFill>
              </a:rPr>
              <a:t>”’dan alıntı yapılmıştır</a:t>
            </a:r>
            <a:r>
              <a:rPr lang="tr-TR" sz="2800" b="1" dirty="0" smtClean="0">
                <a:solidFill>
                  <a:schemeClr val="tx2">
                    <a:satMod val="130000"/>
                  </a:schemeClr>
                </a:solidFill>
              </a:rPr>
              <a:t/>
            </a:r>
            <a:br>
              <a:rPr lang="tr-TR" sz="2800" b="1" dirty="0" smtClean="0">
                <a:solidFill>
                  <a:schemeClr val="tx2">
                    <a:satMod val="130000"/>
                  </a:schemeClr>
                </a:solidFill>
              </a:rPr>
            </a:br>
            <a:endParaRPr lang="tr-TR" sz="2800" dirty="0">
              <a:solidFill>
                <a:schemeClr val="tx2">
                  <a:satMod val="130000"/>
                </a:schemeClr>
              </a:solidFill>
            </a:endParaRPr>
          </a:p>
        </p:txBody>
      </p:sp>
      <p:pic>
        <p:nvPicPr>
          <p:cNvPr id="28674" name="Picture 1" descr="C:\Users\TOSHIBA\Desktop\obama-milking-us-economy-dry_cow_[1].jpg"/>
          <p:cNvPicPr>
            <a:picLocks noChangeAspect="1" noChangeArrowheads="1"/>
          </p:cNvPicPr>
          <p:nvPr/>
        </p:nvPicPr>
        <p:blipFill>
          <a:blip r:embed="rId2"/>
          <a:srcRect/>
          <a:stretch>
            <a:fillRect/>
          </a:stretch>
        </p:blipFill>
        <p:spPr bwMode="auto">
          <a:xfrm>
            <a:off x="1258888" y="1484313"/>
            <a:ext cx="7416800" cy="47307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fontAlgn="auto" hangingPunct="1">
              <a:spcAft>
                <a:spcPts val="0"/>
              </a:spcAft>
              <a:defRPr/>
            </a:pPr>
            <a:r>
              <a:rPr lang="tr-TR" smtClean="0">
                <a:solidFill>
                  <a:schemeClr val="tx2">
                    <a:satMod val="130000"/>
                  </a:schemeClr>
                </a:solidFill>
              </a:rPr>
              <a:t>Geçiş Dönemi Nedir?</a:t>
            </a:r>
          </a:p>
        </p:txBody>
      </p:sp>
      <p:sp>
        <p:nvSpPr>
          <p:cNvPr id="29698" name="Line 3"/>
          <p:cNvSpPr>
            <a:spLocks noChangeShapeType="1"/>
          </p:cNvSpPr>
          <p:nvPr/>
        </p:nvSpPr>
        <p:spPr bwMode="auto">
          <a:xfrm>
            <a:off x="900113" y="4292600"/>
            <a:ext cx="8064500" cy="0"/>
          </a:xfrm>
          <a:prstGeom prst="line">
            <a:avLst/>
          </a:prstGeom>
          <a:noFill/>
          <a:ln w="63500">
            <a:solidFill>
              <a:schemeClr val="tx1"/>
            </a:solidFill>
            <a:round/>
            <a:headEnd/>
            <a:tailEnd/>
          </a:ln>
        </p:spPr>
        <p:txBody>
          <a:bodyPr/>
          <a:lstStyle/>
          <a:p>
            <a:endParaRPr lang="tr-TR"/>
          </a:p>
        </p:txBody>
      </p:sp>
      <p:sp>
        <p:nvSpPr>
          <p:cNvPr id="29699" name="Line 4"/>
          <p:cNvSpPr>
            <a:spLocks noChangeShapeType="1"/>
          </p:cNvSpPr>
          <p:nvPr/>
        </p:nvSpPr>
        <p:spPr bwMode="auto">
          <a:xfrm flipV="1">
            <a:off x="2987675" y="4581525"/>
            <a:ext cx="0" cy="504825"/>
          </a:xfrm>
          <a:prstGeom prst="line">
            <a:avLst/>
          </a:prstGeom>
          <a:noFill/>
          <a:ln w="76200">
            <a:solidFill>
              <a:srgbClr val="FF00FF"/>
            </a:solidFill>
            <a:round/>
            <a:headEnd/>
            <a:tailEnd type="triangle" w="med" len="med"/>
          </a:ln>
        </p:spPr>
        <p:txBody>
          <a:bodyPr/>
          <a:lstStyle/>
          <a:p>
            <a:endParaRPr lang="tr-TR"/>
          </a:p>
        </p:txBody>
      </p:sp>
      <p:sp>
        <p:nvSpPr>
          <p:cNvPr id="29700" name="Line 5"/>
          <p:cNvSpPr>
            <a:spLocks noChangeShapeType="1"/>
          </p:cNvSpPr>
          <p:nvPr/>
        </p:nvSpPr>
        <p:spPr bwMode="auto">
          <a:xfrm>
            <a:off x="1258888" y="4076700"/>
            <a:ext cx="0" cy="358775"/>
          </a:xfrm>
          <a:prstGeom prst="line">
            <a:avLst/>
          </a:prstGeom>
          <a:noFill/>
          <a:ln w="31750">
            <a:solidFill>
              <a:schemeClr val="tx1"/>
            </a:solidFill>
            <a:round/>
            <a:headEnd/>
            <a:tailEnd/>
          </a:ln>
        </p:spPr>
        <p:txBody>
          <a:bodyPr/>
          <a:lstStyle/>
          <a:p>
            <a:endParaRPr lang="tr-TR"/>
          </a:p>
        </p:txBody>
      </p:sp>
      <p:sp>
        <p:nvSpPr>
          <p:cNvPr id="29701" name="Line 6"/>
          <p:cNvSpPr>
            <a:spLocks noChangeShapeType="1"/>
          </p:cNvSpPr>
          <p:nvPr/>
        </p:nvSpPr>
        <p:spPr bwMode="auto">
          <a:xfrm>
            <a:off x="1835150" y="4076700"/>
            <a:ext cx="0" cy="358775"/>
          </a:xfrm>
          <a:prstGeom prst="line">
            <a:avLst/>
          </a:prstGeom>
          <a:noFill/>
          <a:ln w="31750">
            <a:solidFill>
              <a:schemeClr val="tx1"/>
            </a:solidFill>
            <a:round/>
            <a:headEnd/>
            <a:tailEnd/>
          </a:ln>
        </p:spPr>
        <p:txBody>
          <a:bodyPr/>
          <a:lstStyle/>
          <a:p>
            <a:endParaRPr lang="tr-TR"/>
          </a:p>
        </p:txBody>
      </p:sp>
      <p:sp>
        <p:nvSpPr>
          <p:cNvPr id="29702" name="Line 7"/>
          <p:cNvSpPr>
            <a:spLocks noChangeShapeType="1"/>
          </p:cNvSpPr>
          <p:nvPr/>
        </p:nvSpPr>
        <p:spPr bwMode="auto">
          <a:xfrm>
            <a:off x="2411413" y="4076700"/>
            <a:ext cx="0" cy="358775"/>
          </a:xfrm>
          <a:prstGeom prst="line">
            <a:avLst/>
          </a:prstGeom>
          <a:noFill/>
          <a:ln w="31750">
            <a:solidFill>
              <a:schemeClr val="tx1"/>
            </a:solidFill>
            <a:round/>
            <a:headEnd/>
            <a:tailEnd/>
          </a:ln>
        </p:spPr>
        <p:txBody>
          <a:bodyPr/>
          <a:lstStyle/>
          <a:p>
            <a:endParaRPr lang="tr-TR"/>
          </a:p>
        </p:txBody>
      </p:sp>
      <p:sp>
        <p:nvSpPr>
          <p:cNvPr id="29703" name="Line 8"/>
          <p:cNvSpPr>
            <a:spLocks noChangeShapeType="1"/>
          </p:cNvSpPr>
          <p:nvPr/>
        </p:nvSpPr>
        <p:spPr bwMode="auto">
          <a:xfrm>
            <a:off x="5364163" y="4076700"/>
            <a:ext cx="0" cy="358775"/>
          </a:xfrm>
          <a:prstGeom prst="line">
            <a:avLst/>
          </a:prstGeom>
          <a:noFill/>
          <a:ln w="31750">
            <a:solidFill>
              <a:schemeClr val="tx1"/>
            </a:solidFill>
            <a:round/>
            <a:headEnd/>
            <a:tailEnd/>
          </a:ln>
        </p:spPr>
        <p:txBody>
          <a:bodyPr/>
          <a:lstStyle/>
          <a:p>
            <a:endParaRPr lang="tr-TR"/>
          </a:p>
        </p:txBody>
      </p:sp>
      <p:sp>
        <p:nvSpPr>
          <p:cNvPr id="29704" name="Line 9"/>
          <p:cNvSpPr>
            <a:spLocks noChangeShapeType="1"/>
          </p:cNvSpPr>
          <p:nvPr/>
        </p:nvSpPr>
        <p:spPr bwMode="auto">
          <a:xfrm>
            <a:off x="3635375" y="4076700"/>
            <a:ext cx="0" cy="358775"/>
          </a:xfrm>
          <a:prstGeom prst="line">
            <a:avLst/>
          </a:prstGeom>
          <a:noFill/>
          <a:ln w="31750">
            <a:solidFill>
              <a:schemeClr val="tx1"/>
            </a:solidFill>
            <a:round/>
            <a:headEnd/>
            <a:tailEnd/>
          </a:ln>
        </p:spPr>
        <p:txBody>
          <a:bodyPr/>
          <a:lstStyle/>
          <a:p>
            <a:endParaRPr lang="tr-TR"/>
          </a:p>
        </p:txBody>
      </p:sp>
      <p:sp>
        <p:nvSpPr>
          <p:cNvPr id="29705" name="Line 10"/>
          <p:cNvSpPr>
            <a:spLocks noChangeShapeType="1"/>
          </p:cNvSpPr>
          <p:nvPr/>
        </p:nvSpPr>
        <p:spPr bwMode="auto">
          <a:xfrm>
            <a:off x="4500563" y="4076700"/>
            <a:ext cx="0" cy="358775"/>
          </a:xfrm>
          <a:prstGeom prst="line">
            <a:avLst/>
          </a:prstGeom>
          <a:noFill/>
          <a:ln w="31750">
            <a:solidFill>
              <a:schemeClr val="tx1"/>
            </a:solidFill>
            <a:round/>
            <a:headEnd/>
            <a:tailEnd/>
          </a:ln>
        </p:spPr>
        <p:txBody>
          <a:bodyPr/>
          <a:lstStyle/>
          <a:p>
            <a:endParaRPr lang="tr-TR"/>
          </a:p>
        </p:txBody>
      </p:sp>
      <p:sp>
        <p:nvSpPr>
          <p:cNvPr id="29706" name="Line 11"/>
          <p:cNvSpPr>
            <a:spLocks noChangeShapeType="1"/>
          </p:cNvSpPr>
          <p:nvPr/>
        </p:nvSpPr>
        <p:spPr bwMode="auto">
          <a:xfrm>
            <a:off x="6156325" y="4076700"/>
            <a:ext cx="0" cy="358775"/>
          </a:xfrm>
          <a:prstGeom prst="line">
            <a:avLst/>
          </a:prstGeom>
          <a:noFill/>
          <a:ln w="31750">
            <a:solidFill>
              <a:schemeClr val="tx1"/>
            </a:solidFill>
            <a:round/>
            <a:headEnd/>
            <a:tailEnd/>
          </a:ln>
        </p:spPr>
        <p:txBody>
          <a:bodyPr/>
          <a:lstStyle/>
          <a:p>
            <a:endParaRPr lang="tr-TR"/>
          </a:p>
        </p:txBody>
      </p:sp>
      <p:sp>
        <p:nvSpPr>
          <p:cNvPr id="29707" name="Line 12"/>
          <p:cNvSpPr>
            <a:spLocks noChangeShapeType="1"/>
          </p:cNvSpPr>
          <p:nvPr/>
        </p:nvSpPr>
        <p:spPr bwMode="auto">
          <a:xfrm>
            <a:off x="2987675" y="3860800"/>
            <a:ext cx="0" cy="647700"/>
          </a:xfrm>
          <a:prstGeom prst="line">
            <a:avLst/>
          </a:prstGeom>
          <a:noFill/>
          <a:ln w="66675">
            <a:solidFill>
              <a:srgbClr val="FF00FF"/>
            </a:solidFill>
            <a:round/>
            <a:headEnd/>
            <a:tailEnd/>
          </a:ln>
        </p:spPr>
        <p:txBody>
          <a:bodyPr/>
          <a:lstStyle/>
          <a:p>
            <a:endParaRPr lang="tr-TR"/>
          </a:p>
        </p:txBody>
      </p:sp>
      <p:sp>
        <p:nvSpPr>
          <p:cNvPr id="29708" name="Text Box 13"/>
          <p:cNvSpPr txBox="1">
            <a:spLocks noChangeArrowheads="1"/>
          </p:cNvSpPr>
          <p:nvPr/>
        </p:nvSpPr>
        <p:spPr bwMode="auto">
          <a:xfrm>
            <a:off x="971550" y="4511675"/>
            <a:ext cx="574675" cy="366713"/>
          </a:xfrm>
          <a:prstGeom prst="rect">
            <a:avLst/>
          </a:prstGeom>
          <a:noFill/>
          <a:ln w="9525">
            <a:noFill/>
            <a:miter lim="800000"/>
            <a:headEnd/>
            <a:tailEnd/>
          </a:ln>
        </p:spPr>
        <p:txBody>
          <a:bodyPr wrap="none">
            <a:spAutoFit/>
          </a:bodyPr>
          <a:lstStyle/>
          <a:p>
            <a:r>
              <a:rPr lang="tr-TR" b="1">
                <a:latin typeface="Gill Sans MT"/>
              </a:rPr>
              <a:t>-30</a:t>
            </a:r>
          </a:p>
        </p:txBody>
      </p:sp>
      <p:sp>
        <p:nvSpPr>
          <p:cNvPr id="29709" name="Text Box 14"/>
          <p:cNvSpPr txBox="1">
            <a:spLocks noChangeArrowheads="1"/>
          </p:cNvSpPr>
          <p:nvPr/>
        </p:nvSpPr>
        <p:spPr bwMode="auto">
          <a:xfrm>
            <a:off x="1476375" y="4508500"/>
            <a:ext cx="574675" cy="366713"/>
          </a:xfrm>
          <a:prstGeom prst="rect">
            <a:avLst/>
          </a:prstGeom>
          <a:noFill/>
          <a:ln w="9525">
            <a:noFill/>
            <a:miter lim="800000"/>
            <a:headEnd/>
            <a:tailEnd/>
          </a:ln>
        </p:spPr>
        <p:txBody>
          <a:bodyPr wrap="none">
            <a:spAutoFit/>
          </a:bodyPr>
          <a:lstStyle/>
          <a:p>
            <a:r>
              <a:rPr lang="tr-TR" b="1">
                <a:latin typeface="Gill Sans MT"/>
              </a:rPr>
              <a:t>-20</a:t>
            </a:r>
          </a:p>
        </p:txBody>
      </p:sp>
      <p:sp>
        <p:nvSpPr>
          <p:cNvPr id="29710" name="Text Box 15"/>
          <p:cNvSpPr txBox="1">
            <a:spLocks noChangeArrowheads="1"/>
          </p:cNvSpPr>
          <p:nvPr/>
        </p:nvSpPr>
        <p:spPr bwMode="auto">
          <a:xfrm>
            <a:off x="2124075" y="4508500"/>
            <a:ext cx="574675" cy="366713"/>
          </a:xfrm>
          <a:prstGeom prst="rect">
            <a:avLst/>
          </a:prstGeom>
          <a:noFill/>
          <a:ln w="9525">
            <a:noFill/>
            <a:miter lim="800000"/>
            <a:headEnd/>
            <a:tailEnd/>
          </a:ln>
        </p:spPr>
        <p:txBody>
          <a:bodyPr wrap="none">
            <a:spAutoFit/>
          </a:bodyPr>
          <a:lstStyle/>
          <a:p>
            <a:r>
              <a:rPr lang="tr-TR" b="1">
                <a:latin typeface="Gill Sans MT"/>
              </a:rPr>
              <a:t>-10</a:t>
            </a:r>
          </a:p>
        </p:txBody>
      </p:sp>
      <p:sp>
        <p:nvSpPr>
          <p:cNvPr id="29711" name="Text Box 16"/>
          <p:cNvSpPr txBox="1">
            <a:spLocks noChangeArrowheads="1"/>
          </p:cNvSpPr>
          <p:nvPr/>
        </p:nvSpPr>
        <p:spPr bwMode="auto">
          <a:xfrm>
            <a:off x="5940425" y="4508500"/>
            <a:ext cx="476250" cy="366713"/>
          </a:xfrm>
          <a:prstGeom prst="rect">
            <a:avLst/>
          </a:prstGeom>
          <a:noFill/>
          <a:ln w="9525">
            <a:noFill/>
            <a:miter lim="800000"/>
            <a:headEnd/>
            <a:tailEnd/>
          </a:ln>
        </p:spPr>
        <p:txBody>
          <a:bodyPr wrap="none">
            <a:spAutoFit/>
          </a:bodyPr>
          <a:lstStyle/>
          <a:p>
            <a:r>
              <a:rPr lang="tr-TR" b="1">
                <a:latin typeface="Gill Sans MT"/>
              </a:rPr>
              <a:t>40</a:t>
            </a:r>
          </a:p>
        </p:txBody>
      </p:sp>
      <p:sp>
        <p:nvSpPr>
          <p:cNvPr id="29712" name="Text Box 17"/>
          <p:cNvSpPr txBox="1">
            <a:spLocks noChangeArrowheads="1"/>
          </p:cNvSpPr>
          <p:nvPr/>
        </p:nvSpPr>
        <p:spPr bwMode="auto">
          <a:xfrm>
            <a:off x="2339975" y="5300663"/>
            <a:ext cx="1281113" cy="457200"/>
          </a:xfrm>
          <a:prstGeom prst="rect">
            <a:avLst/>
          </a:prstGeom>
          <a:noFill/>
          <a:ln w="9525">
            <a:noFill/>
            <a:miter lim="800000"/>
            <a:headEnd/>
            <a:tailEnd/>
          </a:ln>
        </p:spPr>
        <p:txBody>
          <a:bodyPr wrap="none">
            <a:spAutoFit/>
          </a:bodyPr>
          <a:lstStyle/>
          <a:p>
            <a:r>
              <a:rPr lang="tr-TR" sz="2400" b="1">
                <a:solidFill>
                  <a:srgbClr val="FF33CC"/>
                </a:solidFill>
                <a:latin typeface="Gill Sans MT"/>
              </a:rPr>
              <a:t>Doğum</a:t>
            </a:r>
          </a:p>
        </p:txBody>
      </p:sp>
      <p:sp>
        <p:nvSpPr>
          <p:cNvPr id="29713" name="AutoShape 18"/>
          <p:cNvSpPr>
            <a:spLocks/>
          </p:cNvSpPr>
          <p:nvPr/>
        </p:nvSpPr>
        <p:spPr bwMode="auto">
          <a:xfrm rot="5400000">
            <a:off x="4787106" y="-99218"/>
            <a:ext cx="504825" cy="7561262"/>
          </a:xfrm>
          <a:prstGeom prst="leftBrace">
            <a:avLst>
              <a:gd name="adj1" fmla="val 124817"/>
              <a:gd name="adj2" fmla="val 50000"/>
            </a:avLst>
          </a:prstGeom>
          <a:noFill/>
          <a:ln w="63500">
            <a:solidFill>
              <a:srgbClr val="FF00FF"/>
            </a:solidFill>
            <a:round/>
            <a:headEnd/>
            <a:tailEnd/>
          </a:ln>
        </p:spPr>
        <p:txBody>
          <a:bodyPr wrap="none" anchor="ctr"/>
          <a:lstStyle/>
          <a:p>
            <a:endParaRPr lang="tr-TR">
              <a:latin typeface="Gill Sans MT"/>
            </a:endParaRPr>
          </a:p>
        </p:txBody>
      </p:sp>
      <p:sp>
        <p:nvSpPr>
          <p:cNvPr id="29714" name="Text Box 19"/>
          <p:cNvSpPr txBox="1">
            <a:spLocks noChangeArrowheads="1"/>
          </p:cNvSpPr>
          <p:nvPr/>
        </p:nvSpPr>
        <p:spPr bwMode="auto">
          <a:xfrm>
            <a:off x="3708400" y="2781300"/>
            <a:ext cx="2965450" cy="519113"/>
          </a:xfrm>
          <a:prstGeom prst="rect">
            <a:avLst/>
          </a:prstGeom>
          <a:noFill/>
          <a:ln w="9525">
            <a:noFill/>
            <a:miter lim="800000"/>
            <a:headEnd/>
            <a:tailEnd/>
          </a:ln>
        </p:spPr>
        <p:txBody>
          <a:bodyPr wrap="none">
            <a:spAutoFit/>
          </a:bodyPr>
          <a:lstStyle/>
          <a:p>
            <a:r>
              <a:rPr lang="tr-TR" sz="2800" b="1">
                <a:solidFill>
                  <a:srgbClr val="FF33CC"/>
                </a:solidFill>
                <a:latin typeface="Gill Sans MT"/>
              </a:rPr>
              <a:t>100 önemli gün</a:t>
            </a:r>
          </a:p>
        </p:txBody>
      </p:sp>
      <p:sp>
        <p:nvSpPr>
          <p:cNvPr id="29715" name="Text Box 20"/>
          <p:cNvSpPr txBox="1">
            <a:spLocks noChangeArrowheads="1"/>
          </p:cNvSpPr>
          <p:nvPr/>
        </p:nvSpPr>
        <p:spPr bwMode="auto">
          <a:xfrm>
            <a:off x="8080375" y="4884738"/>
            <a:ext cx="590550" cy="366712"/>
          </a:xfrm>
          <a:prstGeom prst="rect">
            <a:avLst/>
          </a:prstGeom>
          <a:noFill/>
          <a:ln w="9525">
            <a:noFill/>
            <a:miter lim="800000"/>
            <a:headEnd/>
            <a:tailEnd/>
          </a:ln>
        </p:spPr>
        <p:txBody>
          <a:bodyPr wrap="none">
            <a:spAutoFit/>
          </a:bodyPr>
          <a:lstStyle/>
          <a:p>
            <a:r>
              <a:rPr lang="tr-TR">
                <a:latin typeface="Gill Sans MT"/>
              </a:rPr>
              <a:t>Gün</a:t>
            </a:r>
          </a:p>
        </p:txBody>
      </p:sp>
      <p:sp>
        <p:nvSpPr>
          <p:cNvPr id="29716" name="Line 21"/>
          <p:cNvSpPr>
            <a:spLocks noChangeShapeType="1"/>
          </p:cNvSpPr>
          <p:nvPr/>
        </p:nvSpPr>
        <p:spPr bwMode="auto">
          <a:xfrm>
            <a:off x="7019925" y="4076700"/>
            <a:ext cx="0" cy="358775"/>
          </a:xfrm>
          <a:prstGeom prst="line">
            <a:avLst/>
          </a:prstGeom>
          <a:noFill/>
          <a:ln w="31750">
            <a:solidFill>
              <a:schemeClr val="tx1"/>
            </a:solidFill>
            <a:round/>
            <a:headEnd/>
            <a:tailEnd/>
          </a:ln>
        </p:spPr>
        <p:txBody>
          <a:bodyPr/>
          <a:lstStyle/>
          <a:p>
            <a:endParaRPr lang="tr-TR"/>
          </a:p>
        </p:txBody>
      </p:sp>
      <p:sp>
        <p:nvSpPr>
          <p:cNvPr id="29717" name="Line 22"/>
          <p:cNvSpPr>
            <a:spLocks noChangeShapeType="1"/>
          </p:cNvSpPr>
          <p:nvPr/>
        </p:nvSpPr>
        <p:spPr bwMode="auto">
          <a:xfrm>
            <a:off x="7885113" y="4076700"/>
            <a:ext cx="0" cy="358775"/>
          </a:xfrm>
          <a:prstGeom prst="line">
            <a:avLst/>
          </a:prstGeom>
          <a:noFill/>
          <a:ln w="31750">
            <a:solidFill>
              <a:schemeClr val="tx1"/>
            </a:solidFill>
            <a:round/>
            <a:headEnd/>
            <a:tailEnd/>
          </a:ln>
        </p:spPr>
        <p:txBody>
          <a:bodyPr/>
          <a:lstStyle/>
          <a:p>
            <a:endParaRPr lang="tr-TR"/>
          </a:p>
        </p:txBody>
      </p:sp>
      <p:sp>
        <p:nvSpPr>
          <p:cNvPr id="29718" name="Line 23"/>
          <p:cNvSpPr>
            <a:spLocks noChangeShapeType="1"/>
          </p:cNvSpPr>
          <p:nvPr/>
        </p:nvSpPr>
        <p:spPr bwMode="auto">
          <a:xfrm>
            <a:off x="8675688" y="4076700"/>
            <a:ext cx="0" cy="358775"/>
          </a:xfrm>
          <a:prstGeom prst="line">
            <a:avLst/>
          </a:prstGeom>
          <a:noFill/>
          <a:ln w="31750">
            <a:solidFill>
              <a:schemeClr val="tx1"/>
            </a:solidFill>
            <a:round/>
            <a:headEnd/>
            <a:tailEnd/>
          </a:ln>
        </p:spPr>
        <p:txBody>
          <a:bodyPr/>
          <a:lstStyle/>
          <a:p>
            <a:endParaRPr lang="tr-TR"/>
          </a:p>
        </p:txBody>
      </p:sp>
      <p:sp>
        <p:nvSpPr>
          <p:cNvPr id="29719" name="Text Box 24"/>
          <p:cNvSpPr txBox="1">
            <a:spLocks noChangeArrowheads="1"/>
          </p:cNvSpPr>
          <p:nvPr/>
        </p:nvSpPr>
        <p:spPr bwMode="auto">
          <a:xfrm>
            <a:off x="6732588" y="4508500"/>
            <a:ext cx="476250" cy="366713"/>
          </a:xfrm>
          <a:prstGeom prst="rect">
            <a:avLst/>
          </a:prstGeom>
          <a:noFill/>
          <a:ln w="9525">
            <a:noFill/>
            <a:miter lim="800000"/>
            <a:headEnd/>
            <a:tailEnd/>
          </a:ln>
        </p:spPr>
        <p:txBody>
          <a:bodyPr wrap="none">
            <a:spAutoFit/>
          </a:bodyPr>
          <a:lstStyle/>
          <a:p>
            <a:r>
              <a:rPr lang="tr-TR" b="1">
                <a:latin typeface="Gill Sans MT"/>
              </a:rPr>
              <a:t>50</a:t>
            </a:r>
          </a:p>
        </p:txBody>
      </p:sp>
      <p:sp>
        <p:nvSpPr>
          <p:cNvPr id="29720" name="Text Box 25"/>
          <p:cNvSpPr txBox="1">
            <a:spLocks noChangeArrowheads="1"/>
          </p:cNvSpPr>
          <p:nvPr/>
        </p:nvSpPr>
        <p:spPr bwMode="auto">
          <a:xfrm>
            <a:off x="7596188" y="4508500"/>
            <a:ext cx="476250" cy="366713"/>
          </a:xfrm>
          <a:prstGeom prst="rect">
            <a:avLst/>
          </a:prstGeom>
          <a:noFill/>
          <a:ln w="9525">
            <a:noFill/>
            <a:miter lim="800000"/>
            <a:headEnd/>
            <a:tailEnd/>
          </a:ln>
        </p:spPr>
        <p:txBody>
          <a:bodyPr wrap="none">
            <a:spAutoFit/>
          </a:bodyPr>
          <a:lstStyle/>
          <a:p>
            <a:r>
              <a:rPr lang="tr-TR" b="1">
                <a:latin typeface="Gill Sans MT"/>
              </a:rPr>
              <a:t>60</a:t>
            </a:r>
          </a:p>
        </p:txBody>
      </p:sp>
      <p:sp>
        <p:nvSpPr>
          <p:cNvPr id="29721" name="Text Box 26"/>
          <p:cNvSpPr txBox="1">
            <a:spLocks noChangeArrowheads="1"/>
          </p:cNvSpPr>
          <p:nvPr/>
        </p:nvSpPr>
        <p:spPr bwMode="auto">
          <a:xfrm>
            <a:off x="8459788" y="4508500"/>
            <a:ext cx="476250" cy="366713"/>
          </a:xfrm>
          <a:prstGeom prst="rect">
            <a:avLst/>
          </a:prstGeom>
          <a:noFill/>
          <a:ln w="9525">
            <a:noFill/>
            <a:miter lim="800000"/>
            <a:headEnd/>
            <a:tailEnd/>
          </a:ln>
        </p:spPr>
        <p:txBody>
          <a:bodyPr wrap="none">
            <a:spAutoFit/>
          </a:bodyPr>
          <a:lstStyle/>
          <a:p>
            <a:r>
              <a:rPr lang="tr-TR" b="1">
                <a:latin typeface="Gill Sans MT"/>
              </a:rPr>
              <a:t>70</a:t>
            </a:r>
          </a:p>
        </p:txBody>
      </p:sp>
      <p:sp>
        <p:nvSpPr>
          <p:cNvPr id="29722" name="Text Box 27"/>
          <p:cNvSpPr txBox="1">
            <a:spLocks noChangeArrowheads="1"/>
          </p:cNvSpPr>
          <p:nvPr/>
        </p:nvSpPr>
        <p:spPr bwMode="auto">
          <a:xfrm>
            <a:off x="5148263" y="4508500"/>
            <a:ext cx="476250" cy="366713"/>
          </a:xfrm>
          <a:prstGeom prst="rect">
            <a:avLst/>
          </a:prstGeom>
          <a:noFill/>
          <a:ln w="9525">
            <a:noFill/>
            <a:miter lim="800000"/>
            <a:headEnd/>
            <a:tailEnd/>
          </a:ln>
        </p:spPr>
        <p:txBody>
          <a:bodyPr wrap="none">
            <a:spAutoFit/>
          </a:bodyPr>
          <a:lstStyle/>
          <a:p>
            <a:r>
              <a:rPr lang="tr-TR" b="1">
                <a:latin typeface="Gill Sans MT"/>
              </a:rPr>
              <a:t>30</a:t>
            </a:r>
          </a:p>
        </p:txBody>
      </p:sp>
      <p:sp>
        <p:nvSpPr>
          <p:cNvPr id="29723" name="Text Box 28"/>
          <p:cNvSpPr txBox="1">
            <a:spLocks noChangeArrowheads="1"/>
          </p:cNvSpPr>
          <p:nvPr/>
        </p:nvSpPr>
        <p:spPr bwMode="auto">
          <a:xfrm>
            <a:off x="4284663" y="4508500"/>
            <a:ext cx="476250" cy="366713"/>
          </a:xfrm>
          <a:prstGeom prst="rect">
            <a:avLst/>
          </a:prstGeom>
          <a:noFill/>
          <a:ln w="9525">
            <a:noFill/>
            <a:miter lim="800000"/>
            <a:headEnd/>
            <a:tailEnd/>
          </a:ln>
        </p:spPr>
        <p:txBody>
          <a:bodyPr wrap="none">
            <a:spAutoFit/>
          </a:bodyPr>
          <a:lstStyle/>
          <a:p>
            <a:r>
              <a:rPr lang="tr-TR" b="1">
                <a:latin typeface="Gill Sans MT"/>
              </a:rPr>
              <a:t>20</a:t>
            </a:r>
          </a:p>
        </p:txBody>
      </p:sp>
      <p:sp>
        <p:nvSpPr>
          <p:cNvPr id="29724" name="Text Box 29"/>
          <p:cNvSpPr txBox="1">
            <a:spLocks noChangeArrowheads="1"/>
          </p:cNvSpPr>
          <p:nvPr/>
        </p:nvSpPr>
        <p:spPr bwMode="auto">
          <a:xfrm>
            <a:off x="3348038" y="4508500"/>
            <a:ext cx="476250" cy="366713"/>
          </a:xfrm>
          <a:prstGeom prst="rect">
            <a:avLst/>
          </a:prstGeom>
          <a:noFill/>
          <a:ln w="9525">
            <a:noFill/>
            <a:miter lim="800000"/>
            <a:headEnd/>
            <a:tailEnd/>
          </a:ln>
        </p:spPr>
        <p:txBody>
          <a:bodyPr wrap="none">
            <a:spAutoFit/>
          </a:bodyPr>
          <a:lstStyle/>
          <a:p>
            <a:r>
              <a:rPr lang="tr-TR" b="1">
                <a:latin typeface="Gill Sans MT"/>
              </a:rPr>
              <a:t>10</a:t>
            </a:r>
          </a:p>
        </p:txBody>
      </p:sp>
      <p:sp>
        <p:nvSpPr>
          <p:cNvPr id="29725" name="Text Box 30"/>
          <p:cNvSpPr txBox="1">
            <a:spLocks noChangeArrowheads="1"/>
          </p:cNvSpPr>
          <p:nvPr/>
        </p:nvSpPr>
        <p:spPr bwMode="auto">
          <a:xfrm>
            <a:off x="231775" y="2709863"/>
            <a:ext cx="184150" cy="396875"/>
          </a:xfrm>
          <a:prstGeom prst="rect">
            <a:avLst/>
          </a:prstGeom>
          <a:noFill/>
          <a:ln w="9525">
            <a:noFill/>
            <a:miter lim="800000"/>
            <a:headEnd/>
            <a:tailEnd/>
          </a:ln>
        </p:spPr>
        <p:txBody>
          <a:bodyPr wrap="none">
            <a:spAutoFit/>
          </a:bodyPr>
          <a:lstStyle/>
          <a:p>
            <a:endParaRPr lang="tr-TR" b="1">
              <a:latin typeface="Comic Sans MS" pitchFamily="66" charset="0"/>
            </a:endParaRPr>
          </a:p>
        </p:txBody>
      </p:sp>
      <p:sp>
        <p:nvSpPr>
          <p:cNvPr id="207903" name="Text Box 31"/>
          <p:cNvSpPr txBox="1">
            <a:spLocks noChangeArrowheads="1"/>
          </p:cNvSpPr>
          <p:nvPr/>
        </p:nvSpPr>
        <p:spPr bwMode="auto">
          <a:xfrm>
            <a:off x="4767263" y="5651500"/>
            <a:ext cx="4206875" cy="396875"/>
          </a:xfrm>
          <a:prstGeom prst="rect">
            <a:avLst/>
          </a:prstGeom>
          <a:solidFill>
            <a:srgbClr val="FF99FF"/>
          </a:solidFill>
          <a:ln w="9525">
            <a:noFill/>
            <a:miter lim="800000"/>
            <a:headEnd/>
            <a:tailEnd/>
          </a:ln>
        </p:spPr>
        <p:txBody>
          <a:bodyPr wrap="none">
            <a:spAutoFit/>
          </a:bodyPr>
          <a:lstStyle/>
          <a:p>
            <a:r>
              <a:rPr lang="tr-TR" b="1">
                <a:solidFill>
                  <a:srgbClr val="2B2903"/>
                </a:solidFill>
                <a:latin typeface="Gill Sans MT"/>
              </a:rPr>
              <a:t>Laktasyonda pik verime ulaşma</a:t>
            </a:r>
            <a:endParaRPr lang="tr-TR">
              <a:solidFill>
                <a:srgbClr val="2B2903"/>
              </a:solidFill>
              <a:latin typeface="Gill Sans MT"/>
            </a:endParaRPr>
          </a:p>
        </p:txBody>
      </p:sp>
      <p:sp>
        <p:nvSpPr>
          <p:cNvPr id="207904" name="Text Box 32"/>
          <p:cNvSpPr txBox="1">
            <a:spLocks noChangeArrowheads="1"/>
          </p:cNvSpPr>
          <p:nvPr/>
        </p:nvSpPr>
        <p:spPr bwMode="auto">
          <a:xfrm>
            <a:off x="1311275" y="2266950"/>
            <a:ext cx="2636838" cy="396875"/>
          </a:xfrm>
          <a:prstGeom prst="rect">
            <a:avLst/>
          </a:prstGeom>
          <a:solidFill>
            <a:srgbClr val="2B2903"/>
          </a:solidFill>
          <a:ln w="9525">
            <a:noFill/>
            <a:miter lim="800000"/>
            <a:headEnd/>
            <a:tailEnd/>
          </a:ln>
        </p:spPr>
        <p:txBody>
          <a:bodyPr wrap="none">
            <a:spAutoFit/>
          </a:bodyPr>
          <a:lstStyle/>
          <a:p>
            <a:r>
              <a:rPr lang="tr-TR" b="1">
                <a:latin typeface="Gill Sans MT"/>
              </a:rPr>
              <a:t>Tekrar gebe kalma </a:t>
            </a:r>
            <a:endParaRPr lang="tr-TR">
              <a:latin typeface="Gill Sans M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7903"/>
                                        </p:tgtEl>
                                        <p:attrNameLst>
                                          <p:attrName>style.visibility</p:attrName>
                                        </p:attrNameLst>
                                      </p:cBhvr>
                                      <p:to>
                                        <p:strVal val="visible"/>
                                      </p:to>
                                    </p:set>
                                    <p:animEffect transition="in" filter="checkerboard(across)">
                                      <p:cBhvr>
                                        <p:cTn id="7" dur="500"/>
                                        <p:tgtEl>
                                          <p:spTgt spid="2079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7904"/>
                                        </p:tgtEl>
                                        <p:attrNameLst>
                                          <p:attrName>style.visibility</p:attrName>
                                        </p:attrNameLst>
                                      </p:cBhvr>
                                      <p:to>
                                        <p:strVal val="visible"/>
                                      </p:to>
                                    </p:set>
                                    <p:animEffect transition="in" filter="checkerboard(across)">
                                      <p:cBhvr>
                                        <p:cTn id="12" dur="500"/>
                                        <p:tgtEl>
                                          <p:spTgt spid="207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03" grpId="0" animBg="1"/>
      <p:bldP spid="2079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fontAlgn="auto" hangingPunct="1">
              <a:spcAft>
                <a:spcPts val="0"/>
              </a:spcAft>
              <a:defRPr/>
            </a:pPr>
            <a:r>
              <a:rPr lang="tr-TR" dirty="0" smtClean="0">
                <a:solidFill>
                  <a:schemeClr val="tx2">
                    <a:satMod val="130000"/>
                  </a:schemeClr>
                </a:solidFill>
              </a:rPr>
              <a:t>Geçiş Dönemi Nedir?</a:t>
            </a:r>
          </a:p>
        </p:txBody>
      </p:sp>
      <p:sp>
        <p:nvSpPr>
          <p:cNvPr id="30722" name="Line 3"/>
          <p:cNvSpPr>
            <a:spLocks noChangeShapeType="1"/>
          </p:cNvSpPr>
          <p:nvPr/>
        </p:nvSpPr>
        <p:spPr bwMode="auto">
          <a:xfrm>
            <a:off x="900113" y="4292600"/>
            <a:ext cx="8064500" cy="0"/>
          </a:xfrm>
          <a:prstGeom prst="line">
            <a:avLst/>
          </a:prstGeom>
          <a:noFill/>
          <a:ln w="63500">
            <a:solidFill>
              <a:schemeClr val="tx1"/>
            </a:solidFill>
            <a:round/>
            <a:headEnd/>
            <a:tailEnd/>
          </a:ln>
        </p:spPr>
        <p:txBody>
          <a:bodyPr/>
          <a:lstStyle/>
          <a:p>
            <a:endParaRPr lang="tr-TR"/>
          </a:p>
        </p:txBody>
      </p:sp>
      <p:sp>
        <p:nvSpPr>
          <p:cNvPr id="30723" name="Line 4"/>
          <p:cNvSpPr>
            <a:spLocks noChangeShapeType="1"/>
          </p:cNvSpPr>
          <p:nvPr/>
        </p:nvSpPr>
        <p:spPr bwMode="auto">
          <a:xfrm flipV="1">
            <a:off x="4284663" y="4652963"/>
            <a:ext cx="0" cy="504825"/>
          </a:xfrm>
          <a:prstGeom prst="line">
            <a:avLst/>
          </a:prstGeom>
          <a:noFill/>
          <a:ln w="76200">
            <a:solidFill>
              <a:srgbClr val="FF00FF"/>
            </a:solidFill>
            <a:round/>
            <a:headEnd/>
            <a:tailEnd type="triangle" w="med" len="med"/>
          </a:ln>
        </p:spPr>
        <p:txBody>
          <a:bodyPr/>
          <a:lstStyle/>
          <a:p>
            <a:endParaRPr lang="tr-TR"/>
          </a:p>
        </p:txBody>
      </p:sp>
      <p:sp>
        <p:nvSpPr>
          <p:cNvPr id="30724" name="Line 5"/>
          <p:cNvSpPr>
            <a:spLocks noChangeShapeType="1"/>
          </p:cNvSpPr>
          <p:nvPr/>
        </p:nvSpPr>
        <p:spPr bwMode="auto">
          <a:xfrm>
            <a:off x="1258888" y="4076700"/>
            <a:ext cx="0" cy="358775"/>
          </a:xfrm>
          <a:prstGeom prst="line">
            <a:avLst/>
          </a:prstGeom>
          <a:noFill/>
          <a:ln w="31750">
            <a:solidFill>
              <a:schemeClr val="tx1"/>
            </a:solidFill>
            <a:round/>
            <a:headEnd/>
            <a:tailEnd/>
          </a:ln>
        </p:spPr>
        <p:txBody>
          <a:bodyPr/>
          <a:lstStyle/>
          <a:p>
            <a:endParaRPr lang="tr-TR"/>
          </a:p>
        </p:txBody>
      </p:sp>
      <p:sp>
        <p:nvSpPr>
          <p:cNvPr id="30725" name="Line 6"/>
          <p:cNvSpPr>
            <a:spLocks noChangeShapeType="1"/>
          </p:cNvSpPr>
          <p:nvPr/>
        </p:nvSpPr>
        <p:spPr bwMode="auto">
          <a:xfrm>
            <a:off x="2195513" y="4149725"/>
            <a:ext cx="0" cy="358775"/>
          </a:xfrm>
          <a:prstGeom prst="line">
            <a:avLst/>
          </a:prstGeom>
          <a:noFill/>
          <a:ln w="31750">
            <a:solidFill>
              <a:schemeClr val="tx1"/>
            </a:solidFill>
            <a:round/>
            <a:headEnd/>
            <a:tailEnd/>
          </a:ln>
        </p:spPr>
        <p:txBody>
          <a:bodyPr/>
          <a:lstStyle/>
          <a:p>
            <a:endParaRPr lang="tr-TR"/>
          </a:p>
        </p:txBody>
      </p:sp>
      <p:sp>
        <p:nvSpPr>
          <p:cNvPr id="30726" name="Line 7"/>
          <p:cNvSpPr>
            <a:spLocks noChangeShapeType="1"/>
          </p:cNvSpPr>
          <p:nvPr/>
        </p:nvSpPr>
        <p:spPr bwMode="auto">
          <a:xfrm>
            <a:off x="3276600" y="4149725"/>
            <a:ext cx="0" cy="358775"/>
          </a:xfrm>
          <a:prstGeom prst="line">
            <a:avLst/>
          </a:prstGeom>
          <a:noFill/>
          <a:ln w="31750">
            <a:solidFill>
              <a:schemeClr val="tx1"/>
            </a:solidFill>
            <a:round/>
            <a:headEnd/>
            <a:tailEnd/>
          </a:ln>
        </p:spPr>
        <p:txBody>
          <a:bodyPr/>
          <a:lstStyle/>
          <a:p>
            <a:endParaRPr lang="tr-TR"/>
          </a:p>
        </p:txBody>
      </p:sp>
      <p:sp>
        <p:nvSpPr>
          <p:cNvPr id="30727" name="Line 8"/>
          <p:cNvSpPr>
            <a:spLocks noChangeShapeType="1"/>
          </p:cNvSpPr>
          <p:nvPr/>
        </p:nvSpPr>
        <p:spPr bwMode="auto">
          <a:xfrm>
            <a:off x="7667625" y="4149725"/>
            <a:ext cx="0" cy="358775"/>
          </a:xfrm>
          <a:prstGeom prst="line">
            <a:avLst/>
          </a:prstGeom>
          <a:noFill/>
          <a:ln w="31750">
            <a:solidFill>
              <a:schemeClr val="tx1"/>
            </a:solidFill>
            <a:round/>
            <a:headEnd/>
            <a:tailEnd/>
          </a:ln>
        </p:spPr>
        <p:txBody>
          <a:bodyPr/>
          <a:lstStyle/>
          <a:p>
            <a:endParaRPr lang="tr-TR"/>
          </a:p>
        </p:txBody>
      </p:sp>
      <p:sp>
        <p:nvSpPr>
          <p:cNvPr id="30728" name="Line 9"/>
          <p:cNvSpPr>
            <a:spLocks noChangeShapeType="1"/>
          </p:cNvSpPr>
          <p:nvPr/>
        </p:nvSpPr>
        <p:spPr bwMode="auto">
          <a:xfrm>
            <a:off x="5435600" y="4149725"/>
            <a:ext cx="0" cy="358775"/>
          </a:xfrm>
          <a:prstGeom prst="line">
            <a:avLst/>
          </a:prstGeom>
          <a:noFill/>
          <a:ln w="31750">
            <a:solidFill>
              <a:schemeClr val="tx1"/>
            </a:solidFill>
            <a:round/>
            <a:headEnd/>
            <a:tailEnd/>
          </a:ln>
        </p:spPr>
        <p:txBody>
          <a:bodyPr/>
          <a:lstStyle/>
          <a:p>
            <a:endParaRPr lang="tr-TR"/>
          </a:p>
        </p:txBody>
      </p:sp>
      <p:sp>
        <p:nvSpPr>
          <p:cNvPr id="30729" name="Line 10"/>
          <p:cNvSpPr>
            <a:spLocks noChangeShapeType="1"/>
          </p:cNvSpPr>
          <p:nvPr/>
        </p:nvSpPr>
        <p:spPr bwMode="auto">
          <a:xfrm>
            <a:off x="6588125" y="4149725"/>
            <a:ext cx="0" cy="358775"/>
          </a:xfrm>
          <a:prstGeom prst="line">
            <a:avLst/>
          </a:prstGeom>
          <a:noFill/>
          <a:ln w="31750">
            <a:solidFill>
              <a:schemeClr val="tx1"/>
            </a:solidFill>
            <a:round/>
            <a:headEnd/>
            <a:tailEnd/>
          </a:ln>
        </p:spPr>
        <p:txBody>
          <a:bodyPr/>
          <a:lstStyle/>
          <a:p>
            <a:endParaRPr lang="tr-TR"/>
          </a:p>
        </p:txBody>
      </p:sp>
      <p:sp>
        <p:nvSpPr>
          <p:cNvPr id="30730" name="Line 11"/>
          <p:cNvSpPr>
            <a:spLocks noChangeShapeType="1"/>
          </p:cNvSpPr>
          <p:nvPr/>
        </p:nvSpPr>
        <p:spPr bwMode="auto">
          <a:xfrm>
            <a:off x="8820150" y="4149725"/>
            <a:ext cx="0" cy="358775"/>
          </a:xfrm>
          <a:prstGeom prst="line">
            <a:avLst/>
          </a:prstGeom>
          <a:noFill/>
          <a:ln w="31750">
            <a:solidFill>
              <a:schemeClr val="tx1"/>
            </a:solidFill>
            <a:round/>
            <a:headEnd/>
            <a:tailEnd/>
          </a:ln>
        </p:spPr>
        <p:txBody>
          <a:bodyPr/>
          <a:lstStyle/>
          <a:p>
            <a:endParaRPr lang="tr-TR"/>
          </a:p>
        </p:txBody>
      </p:sp>
      <p:sp>
        <p:nvSpPr>
          <p:cNvPr id="30731" name="Line 12"/>
          <p:cNvSpPr>
            <a:spLocks noChangeShapeType="1"/>
          </p:cNvSpPr>
          <p:nvPr/>
        </p:nvSpPr>
        <p:spPr bwMode="auto">
          <a:xfrm>
            <a:off x="4284663" y="3860800"/>
            <a:ext cx="0" cy="647700"/>
          </a:xfrm>
          <a:prstGeom prst="line">
            <a:avLst/>
          </a:prstGeom>
          <a:noFill/>
          <a:ln w="66675">
            <a:solidFill>
              <a:srgbClr val="FF00FF"/>
            </a:solidFill>
            <a:round/>
            <a:headEnd/>
            <a:tailEnd/>
          </a:ln>
        </p:spPr>
        <p:txBody>
          <a:bodyPr/>
          <a:lstStyle/>
          <a:p>
            <a:endParaRPr lang="tr-TR"/>
          </a:p>
        </p:txBody>
      </p:sp>
      <p:sp>
        <p:nvSpPr>
          <p:cNvPr id="30732" name="Text Box 13"/>
          <p:cNvSpPr txBox="1">
            <a:spLocks noChangeArrowheads="1"/>
          </p:cNvSpPr>
          <p:nvPr/>
        </p:nvSpPr>
        <p:spPr bwMode="auto">
          <a:xfrm>
            <a:off x="971550" y="4511675"/>
            <a:ext cx="428625" cy="366713"/>
          </a:xfrm>
          <a:prstGeom prst="rect">
            <a:avLst/>
          </a:prstGeom>
          <a:noFill/>
          <a:ln w="9525">
            <a:noFill/>
            <a:miter lim="800000"/>
            <a:headEnd/>
            <a:tailEnd/>
          </a:ln>
        </p:spPr>
        <p:txBody>
          <a:bodyPr wrap="none">
            <a:spAutoFit/>
          </a:bodyPr>
          <a:lstStyle/>
          <a:p>
            <a:r>
              <a:rPr lang="tr-TR" b="1">
                <a:latin typeface="Gill Sans MT"/>
              </a:rPr>
              <a:t>-3</a:t>
            </a:r>
          </a:p>
        </p:txBody>
      </p:sp>
      <p:sp>
        <p:nvSpPr>
          <p:cNvPr id="30733" name="Text Box 14"/>
          <p:cNvSpPr txBox="1">
            <a:spLocks noChangeArrowheads="1"/>
          </p:cNvSpPr>
          <p:nvPr/>
        </p:nvSpPr>
        <p:spPr bwMode="auto">
          <a:xfrm>
            <a:off x="2032000" y="4524375"/>
            <a:ext cx="428625" cy="366713"/>
          </a:xfrm>
          <a:prstGeom prst="rect">
            <a:avLst/>
          </a:prstGeom>
          <a:noFill/>
          <a:ln w="9525">
            <a:noFill/>
            <a:miter lim="800000"/>
            <a:headEnd/>
            <a:tailEnd/>
          </a:ln>
        </p:spPr>
        <p:txBody>
          <a:bodyPr wrap="none">
            <a:spAutoFit/>
          </a:bodyPr>
          <a:lstStyle/>
          <a:p>
            <a:r>
              <a:rPr lang="tr-TR" b="1">
                <a:latin typeface="Gill Sans MT"/>
              </a:rPr>
              <a:t>-2</a:t>
            </a:r>
          </a:p>
        </p:txBody>
      </p:sp>
      <p:sp>
        <p:nvSpPr>
          <p:cNvPr id="30734" name="Text Box 15"/>
          <p:cNvSpPr txBox="1">
            <a:spLocks noChangeArrowheads="1"/>
          </p:cNvSpPr>
          <p:nvPr/>
        </p:nvSpPr>
        <p:spPr bwMode="auto">
          <a:xfrm>
            <a:off x="3059113" y="4508500"/>
            <a:ext cx="428625" cy="366713"/>
          </a:xfrm>
          <a:prstGeom prst="rect">
            <a:avLst/>
          </a:prstGeom>
          <a:noFill/>
          <a:ln w="9525">
            <a:noFill/>
            <a:miter lim="800000"/>
            <a:headEnd/>
            <a:tailEnd/>
          </a:ln>
        </p:spPr>
        <p:txBody>
          <a:bodyPr wrap="none">
            <a:spAutoFit/>
          </a:bodyPr>
          <a:lstStyle/>
          <a:p>
            <a:r>
              <a:rPr lang="tr-TR" b="1">
                <a:latin typeface="Gill Sans MT"/>
              </a:rPr>
              <a:t>-1</a:t>
            </a:r>
          </a:p>
        </p:txBody>
      </p:sp>
      <p:sp>
        <p:nvSpPr>
          <p:cNvPr id="30735" name="Text Box 16"/>
          <p:cNvSpPr txBox="1">
            <a:spLocks noChangeArrowheads="1"/>
          </p:cNvSpPr>
          <p:nvPr/>
        </p:nvSpPr>
        <p:spPr bwMode="auto">
          <a:xfrm>
            <a:off x="5219700" y="4581525"/>
            <a:ext cx="330200" cy="366713"/>
          </a:xfrm>
          <a:prstGeom prst="rect">
            <a:avLst/>
          </a:prstGeom>
          <a:noFill/>
          <a:ln w="9525">
            <a:noFill/>
            <a:miter lim="800000"/>
            <a:headEnd/>
            <a:tailEnd/>
          </a:ln>
        </p:spPr>
        <p:txBody>
          <a:bodyPr wrap="none">
            <a:spAutoFit/>
          </a:bodyPr>
          <a:lstStyle/>
          <a:p>
            <a:r>
              <a:rPr lang="tr-TR" b="1">
                <a:latin typeface="Gill Sans MT"/>
              </a:rPr>
              <a:t>1</a:t>
            </a:r>
          </a:p>
        </p:txBody>
      </p:sp>
      <p:sp>
        <p:nvSpPr>
          <p:cNvPr id="30736" name="Text Box 17"/>
          <p:cNvSpPr txBox="1">
            <a:spLocks noChangeArrowheads="1"/>
          </p:cNvSpPr>
          <p:nvPr/>
        </p:nvSpPr>
        <p:spPr bwMode="auto">
          <a:xfrm>
            <a:off x="6443663" y="4581525"/>
            <a:ext cx="330200" cy="366713"/>
          </a:xfrm>
          <a:prstGeom prst="rect">
            <a:avLst/>
          </a:prstGeom>
          <a:noFill/>
          <a:ln w="9525">
            <a:noFill/>
            <a:miter lim="800000"/>
            <a:headEnd/>
            <a:tailEnd/>
          </a:ln>
        </p:spPr>
        <p:txBody>
          <a:bodyPr wrap="none">
            <a:spAutoFit/>
          </a:bodyPr>
          <a:lstStyle/>
          <a:p>
            <a:r>
              <a:rPr lang="tr-TR" b="1">
                <a:latin typeface="Gill Sans MT"/>
              </a:rPr>
              <a:t>2</a:t>
            </a:r>
          </a:p>
        </p:txBody>
      </p:sp>
      <p:sp>
        <p:nvSpPr>
          <p:cNvPr id="30737" name="Text Box 18"/>
          <p:cNvSpPr txBox="1">
            <a:spLocks noChangeArrowheads="1"/>
          </p:cNvSpPr>
          <p:nvPr/>
        </p:nvSpPr>
        <p:spPr bwMode="auto">
          <a:xfrm>
            <a:off x="7451725" y="4581525"/>
            <a:ext cx="330200" cy="366713"/>
          </a:xfrm>
          <a:prstGeom prst="rect">
            <a:avLst/>
          </a:prstGeom>
          <a:noFill/>
          <a:ln w="9525">
            <a:noFill/>
            <a:miter lim="800000"/>
            <a:headEnd/>
            <a:tailEnd/>
          </a:ln>
        </p:spPr>
        <p:txBody>
          <a:bodyPr wrap="none">
            <a:spAutoFit/>
          </a:bodyPr>
          <a:lstStyle/>
          <a:p>
            <a:r>
              <a:rPr lang="tr-TR" b="1">
                <a:latin typeface="Gill Sans MT"/>
              </a:rPr>
              <a:t>3</a:t>
            </a:r>
          </a:p>
        </p:txBody>
      </p:sp>
      <p:sp>
        <p:nvSpPr>
          <p:cNvPr id="30738" name="Text Box 19"/>
          <p:cNvSpPr txBox="1">
            <a:spLocks noChangeArrowheads="1"/>
          </p:cNvSpPr>
          <p:nvPr/>
        </p:nvSpPr>
        <p:spPr bwMode="auto">
          <a:xfrm>
            <a:off x="8604250" y="4581525"/>
            <a:ext cx="330200" cy="366713"/>
          </a:xfrm>
          <a:prstGeom prst="rect">
            <a:avLst/>
          </a:prstGeom>
          <a:noFill/>
          <a:ln w="9525">
            <a:noFill/>
            <a:miter lim="800000"/>
            <a:headEnd/>
            <a:tailEnd/>
          </a:ln>
        </p:spPr>
        <p:txBody>
          <a:bodyPr wrap="none">
            <a:spAutoFit/>
          </a:bodyPr>
          <a:lstStyle/>
          <a:p>
            <a:r>
              <a:rPr lang="tr-TR" b="1">
                <a:latin typeface="Gill Sans MT"/>
              </a:rPr>
              <a:t>4</a:t>
            </a:r>
          </a:p>
        </p:txBody>
      </p:sp>
      <p:sp>
        <p:nvSpPr>
          <p:cNvPr id="30739" name="Text Box 20"/>
          <p:cNvSpPr txBox="1">
            <a:spLocks noChangeArrowheads="1"/>
          </p:cNvSpPr>
          <p:nvPr/>
        </p:nvSpPr>
        <p:spPr bwMode="auto">
          <a:xfrm>
            <a:off x="3635375" y="5084763"/>
            <a:ext cx="1281113" cy="457200"/>
          </a:xfrm>
          <a:prstGeom prst="rect">
            <a:avLst/>
          </a:prstGeom>
          <a:noFill/>
          <a:ln w="9525">
            <a:noFill/>
            <a:miter lim="800000"/>
            <a:headEnd/>
            <a:tailEnd/>
          </a:ln>
        </p:spPr>
        <p:txBody>
          <a:bodyPr wrap="none">
            <a:spAutoFit/>
          </a:bodyPr>
          <a:lstStyle/>
          <a:p>
            <a:r>
              <a:rPr lang="tr-TR" sz="2400" b="1">
                <a:solidFill>
                  <a:srgbClr val="FF33CC"/>
                </a:solidFill>
                <a:latin typeface="Gill Sans MT"/>
              </a:rPr>
              <a:t>Doğum</a:t>
            </a:r>
          </a:p>
        </p:txBody>
      </p:sp>
      <p:sp>
        <p:nvSpPr>
          <p:cNvPr id="30740" name="AutoShape 21"/>
          <p:cNvSpPr>
            <a:spLocks/>
          </p:cNvSpPr>
          <p:nvPr/>
        </p:nvSpPr>
        <p:spPr bwMode="auto">
          <a:xfrm rot="5400000">
            <a:off x="4787106" y="-27780"/>
            <a:ext cx="504825" cy="7561262"/>
          </a:xfrm>
          <a:prstGeom prst="leftBrace">
            <a:avLst>
              <a:gd name="adj1" fmla="val 124817"/>
              <a:gd name="adj2" fmla="val 50000"/>
            </a:avLst>
          </a:prstGeom>
          <a:noFill/>
          <a:ln w="63500">
            <a:solidFill>
              <a:srgbClr val="FF00FF"/>
            </a:solidFill>
            <a:round/>
            <a:headEnd/>
            <a:tailEnd/>
          </a:ln>
        </p:spPr>
        <p:txBody>
          <a:bodyPr wrap="none" anchor="ctr"/>
          <a:lstStyle/>
          <a:p>
            <a:endParaRPr lang="tr-TR">
              <a:latin typeface="Gill Sans MT"/>
            </a:endParaRPr>
          </a:p>
        </p:txBody>
      </p:sp>
      <p:sp>
        <p:nvSpPr>
          <p:cNvPr id="30741" name="Text Box 22"/>
          <p:cNvSpPr txBox="1">
            <a:spLocks noChangeArrowheads="1"/>
          </p:cNvSpPr>
          <p:nvPr/>
        </p:nvSpPr>
        <p:spPr bwMode="auto">
          <a:xfrm>
            <a:off x="3708400" y="2781300"/>
            <a:ext cx="2617788" cy="519113"/>
          </a:xfrm>
          <a:prstGeom prst="rect">
            <a:avLst/>
          </a:prstGeom>
          <a:noFill/>
          <a:ln w="9525">
            <a:noFill/>
            <a:miter lim="800000"/>
            <a:headEnd/>
            <a:tailEnd/>
          </a:ln>
        </p:spPr>
        <p:txBody>
          <a:bodyPr wrap="none">
            <a:spAutoFit/>
          </a:bodyPr>
          <a:lstStyle/>
          <a:p>
            <a:r>
              <a:rPr lang="tr-TR" sz="2800" b="1">
                <a:solidFill>
                  <a:srgbClr val="FF33CC"/>
                </a:solidFill>
                <a:latin typeface="Gill Sans MT"/>
              </a:rPr>
              <a:t>Geçiş Dönemi</a:t>
            </a:r>
          </a:p>
        </p:txBody>
      </p:sp>
      <p:sp>
        <p:nvSpPr>
          <p:cNvPr id="30742" name="Text Box 23"/>
          <p:cNvSpPr txBox="1">
            <a:spLocks noChangeArrowheads="1"/>
          </p:cNvSpPr>
          <p:nvPr/>
        </p:nvSpPr>
        <p:spPr bwMode="auto">
          <a:xfrm>
            <a:off x="8080375" y="4884738"/>
            <a:ext cx="728663" cy="366712"/>
          </a:xfrm>
          <a:prstGeom prst="rect">
            <a:avLst/>
          </a:prstGeom>
          <a:noFill/>
          <a:ln w="9525">
            <a:noFill/>
            <a:miter lim="800000"/>
            <a:headEnd/>
            <a:tailEnd/>
          </a:ln>
        </p:spPr>
        <p:txBody>
          <a:bodyPr wrap="none">
            <a:spAutoFit/>
          </a:bodyPr>
          <a:lstStyle/>
          <a:p>
            <a:r>
              <a:rPr lang="tr-TR">
                <a:latin typeface="Gill Sans MT"/>
              </a:rPr>
              <a:t>Hafta</a:t>
            </a:r>
          </a:p>
        </p:txBody>
      </p:sp>
      <p:sp>
        <p:nvSpPr>
          <p:cNvPr id="204824" name="Text Box 24"/>
          <p:cNvSpPr txBox="1">
            <a:spLocks noChangeArrowheads="1"/>
          </p:cNvSpPr>
          <p:nvPr/>
        </p:nvSpPr>
        <p:spPr bwMode="auto">
          <a:xfrm>
            <a:off x="6064250" y="5734050"/>
            <a:ext cx="2630488" cy="396875"/>
          </a:xfrm>
          <a:prstGeom prst="rect">
            <a:avLst/>
          </a:prstGeom>
          <a:solidFill>
            <a:srgbClr val="66FF33"/>
          </a:solidFill>
          <a:ln w="9525">
            <a:noFill/>
            <a:miter lim="800000"/>
            <a:headEnd/>
            <a:tailEnd/>
          </a:ln>
        </p:spPr>
        <p:txBody>
          <a:bodyPr wrap="none">
            <a:spAutoFit/>
          </a:bodyPr>
          <a:lstStyle/>
          <a:p>
            <a:r>
              <a:rPr lang="tr-TR" b="1">
                <a:solidFill>
                  <a:srgbClr val="CC0066"/>
                </a:solidFill>
                <a:latin typeface="Comic Sans MS" pitchFamily="66" charset="0"/>
              </a:rPr>
              <a:t>Fötüste hızlı gelişim</a:t>
            </a:r>
          </a:p>
        </p:txBody>
      </p:sp>
      <p:sp>
        <p:nvSpPr>
          <p:cNvPr id="204825" name="Text Box 25"/>
          <p:cNvSpPr txBox="1">
            <a:spLocks noChangeArrowheads="1"/>
          </p:cNvSpPr>
          <p:nvPr/>
        </p:nvSpPr>
        <p:spPr bwMode="auto">
          <a:xfrm>
            <a:off x="4067175" y="6237288"/>
            <a:ext cx="4762500" cy="396875"/>
          </a:xfrm>
          <a:prstGeom prst="rect">
            <a:avLst/>
          </a:prstGeom>
          <a:solidFill>
            <a:srgbClr val="FF00FF"/>
          </a:solidFill>
          <a:ln w="9525">
            <a:noFill/>
            <a:miter lim="800000"/>
            <a:headEnd/>
            <a:tailEnd/>
          </a:ln>
        </p:spPr>
        <p:txBody>
          <a:bodyPr wrap="none">
            <a:spAutoFit/>
          </a:bodyPr>
          <a:lstStyle/>
          <a:p>
            <a:r>
              <a:rPr lang="tr-TR" b="1">
                <a:solidFill>
                  <a:srgbClr val="2B2903"/>
                </a:solidFill>
                <a:latin typeface="Comic Sans MS" pitchFamily="66" charset="0"/>
              </a:rPr>
              <a:t>Laktasyona hazırlık, memenin gelişimi</a:t>
            </a:r>
          </a:p>
        </p:txBody>
      </p:sp>
      <p:sp>
        <p:nvSpPr>
          <p:cNvPr id="204826" name="Text Box 26"/>
          <p:cNvSpPr txBox="1">
            <a:spLocks noChangeArrowheads="1"/>
          </p:cNvSpPr>
          <p:nvPr/>
        </p:nvSpPr>
        <p:spPr bwMode="auto">
          <a:xfrm>
            <a:off x="900113" y="6308725"/>
            <a:ext cx="963612" cy="396875"/>
          </a:xfrm>
          <a:prstGeom prst="rect">
            <a:avLst/>
          </a:prstGeom>
          <a:solidFill>
            <a:srgbClr val="FF99FF"/>
          </a:solidFill>
          <a:ln w="9525">
            <a:noFill/>
            <a:miter lim="800000"/>
            <a:headEnd/>
            <a:tailEnd/>
          </a:ln>
        </p:spPr>
        <p:txBody>
          <a:bodyPr wrap="none">
            <a:spAutoFit/>
          </a:bodyPr>
          <a:lstStyle/>
          <a:p>
            <a:r>
              <a:rPr lang="tr-TR" b="1">
                <a:solidFill>
                  <a:srgbClr val="2B2903"/>
                </a:solidFill>
                <a:latin typeface="Comic Sans MS" pitchFamily="66" charset="0"/>
              </a:rPr>
              <a:t>Doğum</a:t>
            </a:r>
          </a:p>
        </p:txBody>
      </p:sp>
      <p:sp>
        <p:nvSpPr>
          <p:cNvPr id="30746" name="AutoShape 27"/>
          <p:cNvSpPr>
            <a:spLocks/>
          </p:cNvSpPr>
          <p:nvPr/>
        </p:nvSpPr>
        <p:spPr bwMode="auto">
          <a:xfrm rot="5400000">
            <a:off x="4283075" y="1054101"/>
            <a:ext cx="433387" cy="5472112"/>
          </a:xfrm>
          <a:prstGeom prst="leftBrace">
            <a:avLst>
              <a:gd name="adj1" fmla="val 105220"/>
              <a:gd name="adj2" fmla="val 50000"/>
            </a:avLst>
          </a:prstGeom>
          <a:noFill/>
          <a:ln w="63500">
            <a:solidFill>
              <a:srgbClr val="FFFF00"/>
            </a:solidFill>
            <a:round/>
            <a:headEnd/>
            <a:tailEnd/>
          </a:ln>
        </p:spPr>
        <p:txBody>
          <a:bodyPr wrap="none" anchor="ctr"/>
          <a:lstStyle/>
          <a:p>
            <a:endParaRPr lang="tr-TR">
              <a:latin typeface="Gill Sans MT"/>
            </a:endParaRPr>
          </a:p>
        </p:txBody>
      </p:sp>
      <p:sp>
        <p:nvSpPr>
          <p:cNvPr id="204828" name="Text Box 28"/>
          <p:cNvSpPr txBox="1">
            <a:spLocks noChangeArrowheads="1"/>
          </p:cNvSpPr>
          <p:nvPr/>
        </p:nvSpPr>
        <p:spPr bwMode="auto">
          <a:xfrm>
            <a:off x="5219700" y="1773238"/>
            <a:ext cx="3502025" cy="396875"/>
          </a:xfrm>
          <a:prstGeom prst="rect">
            <a:avLst/>
          </a:prstGeom>
          <a:solidFill>
            <a:srgbClr val="993366"/>
          </a:solidFill>
          <a:ln w="9525">
            <a:noFill/>
            <a:miter lim="800000"/>
            <a:headEnd/>
            <a:tailEnd/>
          </a:ln>
        </p:spPr>
        <p:txBody>
          <a:bodyPr wrap="none">
            <a:spAutoFit/>
          </a:bodyPr>
          <a:lstStyle/>
          <a:p>
            <a:r>
              <a:rPr lang="tr-TR" b="1">
                <a:latin typeface="Comic Sans MS" pitchFamily="66" charset="0"/>
              </a:rPr>
              <a:t>Doğum sonrası normalleşme</a:t>
            </a:r>
          </a:p>
        </p:txBody>
      </p:sp>
      <p:sp>
        <p:nvSpPr>
          <p:cNvPr id="204829" name="Text Box 29"/>
          <p:cNvSpPr txBox="1">
            <a:spLocks noChangeArrowheads="1"/>
          </p:cNvSpPr>
          <p:nvPr/>
        </p:nvSpPr>
        <p:spPr bwMode="auto">
          <a:xfrm>
            <a:off x="1042988" y="2060575"/>
            <a:ext cx="4127500" cy="396875"/>
          </a:xfrm>
          <a:prstGeom prst="rect">
            <a:avLst/>
          </a:prstGeom>
          <a:solidFill>
            <a:schemeClr val="tx1"/>
          </a:solidFill>
          <a:ln w="9525">
            <a:noFill/>
            <a:miter lim="800000"/>
            <a:headEnd/>
            <a:tailEnd/>
          </a:ln>
        </p:spPr>
        <p:txBody>
          <a:bodyPr wrap="none">
            <a:spAutoFit/>
          </a:bodyPr>
          <a:lstStyle/>
          <a:p>
            <a:r>
              <a:rPr lang="tr-TR" b="1">
                <a:solidFill>
                  <a:srgbClr val="CC0066"/>
                </a:solidFill>
                <a:latin typeface="Comic Sans MS" pitchFamily="66" charset="0"/>
              </a:rPr>
              <a:t>Süt veriminde çok hızlı bir artış</a:t>
            </a:r>
          </a:p>
        </p:txBody>
      </p:sp>
      <p:sp>
        <p:nvSpPr>
          <p:cNvPr id="204830" name="Text Box 30"/>
          <p:cNvSpPr txBox="1">
            <a:spLocks noChangeArrowheads="1"/>
          </p:cNvSpPr>
          <p:nvPr/>
        </p:nvSpPr>
        <p:spPr bwMode="auto">
          <a:xfrm>
            <a:off x="5919788" y="2565400"/>
            <a:ext cx="1600200" cy="396875"/>
          </a:xfrm>
          <a:prstGeom prst="rect">
            <a:avLst/>
          </a:prstGeom>
          <a:solidFill>
            <a:schemeClr val="tx1"/>
          </a:solidFill>
          <a:ln w="9525">
            <a:noFill/>
            <a:miter lim="800000"/>
            <a:headEnd/>
            <a:tailEnd/>
          </a:ln>
        </p:spPr>
        <p:txBody>
          <a:bodyPr wrap="none">
            <a:spAutoFit/>
          </a:bodyPr>
          <a:lstStyle/>
          <a:p>
            <a:r>
              <a:rPr lang="tr-TR" b="1">
                <a:solidFill>
                  <a:schemeClr val="bg1"/>
                </a:solidFill>
                <a:latin typeface="Comic Sans MS" pitchFamily="66" charset="0"/>
              </a:rPr>
              <a:t>İlk kızgınlık</a:t>
            </a:r>
          </a:p>
        </p:txBody>
      </p:sp>
      <p:sp>
        <p:nvSpPr>
          <p:cNvPr id="204831" name="Text Box 31"/>
          <p:cNvSpPr txBox="1">
            <a:spLocks noChangeArrowheads="1"/>
          </p:cNvSpPr>
          <p:nvPr/>
        </p:nvSpPr>
        <p:spPr bwMode="auto">
          <a:xfrm>
            <a:off x="808038" y="5614988"/>
            <a:ext cx="3438525" cy="457200"/>
          </a:xfrm>
          <a:prstGeom prst="rect">
            <a:avLst/>
          </a:prstGeom>
          <a:solidFill>
            <a:schemeClr val="tx1"/>
          </a:solidFill>
          <a:ln w="9525">
            <a:noFill/>
            <a:miter lim="800000"/>
            <a:headEnd/>
            <a:tailEnd/>
          </a:ln>
        </p:spPr>
        <p:txBody>
          <a:bodyPr wrap="none">
            <a:spAutoFit/>
          </a:bodyPr>
          <a:lstStyle/>
          <a:p>
            <a:r>
              <a:rPr lang="tr-TR" sz="2400" b="1">
                <a:solidFill>
                  <a:schemeClr val="bg1"/>
                </a:solidFill>
                <a:latin typeface="Comic Sans MS" pitchFamily="66" charset="0"/>
              </a:rPr>
              <a:t>Hormonal Değişiklikler</a:t>
            </a:r>
          </a:p>
        </p:txBody>
      </p:sp>
      <p:sp>
        <p:nvSpPr>
          <p:cNvPr id="204832" name="Text Box 32"/>
          <p:cNvSpPr txBox="1">
            <a:spLocks noChangeArrowheads="1"/>
          </p:cNvSpPr>
          <p:nvPr/>
        </p:nvSpPr>
        <p:spPr bwMode="auto">
          <a:xfrm>
            <a:off x="1166813" y="3165475"/>
            <a:ext cx="1149350" cy="457200"/>
          </a:xfrm>
          <a:prstGeom prst="rect">
            <a:avLst/>
          </a:prstGeom>
          <a:solidFill>
            <a:srgbClr val="CC0066"/>
          </a:solidFill>
          <a:ln w="9525">
            <a:noFill/>
            <a:miter lim="800000"/>
            <a:headEnd/>
            <a:tailEnd/>
          </a:ln>
        </p:spPr>
        <p:txBody>
          <a:bodyPr wrap="none">
            <a:spAutoFit/>
          </a:bodyPr>
          <a:lstStyle/>
          <a:p>
            <a:r>
              <a:rPr lang="tr-TR" sz="2400" b="1">
                <a:latin typeface="Comic Sans MS" pitchFamily="66" charset="0"/>
              </a:rPr>
              <a:t>Stress</a:t>
            </a:r>
          </a:p>
        </p:txBody>
      </p:sp>
      <p:sp>
        <p:nvSpPr>
          <p:cNvPr id="204833" name="Text Box 33"/>
          <p:cNvSpPr txBox="1">
            <a:spLocks noChangeArrowheads="1"/>
          </p:cNvSpPr>
          <p:nvPr/>
        </p:nvSpPr>
        <p:spPr bwMode="auto">
          <a:xfrm>
            <a:off x="4987925" y="5157788"/>
            <a:ext cx="4156075" cy="396875"/>
          </a:xfrm>
          <a:prstGeom prst="rect">
            <a:avLst/>
          </a:prstGeom>
          <a:solidFill>
            <a:srgbClr val="FFFF00"/>
          </a:solidFill>
          <a:ln w="9525">
            <a:noFill/>
            <a:miter lim="800000"/>
            <a:headEnd/>
            <a:tailEnd/>
          </a:ln>
        </p:spPr>
        <p:txBody>
          <a:bodyPr wrap="none">
            <a:spAutoFit/>
          </a:bodyPr>
          <a:lstStyle/>
          <a:p>
            <a:r>
              <a:rPr lang="tr-TR" b="1">
                <a:solidFill>
                  <a:srgbClr val="CC66FF"/>
                </a:solidFill>
                <a:latin typeface="Comic Sans MS" pitchFamily="66" charset="0"/>
              </a:rPr>
              <a:t>Yem tüketiminde ciddi azalmalar</a:t>
            </a:r>
          </a:p>
        </p:txBody>
      </p:sp>
      <p:sp>
        <p:nvSpPr>
          <p:cNvPr id="204834" name="Text Box 34"/>
          <p:cNvSpPr txBox="1">
            <a:spLocks noChangeArrowheads="1"/>
          </p:cNvSpPr>
          <p:nvPr/>
        </p:nvSpPr>
        <p:spPr bwMode="auto">
          <a:xfrm>
            <a:off x="5292725" y="3213100"/>
            <a:ext cx="3535363" cy="396875"/>
          </a:xfrm>
          <a:prstGeom prst="rect">
            <a:avLst/>
          </a:prstGeom>
          <a:solidFill>
            <a:schemeClr val="tx1"/>
          </a:solidFill>
          <a:ln w="9525">
            <a:noFill/>
            <a:miter lim="800000"/>
            <a:headEnd/>
            <a:tailEnd/>
          </a:ln>
        </p:spPr>
        <p:txBody>
          <a:bodyPr wrap="none">
            <a:spAutoFit/>
          </a:bodyPr>
          <a:lstStyle/>
          <a:p>
            <a:r>
              <a:rPr lang="tr-TR" b="1">
                <a:solidFill>
                  <a:schemeClr val="bg1"/>
                </a:solidFill>
                <a:latin typeface="Comic Sans MS" pitchFamily="66" charset="0"/>
              </a:rPr>
              <a:t>Kondüsyon skorunda azalma</a:t>
            </a:r>
          </a:p>
        </p:txBody>
      </p:sp>
      <p:sp>
        <p:nvSpPr>
          <p:cNvPr id="204835" name="Text Box 35"/>
          <p:cNvSpPr txBox="1">
            <a:spLocks noChangeArrowheads="1"/>
          </p:cNvSpPr>
          <p:nvPr/>
        </p:nvSpPr>
        <p:spPr bwMode="auto">
          <a:xfrm>
            <a:off x="1403350" y="2565400"/>
            <a:ext cx="2822575" cy="396875"/>
          </a:xfrm>
          <a:prstGeom prst="rect">
            <a:avLst/>
          </a:prstGeom>
          <a:solidFill>
            <a:schemeClr val="tx1"/>
          </a:solidFill>
          <a:ln w="9525">
            <a:noFill/>
            <a:miter lim="800000"/>
            <a:headEnd/>
            <a:tailEnd/>
          </a:ln>
        </p:spPr>
        <p:txBody>
          <a:bodyPr wrap="none">
            <a:spAutoFit/>
          </a:bodyPr>
          <a:lstStyle/>
          <a:p>
            <a:r>
              <a:rPr lang="tr-TR" b="1">
                <a:solidFill>
                  <a:srgbClr val="0000CC"/>
                </a:solidFill>
                <a:latin typeface="Batang" pitchFamily="18" charset="-127"/>
              </a:rPr>
              <a:t>Negatif enerji dengesi</a:t>
            </a:r>
          </a:p>
        </p:txBody>
      </p:sp>
      <p:sp>
        <p:nvSpPr>
          <p:cNvPr id="204836" name="Text Box 36"/>
          <p:cNvSpPr txBox="1">
            <a:spLocks noChangeArrowheads="1"/>
          </p:cNvSpPr>
          <p:nvPr/>
        </p:nvSpPr>
        <p:spPr bwMode="auto">
          <a:xfrm>
            <a:off x="160338" y="4930775"/>
            <a:ext cx="2919412" cy="396875"/>
          </a:xfrm>
          <a:prstGeom prst="rect">
            <a:avLst/>
          </a:prstGeom>
          <a:solidFill>
            <a:schemeClr val="tx1"/>
          </a:solidFill>
          <a:ln w="12700">
            <a:noFill/>
            <a:miter lim="800000"/>
            <a:headEnd/>
            <a:tailEnd/>
          </a:ln>
        </p:spPr>
        <p:txBody>
          <a:bodyPr wrap="none" lIns="90000" tIns="46800" rIns="90000" bIns="46800">
            <a:spAutoFit/>
          </a:bodyPr>
          <a:lstStyle/>
          <a:p>
            <a:r>
              <a:rPr lang="tr-TR">
                <a:solidFill>
                  <a:schemeClr val="bg2"/>
                </a:solidFill>
                <a:latin typeface="Gill Sans MT"/>
              </a:rPr>
              <a:t>Bağışıklığın baskılanması</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25"/>
                                        </p:tgtEl>
                                        <p:attrNameLst>
                                          <p:attrName>style.visibility</p:attrName>
                                        </p:attrNameLst>
                                      </p:cBhvr>
                                      <p:to>
                                        <p:strVal val="visible"/>
                                      </p:to>
                                    </p:set>
                                    <p:animEffect transition="in" filter="circle(in)">
                                      <p:cBhvr>
                                        <p:cTn id="7" dur="2000"/>
                                        <p:tgtEl>
                                          <p:spTgt spid="2048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4824"/>
                                        </p:tgtEl>
                                        <p:attrNameLst>
                                          <p:attrName>style.visibility</p:attrName>
                                        </p:attrNameLst>
                                      </p:cBhvr>
                                      <p:to>
                                        <p:strVal val="visible"/>
                                      </p:to>
                                    </p:set>
                                    <p:animEffect transition="in" filter="circle(in)">
                                      <p:cBhvr>
                                        <p:cTn id="12" dur="2000"/>
                                        <p:tgtEl>
                                          <p:spTgt spid="2048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4833"/>
                                        </p:tgtEl>
                                        <p:attrNameLst>
                                          <p:attrName>style.visibility</p:attrName>
                                        </p:attrNameLst>
                                      </p:cBhvr>
                                      <p:to>
                                        <p:strVal val="visible"/>
                                      </p:to>
                                    </p:set>
                                    <p:animEffect transition="in" filter="circle(in)">
                                      <p:cBhvr>
                                        <p:cTn id="17" dur="2000"/>
                                        <p:tgtEl>
                                          <p:spTgt spid="2048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4826"/>
                                        </p:tgtEl>
                                        <p:attrNameLst>
                                          <p:attrName>style.visibility</p:attrName>
                                        </p:attrNameLst>
                                      </p:cBhvr>
                                      <p:to>
                                        <p:strVal val="visible"/>
                                      </p:to>
                                    </p:set>
                                    <p:animEffect transition="in" filter="circle(in)">
                                      <p:cBhvr>
                                        <p:cTn id="22" dur="2000"/>
                                        <p:tgtEl>
                                          <p:spTgt spid="2048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4828"/>
                                        </p:tgtEl>
                                        <p:attrNameLst>
                                          <p:attrName>style.visibility</p:attrName>
                                        </p:attrNameLst>
                                      </p:cBhvr>
                                      <p:to>
                                        <p:strVal val="visible"/>
                                      </p:to>
                                    </p:set>
                                    <p:animEffect transition="in" filter="circle(in)">
                                      <p:cBhvr>
                                        <p:cTn id="27" dur="2000"/>
                                        <p:tgtEl>
                                          <p:spTgt spid="2048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4829"/>
                                        </p:tgtEl>
                                        <p:attrNameLst>
                                          <p:attrName>style.visibility</p:attrName>
                                        </p:attrNameLst>
                                      </p:cBhvr>
                                      <p:to>
                                        <p:strVal val="visible"/>
                                      </p:to>
                                    </p:set>
                                    <p:animEffect transition="in" filter="circle(in)">
                                      <p:cBhvr>
                                        <p:cTn id="32" dur="2000"/>
                                        <p:tgtEl>
                                          <p:spTgt spid="2048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4835"/>
                                        </p:tgtEl>
                                        <p:attrNameLst>
                                          <p:attrName>style.visibility</p:attrName>
                                        </p:attrNameLst>
                                      </p:cBhvr>
                                      <p:to>
                                        <p:strVal val="visible"/>
                                      </p:to>
                                    </p:set>
                                    <p:animEffect transition="in" filter="circle(in)">
                                      <p:cBhvr>
                                        <p:cTn id="37" dur="2000"/>
                                        <p:tgtEl>
                                          <p:spTgt spid="2048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4834"/>
                                        </p:tgtEl>
                                        <p:attrNameLst>
                                          <p:attrName>style.visibility</p:attrName>
                                        </p:attrNameLst>
                                      </p:cBhvr>
                                      <p:to>
                                        <p:strVal val="visible"/>
                                      </p:to>
                                    </p:set>
                                    <p:animEffect transition="in" filter="box(in)">
                                      <p:cBhvr>
                                        <p:cTn id="42" dur="500"/>
                                        <p:tgtEl>
                                          <p:spTgt spid="2048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4830"/>
                                        </p:tgtEl>
                                        <p:attrNameLst>
                                          <p:attrName>style.visibility</p:attrName>
                                        </p:attrNameLst>
                                      </p:cBhvr>
                                      <p:to>
                                        <p:strVal val="visible"/>
                                      </p:to>
                                    </p:set>
                                    <p:animEffect transition="in" filter="circle(in)">
                                      <p:cBhvr>
                                        <p:cTn id="47" dur="2000"/>
                                        <p:tgtEl>
                                          <p:spTgt spid="2048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04831"/>
                                        </p:tgtEl>
                                        <p:attrNameLst>
                                          <p:attrName>style.visibility</p:attrName>
                                        </p:attrNameLst>
                                      </p:cBhvr>
                                      <p:to>
                                        <p:strVal val="visible"/>
                                      </p:to>
                                    </p:set>
                                    <p:animEffect transition="in" filter="circle(in)">
                                      <p:cBhvr>
                                        <p:cTn id="52" dur="2000"/>
                                        <p:tgtEl>
                                          <p:spTgt spid="20483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4836"/>
                                        </p:tgtEl>
                                        <p:attrNameLst>
                                          <p:attrName>style.visibility</p:attrName>
                                        </p:attrNameLst>
                                      </p:cBhvr>
                                      <p:to>
                                        <p:strVal val="visible"/>
                                      </p:to>
                                    </p:set>
                                    <p:animEffect transition="in" filter="blinds(horizontal)">
                                      <p:cBhvr>
                                        <p:cTn id="57" dur="500"/>
                                        <p:tgtEl>
                                          <p:spTgt spid="2048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04832"/>
                                        </p:tgtEl>
                                        <p:attrNameLst>
                                          <p:attrName>style.visibility</p:attrName>
                                        </p:attrNameLst>
                                      </p:cBhvr>
                                      <p:to>
                                        <p:strVal val="visible"/>
                                      </p:to>
                                    </p:set>
                                    <p:animEffect transition="in" filter="circle(in)">
                                      <p:cBhvr>
                                        <p:cTn id="62" dur="2000"/>
                                        <p:tgtEl>
                                          <p:spTgt spid="204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4" grpId="0" animBg="1"/>
      <p:bldP spid="204825" grpId="0" animBg="1"/>
      <p:bldP spid="204826" grpId="0" animBg="1"/>
      <p:bldP spid="204828" grpId="0" animBg="1"/>
      <p:bldP spid="204829" grpId="0" animBg="1"/>
      <p:bldP spid="204830" grpId="0" animBg="1"/>
      <p:bldP spid="204831" grpId="0" animBg="1"/>
      <p:bldP spid="204832" grpId="0" animBg="1"/>
      <p:bldP spid="204833" grpId="0" animBg="1"/>
      <p:bldP spid="204834" grpId="0" animBg="1"/>
      <p:bldP spid="204835" grpId="0" animBg="1"/>
      <p:bldP spid="2048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2041525" y="1184275"/>
            <a:ext cx="184150" cy="457200"/>
          </a:xfrm>
          <a:prstGeom prst="rect">
            <a:avLst/>
          </a:prstGeom>
          <a:noFill/>
          <a:ln w="12700">
            <a:noFill/>
            <a:miter lim="800000"/>
            <a:headEnd type="none" w="sm" len="sm"/>
            <a:tailEnd type="none" w="sm" len="sm"/>
          </a:ln>
        </p:spPr>
        <p:txBody>
          <a:bodyPr wrap="none">
            <a:spAutoFit/>
          </a:bodyPr>
          <a:lstStyle/>
          <a:p>
            <a:pPr eaLnBrk="0" hangingPunct="0"/>
            <a:endParaRPr kumimoji="1" lang="tr-TR" sz="2400">
              <a:latin typeface="Times New Roman Tur"/>
            </a:endParaRPr>
          </a:p>
        </p:txBody>
      </p:sp>
      <p:sp>
        <p:nvSpPr>
          <p:cNvPr id="31746" name="Line 3"/>
          <p:cNvSpPr>
            <a:spLocks noChangeShapeType="1"/>
          </p:cNvSpPr>
          <p:nvPr/>
        </p:nvSpPr>
        <p:spPr bwMode="auto">
          <a:xfrm>
            <a:off x="1447800" y="1981200"/>
            <a:ext cx="0" cy="3886200"/>
          </a:xfrm>
          <a:prstGeom prst="line">
            <a:avLst/>
          </a:prstGeom>
          <a:noFill/>
          <a:ln w="12700">
            <a:solidFill>
              <a:schemeClr val="tx1"/>
            </a:solidFill>
            <a:round/>
            <a:headEnd type="none" w="sm" len="sm"/>
            <a:tailEnd type="none" w="sm" len="sm"/>
          </a:ln>
        </p:spPr>
        <p:txBody>
          <a:bodyPr wrap="none" anchor="ctr"/>
          <a:lstStyle/>
          <a:p>
            <a:endParaRPr lang="tr-TR"/>
          </a:p>
        </p:txBody>
      </p:sp>
      <p:sp>
        <p:nvSpPr>
          <p:cNvPr id="31747" name="Line 4"/>
          <p:cNvSpPr>
            <a:spLocks noChangeShapeType="1"/>
          </p:cNvSpPr>
          <p:nvPr/>
        </p:nvSpPr>
        <p:spPr bwMode="auto">
          <a:xfrm>
            <a:off x="1447800" y="5867400"/>
            <a:ext cx="7010400" cy="0"/>
          </a:xfrm>
          <a:prstGeom prst="line">
            <a:avLst/>
          </a:prstGeom>
          <a:noFill/>
          <a:ln w="12700">
            <a:solidFill>
              <a:schemeClr val="tx1"/>
            </a:solidFill>
            <a:round/>
            <a:headEnd type="none" w="sm" len="sm"/>
            <a:tailEnd type="none" w="sm" len="sm"/>
          </a:ln>
        </p:spPr>
        <p:txBody>
          <a:bodyPr wrap="none" anchor="ctr"/>
          <a:lstStyle/>
          <a:p>
            <a:endParaRPr lang="tr-TR"/>
          </a:p>
        </p:txBody>
      </p:sp>
      <p:sp>
        <p:nvSpPr>
          <p:cNvPr id="190469" name="Freeform 5"/>
          <p:cNvSpPr>
            <a:spLocks/>
          </p:cNvSpPr>
          <p:nvPr/>
        </p:nvSpPr>
        <p:spPr bwMode="auto">
          <a:xfrm>
            <a:off x="1506538" y="2595563"/>
            <a:ext cx="6354762" cy="2230437"/>
          </a:xfrm>
          <a:custGeom>
            <a:avLst/>
            <a:gdLst>
              <a:gd name="T0" fmla="*/ 2147483647 w 4003"/>
              <a:gd name="T1" fmla="*/ 2147483647 h 1405"/>
              <a:gd name="T2" fmla="*/ 2147483647 w 4003"/>
              <a:gd name="T3" fmla="*/ 2147483647 h 1405"/>
              <a:gd name="T4" fmla="*/ 2147483647 w 4003"/>
              <a:gd name="T5" fmla="*/ 2147483647 h 1405"/>
              <a:gd name="T6" fmla="*/ 2147483647 w 4003"/>
              <a:gd name="T7" fmla="*/ 2147483647 h 1405"/>
              <a:gd name="T8" fmla="*/ 2147483647 w 4003"/>
              <a:gd name="T9" fmla="*/ 2147483647 h 1405"/>
              <a:gd name="T10" fmla="*/ 2147483647 w 4003"/>
              <a:gd name="T11" fmla="*/ 2147483647 h 1405"/>
              <a:gd name="T12" fmla="*/ 2147483647 w 4003"/>
              <a:gd name="T13" fmla="*/ 2147483647 h 1405"/>
              <a:gd name="T14" fmla="*/ 2147483647 w 4003"/>
              <a:gd name="T15" fmla="*/ 2147483647 h 1405"/>
              <a:gd name="T16" fmla="*/ 2147483647 w 4003"/>
              <a:gd name="T17" fmla="*/ 2147483647 h 1405"/>
              <a:gd name="T18" fmla="*/ 2147483647 w 4003"/>
              <a:gd name="T19" fmla="*/ 2147483647 h 1405"/>
              <a:gd name="T20" fmla="*/ 2147483647 w 4003"/>
              <a:gd name="T21" fmla="*/ 2147483647 h 1405"/>
              <a:gd name="T22" fmla="*/ 2147483647 w 4003"/>
              <a:gd name="T23" fmla="*/ 2147483647 h 1405"/>
              <a:gd name="T24" fmla="*/ 2147483647 w 4003"/>
              <a:gd name="T25" fmla="*/ 2147483647 h 1405"/>
              <a:gd name="T26" fmla="*/ 2147483647 w 4003"/>
              <a:gd name="T27" fmla="*/ 2147483647 h 1405"/>
              <a:gd name="T28" fmla="*/ 2147483647 w 4003"/>
              <a:gd name="T29" fmla="*/ 2147483647 h 1405"/>
              <a:gd name="T30" fmla="*/ 2147483647 w 4003"/>
              <a:gd name="T31" fmla="*/ 2147483647 h 1405"/>
              <a:gd name="T32" fmla="*/ 2147483647 w 4003"/>
              <a:gd name="T33" fmla="*/ 2147483647 h 1405"/>
              <a:gd name="T34" fmla="*/ 2147483647 w 4003"/>
              <a:gd name="T35" fmla="*/ 2147483647 h 1405"/>
              <a:gd name="T36" fmla="*/ 2147483647 w 4003"/>
              <a:gd name="T37" fmla="*/ 2147483647 h 1405"/>
              <a:gd name="T38" fmla="*/ 2147483647 w 4003"/>
              <a:gd name="T39" fmla="*/ 2147483647 h 1405"/>
              <a:gd name="T40" fmla="*/ 2147483647 w 4003"/>
              <a:gd name="T41" fmla="*/ 2147483647 h 1405"/>
              <a:gd name="T42" fmla="*/ 2147483647 w 4003"/>
              <a:gd name="T43" fmla="*/ 2147483647 h 1405"/>
              <a:gd name="T44" fmla="*/ 2147483647 w 4003"/>
              <a:gd name="T45" fmla="*/ 2147483647 h 1405"/>
              <a:gd name="T46" fmla="*/ 2147483647 w 4003"/>
              <a:gd name="T47" fmla="*/ 0 h 1405"/>
              <a:gd name="T48" fmla="*/ 2147483647 w 4003"/>
              <a:gd name="T49" fmla="*/ 2147483647 h 1405"/>
              <a:gd name="T50" fmla="*/ 2147483647 w 4003"/>
              <a:gd name="T51" fmla="*/ 2147483647 h 1405"/>
              <a:gd name="T52" fmla="*/ 2147483647 w 4003"/>
              <a:gd name="T53" fmla="*/ 2147483647 h 1405"/>
              <a:gd name="T54" fmla="*/ 2147483647 w 4003"/>
              <a:gd name="T55" fmla="*/ 2147483647 h 1405"/>
              <a:gd name="T56" fmla="*/ 2147483647 w 4003"/>
              <a:gd name="T57" fmla="*/ 2147483647 h 1405"/>
              <a:gd name="T58" fmla="*/ 2147483647 w 4003"/>
              <a:gd name="T59" fmla="*/ 2147483647 h 1405"/>
              <a:gd name="T60" fmla="*/ 2147483647 w 4003"/>
              <a:gd name="T61" fmla="*/ 2147483647 h 1405"/>
              <a:gd name="T62" fmla="*/ 2147483647 w 4003"/>
              <a:gd name="T63" fmla="*/ 2147483647 h 1405"/>
              <a:gd name="T64" fmla="*/ 2147483647 w 4003"/>
              <a:gd name="T65" fmla="*/ 2147483647 h 1405"/>
              <a:gd name="T66" fmla="*/ 2147483647 w 4003"/>
              <a:gd name="T67" fmla="*/ 2147483647 h 1405"/>
              <a:gd name="T68" fmla="*/ 2147483647 w 4003"/>
              <a:gd name="T69" fmla="*/ 2147483647 h 1405"/>
              <a:gd name="T70" fmla="*/ 2147483647 w 4003"/>
              <a:gd name="T71" fmla="*/ 2147483647 h 1405"/>
              <a:gd name="T72" fmla="*/ 2147483647 w 4003"/>
              <a:gd name="T73" fmla="*/ 2147483647 h 1405"/>
              <a:gd name="T74" fmla="*/ 2147483647 w 4003"/>
              <a:gd name="T75" fmla="*/ 2147483647 h 1405"/>
              <a:gd name="T76" fmla="*/ 2147483647 w 4003"/>
              <a:gd name="T77" fmla="*/ 2147483647 h 1405"/>
              <a:gd name="T78" fmla="*/ 2147483647 w 4003"/>
              <a:gd name="T79" fmla="*/ 2147483647 h 1405"/>
              <a:gd name="T80" fmla="*/ 2147483647 w 4003"/>
              <a:gd name="T81" fmla="*/ 2147483647 h 1405"/>
              <a:gd name="T82" fmla="*/ 2147483647 w 4003"/>
              <a:gd name="T83" fmla="*/ 2147483647 h 1405"/>
              <a:gd name="T84" fmla="*/ 2147483647 w 4003"/>
              <a:gd name="T85" fmla="*/ 2147483647 h 1405"/>
              <a:gd name="T86" fmla="*/ 2147483647 w 4003"/>
              <a:gd name="T87" fmla="*/ 2147483647 h 1405"/>
              <a:gd name="T88" fmla="*/ 2147483647 w 4003"/>
              <a:gd name="T89" fmla="*/ 2147483647 h 1405"/>
              <a:gd name="T90" fmla="*/ 2147483647 w 4003"/>
              <a:gd name="T91" fmla="*/ 2147483647 h 1405"/>
              <a:gd name="T92" fmla="*/ 2147483647 w 4003"/>
              <a:gd name="T93" fmla="*/ 2147483647 h 1405"/>
              <a:gd name="T94" fmla="*/ 2147483647 w 4003"/>
              <a:gd name="T95" fmla="*/ 2147483647 h 1405"/>
              <a:gd name="T96" fmla="*/ 2147483647 w 4003"/>
              <a:gd name="T97" fmla="*/ 2147483647 h 1405"/>
              <a:gd name="T98" fmla="*/ 2147483647 w 4003"/>
              <a:gd name="T99" fmla="*/ 2147483647 h 1405"/>
              <a:gd name="T100" fmla="*/ 2147483647 w 4003"/>
              <a:gd name="T101" fmla="*/ 2147483647 h 1405"/>
              <a:gd name="T102" fmla="*/ 2147483647 w 4003"/>
              <a:gd name="T103" fmla="*/ 2147483647 h 14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03"/>
              <a:gd name="T157" fmla="*/ 0 h 1405"/>
              <a:gd name="T158" fmla="*/ 4003 w 4003"/>
              <a:gd name="T159" fmla="*/ 1405 h 14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03" h="1405">
                <a:moveTo>
                  <a:pt x="16" y="1389"/>
                </a:moveTo>
                <a:cubicBezTo>
                  <a:pt x="109" y="1357"/>
                  <a:pt x="0" y="1405"/>
                  <a:pt x="63" y="1342"/>
                </a:cubicBezTo>
                <a:cubicBezTo>
                  <a:pt x="72" y="1333"/>
                  <a:pt x="86" y="1334"/>
                  <a:pt x="98" y="1330"/>
                </a:cubicBezTo>
                <a:cubicBezTo>
                  <a:pt x="102" y="1318"/>
                  <a:pt x="104" y="1306"/>
                  <a:pt x="110" y="1295"/>
                </a:cubicBezTo>
                <a:cubicBezTo>
                  <a:pt x="124" y="1270"/>
                  <a:pt x="157" y="1224"/>
                  <a:pt x="157" y="1224"/>
                </a:cubicBezTo>
                <a:cubicBezTo>
                  <a:pt x="179" y="1128"/>
                  <a:pt x="147" y="1217"/>
                  <a:pt x="204" y="1153"/>
                </a:cubicBezTo>
                <a:cubicBezTo>
                  <a:pt x="223" y="1132"/>
                  <a:pt x="235" y="1106"/>
                  <a:pt x="251" y="1083"/>
                </a:cubicBezTo>
                <a:cubicBezTo>
                  <a:pt x="259" y="1071"/>
                  <a:pt x="266" y="1060"/>
                  <a:pt x="274" y="1048"/>
                </a:cubicBezTo>
                <a:cubicBezTo>
                  <a:pt x="282" y="1036"/>
                  <a:pt x="298" y="1012"/>
                  <a:pt x="298" y="1012"/>
                </a:cubicBezTo>
                <a:cubicBezTo>
                  <a:pt x="310" y="965"/>
                  <a:pt x="318" y="935"/>
                  <a:pt x="345" y="895"/>
                </a:cubicBezTo>
                <a:cubicBezTo>
                  <a:pt x="361" y="831"/>
                  <a:pt x="370" y="792"/>
                  <a:pt x="427" y="753"/>
                </a:cubicBezTo>
                <a:cubicBezTo>
                  <a:pt x="448" y="691"/>
                  <a:pt x="432" y="729"/>
                  <a:pt x="486" y="648"/>
                </a:cubicBezTo>
                <a:cubicBezTo>
                  <a:pt x="494" y="636"/>
                  <a:pt x="502" y="624"/>
                  <a:pt x="510" y="612"/>
                </a:cubicBezTo>
                <a:cubicBezTo>
                  <a:pt x="518" y="600"/>
                  <a:pt x="533" y="577"/>
                  <a:pt x="533" y="577"/>
                </a:cubicBezTo>
                <a:cubicBezTo>
                  <a:pt x="537" y="561"/>
                  <a:pt x="537" y="544"/>
                  <a:pt x="545" y="530"/>
                </a:cubicBezTo>
                <a:cubicBezTo>
                  <a:pt x="553" y="516"/>
                  <a:pt x="573" y="510"/>
                  <a:pt x="580" y="495"/>
                </a:cubicBezTo>
                <a:cubicBezTo>
                  <a:pt x="590" y="473"/>
                  <a:pt x="587" y="447"/>
                  <a:pt x="592" y="424"/>
                </a:cubicBezTo>
                <a:cubicBezTo>
                  <a:pt x="600" y="389"/>
                  <a:pt x="607" y="384"/>
                  <a:pt x="627" y="353"/>
                </a:cubicBezTo>
                <a:cubicBezTo>
                  <a:pt x="653" y="250"/>
                  <a:pt x="616" y="352"/>
                  <a:pt x="674" y="283"/>
                </a:cubicBezTo>
                <a:cubicBezTo>
                  <a:pt x="723" y="224"/>
                  <a:pt x="725" y="144"/>
                  <a:pt x="804" y="118"/>
                </a:cubicBezTo>
                <a:cubicBezTo>
                  <a:pt x="816" y="106"/>
                  <a:pt x="828" y="96"/>
                  <a:pt x="839" y="83"/>
                </a:cubicBezTo>
                <a:cubicBezTo>
                  <a:pt x="848" y="72"/>
                  <a:pt x="851" y="56"/>
                  <a:pt x="863" y="48"/>
                </a:cubicBezTo>
                <a:cubicBezTo>
                  <a:pt x="876" y="39"/>
                  <a:pt x="894" y="41"/>
                  <a:pt x="910" y="36"/>
                </a:cubicBezTo>
                <a:cubicBezTo>
                  <a:pt x="952" y="24"/>
                  <a:pt x="942" y="26"/>
                  <a:pt x="980" y="0"/>
                </a:cubicBezTo>
                <a:cubicBezTo>
                  <a:pt x="1074" y="4"/>
                  <a:pt x="1169" y="1"/>
                  <a:pt x="1262" y="12"/>
                </a:cubicBezTo>
                <a:cubicBezTo>
                  <a:pt x="1280" y="14"/>
                  <a:pt x="1374" y="73"/>
                  <a:pt x="1404" y="83"/>
                </a:cubicBezTo>
                <a:cubicBezTo>
                  <a:pt x="1496" y="149"/>
                  <a:pt x="1454" y="132"/>
                  <a:pt x="1521" y="153"/>
                </a:cubicBezTo>
                <a:cubicBezTo>
                  <a:pt x="1574" y="206"/>
                  <a:pt x="1541" y="184"/>
                  <a:pt x="1627" y="212"/>
                </a:cubicBezTo>
                <a:cubicBezTo>
                  <a:pt x="1654" y="221"/>
                  <a:pt x="1671" y="250"/>
                  <a:pt x="1698" y="259"/>
                </a:cubicBezTo>
                <a:cubicBezTo>
                  <a:pt x="1764" y="282"/>
                  <a:pt x="1791" y="307"/>
                  <a:pt x="1851" y="330"/>
                </a:cubicBezTo>
                <a:cubicBezTo>
                  <a:pt x="1878" y="340"/>
                  <a:pt x="1906" y="344"/>
                  <a:pt x="1933" y="353"/>
                </a:cubicBezTo>
                <a:cubicBezTo>
                  <a:pt x="1957" y="369"/>
                  <a:pt x="1980" y="384"/>
                  <a:pt x="2004" y="400"/>
                </a:cubicBezTo>
                <a:cubicBezTo>
                  <a:pt x="2025" y="414"/>
                  <a:pt x="2054" y="410"/>
                  <a:pt x="2074" y="424"/>
                </a:cubicBezTo>
                <a:cubicBezTo>
                  <a:pt x="2086" y="432"/>
                  <a:pt x="2096" y="444"/>
                  <a:pt x="2109" y="448"/>
                </a:cubicBezTo>
                <a:cubicBezTo>
                  <a:pt x="2233" y="489"/>
                  <a:pt x="2132" y="434"/>
                  <a:pt x="2227" y="471"/>
                </a:cubicBezTo>
                <a:cubicBezTo>
                  <a:pt x="2243" y="477"/>
                  <a:pt x="2258" y="488"/>
                  <a:pt x="2274" y="495"/>
                </a:cubicBezTo>
                <a:cubicBezTo>
                  <a:pt x="2285" y="500"/>
                  <a:pt x="2297" y="502"/>
                  <a:pt x="2309" y="506"/>
                </a:cubicBezTo>
                <a:cubicBezTo>
                  <a:pt x="2357" y="538"/>
                  <a:pt x="2407" y="551"/>
                  <a:pt x="2462" y="565"/>
                </a:cubicBezTo>
                <a:cubicBezTo>
                  <a:pt x="2537" y="615"/>
                  <a:pt x="2453" y="566"/>
                  <a:pt x="2556" y="600"/>
                </a:cubicBezTo>
                <a:cubicBezTo>
                  <a:pt x="2573" y="606"/>
                  <a:pt x="2587" y="618"/>
                  <a:pt x="2603" y="624"/>
                </a:cubicBezTo>
                <a:cubicBezTo>
                  <a:pt x="2618" y="630"/>
                  <a:pt x="2635" y="632"/>
                  <a:pt x="2651" y="636"/>
                </a:cubicBezTo>
                <a:cubicBezTo>
                  <a:pt x="2750" y="703"/>
                  <a:pt x="2696" y="670"/>
                  <a:pt x="2815" y="730"/>
                </a:cubicBezTo>
                <a:cubicBezTo>
                  <a:pt x="2835" y="740"/>
                  <a:pt x="2951" y="758"/>
                  <a:pt x="2980" y="765"/>
                </a:cubicBezTo>
                <a:cubicBezTo>
                  <a:pt x="3098" y="795"/>
                  <a:pt x="2925" y="755"/>
                  <a:pt x="3050" y="801"/>
                </a:cubicBezTo>
                <a:cubicBezTo>
                  <a:pt x="3081" y="812"/>
                  <a:pt x="3114" y="814"/>
                  <a:pt x="3145" y="824"/>
                </a:cubicBezTo>
                <a:cubicBezTo>
                  <a:pt x="3199" y="861"/>
                  <a:pt x="3243" y="866"/>
                  <a:pt x="3309" y="883"/>
                </a:cubicBezTo>
                <a:cubicBezTo>
                  <a:pt x="3403" y="907"/>
                  <a:pt x="3497" y="930"/>
                  <a:pt x="3592" y="953"/>
                </a:cubicBezTo>
                <a:cubicBezTo>
                  <a:pt x="3652" y="968"/>
                  <a:pt x="3699" y="1005"/>
                  <a:pt x="3756" y="1024"/>
                </a:cubicBezTo>
                <a:cubicBezTo>
                  <a:pt x="3764" y="1036"/>
                  <a:pt x="3768" y="1051"/>
                  <a:pt x="3780" y="1059"/>
                </a:cubicBezTo>
                <a:cubicBezTo>
                  <a:pt x="3793" y="1068"/>
                  <a:pt x="3812" y="1065"/>
                  <a:pt x="3827" y="1071"/>
                </a:cubicBezTo>
                <a:cubicBezTo>
                  <a:pt x="3877" y="1090"/>
                  <a:pt x="3863" y="1097"/>
                  <a:pt x="3909" y="1106"/>
                </a:cubicBezTo>
                <a:cubicBezTo>
                  <a:pt x="4002" y="1124"/>
                  <a:pt x="3972" y="1096"/>
                  <a:pt x="4003" y="1130"/>
                </a:cubicBezTo>
              </a:path>
            </a:pathLst>
          </a:custGeom>
          <a:noFill/>
          <a:ln w="38100">
            <a:solidFill>
              <a:schemeClr val="hlink"/>
            </a:solidFill>
            <a:round/>
            <a:headEnd type="none" w="sm" len="sm"/>
            <a:tailEnd type="none" w="sm" len="sm"/>
          </a:ln>
        </p:spPr>
        <p:txBody>
          <a:bodyPr wrap="none" anchor="ctr"/>
          <a:lstStyle/>
          <a:p>
            <a:endParaRPr lang="tr-TR">
              <a:latin typeface="Gill Sans MT"/>
            </a:endParaRPr>
          </a:p>
        </p:txBody>
      </p:sp>
      <p:sp>
        <p:nvSpPr>
          <p:cNvPr id="31749" name="Line 6"/>
          <p:cNvSpPr>
            <a:spLocks noChangeShapeType="1"/>
          </p:cNvSpPr>
          <p:nvPr/>
        </p:nvSpPr>
        <p:spPr bwMode="auto">
          <a:xfrm>
            <a:off x="2590800" y="1981200"/>
            <a:ext cx="0" cy="3733800"/>
          </a:xfrm>
          <a:prstGeom prst="line">
            <a:avLst/>
          </a:prstGeom>
          <a:noFill/>
          <a:ln w="12700">
            <a:solidFill>
              <a:schemeClr val="tx1"/>
            </a:solidFill>
            <a:prstDash val="sysDot"/>
            <a:round/>
            <a:headEnd type="none" w="sm" len="sm"/>
            <a:tailEnd type="none" w="sm" len="sm"/>
          </a:ln>
        </p:spPr>
        <p:txBody>
          <a:bodyPr wrap="none" anchor="ctr"/>
          <a:lstStyle/>
          <a:p>
            <a:endParaRPr lang="tr-TR"/>
          </a:p>
        </p:txBody>
      </p:sp>
      <p:sp>
        <p:nvSpPr>
          <p:cNvPr id="31750" name="Line 7"/>
          <p:cNvSpPr>
            <a:spLocks noChangeShapeType="1"/>
          </p:cNvSpPr>
          <p:nvPr/>
        </p:nvSpPr>
        <p:spPr bwMode="auto">
          <a:xfrm>
            <a:off x="4267200" y="1981200"/>
            <a:ext cx="0" cy="3733800"/>
          </a:xfrm>
          <a:prstGeom prst="line">
            <a:avLst/>
          </a:prstGeom>
          <a:noFill/>
          <a:ln w="12700">
            <a:solidFill>
              <a:schemeClr val="tx1"/>
            </a:solidFill>
            <a:prstDash val="sysDot"/>
            <a:round/>
            <a:headEnd type="none" w="sm" len="sm"/>
            <a:tailEnd type="none" w="sm" len="sm"/>
          </a:ln>
        </p:spPr>
        <p:txBody>
          <a:bodyPr wrap="none" anchor="ctr"/>
          <a:lstStyle/>
          <a:p>
            <a:endParaRPr lang="tr-TR"/>
          </a:p>
        </p:txBody>
      </p:sp>
      <p:sp>
        <p:nvSpPr>
          <p:cNvPr id="31751" name="Line 8"/>
          <p:cNvSpPr>
            <a:spLocks noChangeShapeType="1"/>
          </p:cNvSpPr>
          <p:nvPr/>
        </p:nvSpPr>
        <p:spPr bwMode="auto">
          <a:xfrm>
            <a:off x="7848600" y="1981200"/>
            <a:ext cx="0" cy="3733800"/>
          </a:xfrm>
          <a:prstGeom prst="line">
            <a:avLst/>
          </a:prstGeom>
          <a:noFill/>
          <a:ln w="12700">
            <a:solidFill>
              <a:schemeClr val="tx1"/>
            </a:solidFill>
            <a:prstDash val="sysDot"/>
            <a:round/>
            <a:headEnd type="none" w="sm" len="sm"/>
            <a:tailEnd type="none" w="sm" len="sm"/>
          </a:ln>
        </p:spPr>
        <p:txBody>
          <a:bodyPr wrap="none" anchor="ctr"/>
          <a:lstStyle/>
          <a:p>
            <a:endParaRPr lang="tr-TR"/>
          </a:p>
        </p:txBody>
      </p:sp>
      <p:sp>
        <p:nvSpPr>
          <p:cNvPr id="190473" name="Freeform 9"/>
          <p:cNvSpPr>
            <a:spLocks/>
          </p:cNvSpPr>
          <p:nvPr/>
        </p:nvSpPr>
        <p:spPr bwMode="auto">
          <a:xfrm>
            <a:off x="1531938" y="2633663"/>
            <a:ext cx="7512050" cy="2714625"/>
          </a:xfrm>
          <a:custGeom>
            <a:avLst/>
            <a:gdLst>
              <a:gd name="T0" fmla="*/ 0 w 4732"/>
              <a:gd name="T1" fmla="*/ 2147483647 h 1710"/>
              <a:gd name="T2" fmla="*/ 2147483647 w 4732"/>
              <a:gd name="T3" fmla="*/ 2147483647 h 1710"/>
              <a:gd name="T4" fmla="*/ 2147483647 w 4732"/>
              <a:gd name="T5" fmla="*/ 2147483647 h 1710"/>
              <a:gd name="T6" fmla="*/ 2147483647 w 4732"/>
              <a:gd name="T7" fmla="*/ 2147483647 h 1710"/>
              <a:gd name="T8" fmla="*/ 2147483647 w 4732"/>
              <a:gd name="T9" fmla="*/ 2147483647 h 1710"/>
              <a:gd name="T10" fmla="*/ 2147483647 w 4732"/>
              <a:gd name="T11" fmla="*/ 2147483647 h 1710"/>
              <a:gd name="T12" fmla="*/ 2147483647 w 4732"/>
              <a:gd name="T13" fmla="*/ 2147483647 h 1710"/>
              <a:gd name="T14" fmla="*/ 2147483647 w 4732"/>
              <a:gd name="T15" fmla="*/ 2147483647 h 1710"/>
              <a:gd name="T16" fmla="*/ 2147483647 w 4732"/>
              <a:gd name="T17" fmla="*/ 2147483647 h 1710"/>
              <a:gd name="T18" fmla="*/ 2147483647 w 4732"/>
              <a:gd name="T19" fmla="*/ 2147483647 h 1710"/>
              <a:gd name="T20" fmla="*/ 2147483647 w 4732"/>
              <a:gd name="T21" fmla="*/ 2147483647 h 1710"/>
              <a:gd name="T22" fmla="*/ 2147483647 w 4732"/>
              <a:gd name="T23" fmla="*/ 2147483647 h 1710"/>
              <a:gd name="T24" fmla="*/ 2147483647 w 4732"/>
              <a:gd name="T25" fmla="*/ 2147483647 h 1710"/>
              <a:gd name="T26" fmla="*/ 2147483647 w 4732"/>
              <a:gd name="T27" fmla="*/ 2147483647 h 1710"/>
              <a:gd name="T28" fmla="*/ 2147483647 w 4732"/>
              <a:gd name="T29" fmla="*/ 2147483647 h 1710"/>
              <a:gd name="T30" fmla="*/ 2147483647 w 4732"/>
              <a:gd name="T31" fmla="*/ 2147483647 h 1710"/>
              <a:gd name="T32" fmla="*/ 2147483647 w 4732"/>
              <a:gd name="T33" fmla="*/ 2147483647 h 1710"/>
              <a:gd name="T34" fmla="*/ 2147483647 w 4732"/>
              <a:gd name="T35" fmla="*/ 2147483647 h 1710"/>
              <a:gd name="T36" fmla="*/ 2147483647 w 4732"/>
              <a:gd name="T37" fmla="*/ 2147483647 h 1710"/>
              <a:gd name="T38" fmla="*/ 2147483647 w 4732"/>
              <a:gd name="T39" fmla="*/ 2147483647 h 1710"/>
              <a:gd name="T40" fmla="*/ 2147483647 w 4732"/>
              <a:gd name="T41" fmla="*/ 2147483647 h 1710"/>
              <a:gd name="T42" fmla="*/ 2147483647 w 4732"/>
              <a:gd name="T43" fmla="*/ 2147483647 h 1710"/>
              <a:gd name="T44" fmla="*/ 2147483647 w 4732"/>
              <a:gd name="T45" fmla="*/ 2147483647 h 1710"/>
              <a:gd name="T46" fmla="*/ 2147483647 w 4732"/>
              <a:gd name="T47" fmla="*/ 2147483647 h 1710"/>
              <a:gd name="T48" fmla="*/ 2147483647 w 4732"/>
              <a:gd name="T49" fmla="*/ 2147483647 h 1710"/>
              <a:gd name="T50" fmla="*/ 2147483647 w 4732"/>
              <a:gd name="T51" fmla="*/ 0 h 1710"/>
              <a:gd name="T52" fmla="*/ 2147483647 w 4732"/>
              <a:gd name="T53" fmla="*/ 2147483647 h 1710"/>
              <a:gd name="T54" fmla="*/ 2147483647 w 4732"/>
              <a:gd name="T55" fmla="*/ 2147483647 h 1710"/>
              <a:gd name="T56" fmla="*/ 2147483647 w 4732"/>
              <a:gd name="T57" fmla="*/ 2147483647 h 1710"/>
              <a:gd name="T58" fmla="*/ 2147483647 w 4732"/>
              <a:gd name="T59" fmla="*/ 2147483647 h 1710"/>
              <a:gd name="T60" fmla="*/ 2147483647 w 4732"/>
              <a:gd name="T61" fmla="*/ 2147483647 h 1710"/>
              <a:gd name="T62" fmla="*/ 2147483647 w 4732"/>
              <a:gd name="T63" fmla="*/ 2147483647 h 1710"/>
              <a:gd name="T64" fmla="*/ 2147483647 w 4732"/>
              <a:gd name="T65" fmla="*/ 2147483647 h 1710"/>
              <a:gd name="T66" fmla="*/ 2147483647 w 4732"/>
              <a:gd name="T67" fmla="*/ 2147483647 h 1710"/>
              <a:gd name="T68" fmla="*/ 2147483647 w 4732"/>
              <a:gd name="T69" fmla="*/ 2147483647 h 1710"/>
              <a:gd name="T70" fmla="*/ 2147483647 w 4732"/>
              <a:gd name="T71" fmla="*/ 2147483647 h 1710"/>
              <a:gd name="T72" fmla="*/ 2147483647 w 4732"/>
              <a:gd name="T73" fmla="*/ 2147483647 h 1710"/>
              <a:gd name="T74" fmla="*/ 2147483647 w 4732"/>
              <a:gd name="T75" fmla="*/ 2147483647 h 1710"/>
              <a:gd name="T76" fmla="*/ 2147483647 w 4732"/>
              <a:gd name="T77" fmla="*/ 2147483647 h 1710"/>
              <a:gd name="T78" fmla="*/ 2147483647 w 4732"/>
              <a:gd name="T79" fmla="*/ 2147483647 h 1710"/>
              <a:gd name="T80" fmla="*/ 2147483647 w 4732"/>
              <a:gd name="T81" fmla="*/ 2147483647 h 1710"/>
              <a:gd name="T82" fmla="*/ 2147483647 w 4732"/>
              <a:gd name="T83" fmla="*/ 2147483647 h 1710"/>
              <a:gd name="T84" fmla="*/ 2147483647 w 4732"/>
              <a:gd name="T85" fmla="*/ 2147483647 h 1710"/>
              <a:gd name="T86" fmla="*/ 2147483647 w 4732"/>
              <a:gd name="T87" fmla="*/ 2147483647 h 1710"/>
              <a:gd name="T88" fmla="*/ 2147483647 w 4732"/>
              <a:gd name="T89" fmla="*/ 2147483647 h 1710"/>
              <a:gd name="T90" fmla="*/ 2147483647 w 4732"/>
              <a:gd name="T91" fmla="*/ 2147483647 h 1710"/>
              <a:gd name="T92" fmla="*/ 2147483647 w 4732"/>
              <a:gd name="T93" fmla="*/ 2147483647 h 1710"/>
              <a:gd name="T94" fmla="*/ 2147483647 w 4732"/>
              <a:gd name="T95" fmla="*/ 2147483647 h 1710"/>
              <a:gd name="T96" fmla="*/ 2147483647 w 4732"/>
              <a:gd name="T97" fmla="*/ 2147483647 h 1710"/>
              <a:gd name="T98" fmla="*/ 2147483647 w 4732"/>
              <a:gd name="T99" fmla="*/ 2147483647 h 1710"/>
              <a:gd name="T100" fmla="*/ 2147483647 w 4732"/>
              <a:gd name="T101" fmla="*/ 2147483647 h 1710"/>
              <a:gd name="T102" fmla="*/ 2147483647 w 4732"/>
              <a:gd name="T103" fmla="*/ 2147483647 h 1710"/>
              <a:gd name="T104" fmla="*/ 2147483647 w 4732"/>
              <a:gd name="T105" fmla="*/ 2147483647 h 1710"/>
              <a:gd name="T106" fmla="*/ 2147483647 w 4732"/>
              <a:gd name="T107" fmla="*/ 2147483647 h 1710"/>
              <a:gd name="T108" fmla="*/ 2147483647 w 4732"/>
              <a:gd name="T109" fmla="*/ 2147483647 h 1710"/>
              <a:gd name="T110" fmla="*/ 2147483647 w 4732"/>
              <a:gd name="T111" fmla="*/ 2147483647 h 1710"/>
              <a:gd name="T112" fmla="*/ 2147483647 w 4732"/>
              <a:gd name="T113" fmla="*/ 2147483647 h 1710"/>
              <a:gd name="T114" fmla="*/ 2147483647 w 4732"/>
              <a:gd name="T115" fmla="*/ 2147483647 h 17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32"/>
              <a:gd name="T175" fmla="*/ 0 h 1710"/>
              <a:gd name="T176" fmla="*/ 4732 w 4732"/>
              <a:gd name="T177" fmla="*/ 1710 h 17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32" h="1710">
                <a:moveTo>
                  <a:pt x="0" y="1294"/>
                </a:moveTo>
                <a:cubicBezTo>
                  <a:pt x="28" y="1252"/>
                  <a:pt x="37" y="1220"/>
                  <a:pt x="82" y="1200"/>
                </a:cubicBezTo>
                <a:cubicBezTo>
                  <a:pt x="104" y="1190"/>
                  <a:pt x="129" y="1185"/>
                  <a:pt x="152" y="1177"/>
                </a:cubicBezTo>
                <a:cubicBezTo>
                  <a:pt x="164" y="1173"/>
                  <a:pt x="188" y="1165"/>
                  <a:pt x="188" y="1165"/>
                </a:cubicBezTo>
                <a:cubicBezTo>
                  <a:pt x="204" y="1141"/>
                  <a:pt x="219" y="1118"/>
                  <a:pt x="235" y="1094"/>
                </a:cubicBezTo>
                <a:cubicBezTo>
                  <a:pt x="242" y="1084"/>
                  <a:pt x="239" y="1069"/>
                  <a:pt x="247" y="1059"/>
                </a:cubicBezTo>
                <a:cubicBezTo>
                  <a:pt x="256" y="1048"/>
                  <a:pt x="270" y="1043"/>
                  <a:pt x="282" y="1035"/>
                </a:cubicBezTo>
                <a:cubicBezTo>
                  <a:pt x="307" y="936"/>
                  <a:pt x="272" y="1030"/>
                  <a:pt x="329" y="965"/>
                </a:cubicBezTo>
                <a:cubicBezTo>
                  <a:pt x="408" y="875"/>
                  <a:pt x="335" y="904"/>
                  <a:pt x="423" y="882"/>
                </a:cubicBezTo>
                <a:cubicBezTo>
                  <a:pt x="444" y="821"/>
                  <a:pt x="425" y="853"/>
                  <a:pt x="505" y="800"/>
                </a:cubicBezTo>
                <a:cubicBezTo>
                  <a:pt x="517" y="792"/>
                  <a:pt x="541" y="777"/>
                  <a:pt x="541" y="777"/>
                </a:cubicBezTo>
                <a:cubicBezTo>
                  <a:pt x="572" y="728"/>
                  <a:pt x="588" y="736"/>
                  <a:pt x="635" y="706"/>
                </a:cubicBezTo>
                <a:cubicBezTo>
                  <a:pt x="643" y="694"/>
                  <a:pt x="647" y="680"/>
                  <a:pt x="658" y="671"/>
                </a:cubicBezTo>
                <a:cubicBezTo>
                  <a:pt x="668" y="663"/>
                  <a:pt x="685" y="668"/>
                  <a:pt x="694" y="659"/>
                </a:cubicBezTo>
                <a:cubicBezTo>
                  <a:pt x="703" y="650"/>
                  <a:pt x="700" y="635"/>
                  <a:pt x="705" y="624"/>
                </a:cubicBezTo>
                <a:cubicBezTo>
                  <a:pt x="711" y="611"/>
                  <a:pt x="718" y="598"/>
                  <a:pt x="729" y="588"/>
                </a:cubicBezTo>
                <a:cubicBezTo>
                  <a:pt x="750" y="569"/>
                  <a:pt x="799" y="541"/>
                  <a:pt x="799" y="541"/>
                </a:cubicBezTo>
                <a:cubicBezTo>
                  <a:pt x="807" y="525"/>
                  <a:pt x="810" y="506"/>
                  <a:pt x="823" y="494"/>
                </a:cubicBezTo>
                <a:cubicBezTo>
                  <a:pt x="843" y="474"/>
                  <a:pt x="894" y="447"/>
                  <a:pt x="894" y="447"/>
                </a:cubicBezTo>
                <a:cubicBezTo>
                  <a:pt x="950" y="363"/>
                  <a:pt x="913" y="382"/>
                  <a:pt x="988" y="365"/>
                </a:cubicBezTo>
                <a:cubicBezTo>
                  <a:pt x="996" y="353"/>
                  <a:pt x="1000" y="338"/>
                  <a:pt x="1011" y="329"/>
                </a:cubicBezTo>
                <a:cubicBezTo>
                  <a:pt x="1032" y="310"/>
                  <a:pt x="1082" y="282"/>
                  <a:pt x="1082" y="282"/>
                </a:cubicBezTo>
                <a:cubicBezTo>
                  <a:pt x="1098" y="259"/>
                  <a:pt x="1106" y="228"/>
                  <a:pt x="1129" y="212"/>
                </a:cubicBezTo>
                <a:cubicBezTo>
                  <a:pt x="1176" y="181"/>
                  <a:pt x="1223" y="149"/>
                  <a:pt x="1270" y="118"/>
                </a:cubicBezTo>
                <a:cubicBezTo>
                  <a:pt x="1300" y="98"/>
                  <a:pt x="1342" y="58"/>
                  <a:pt x="1376" y="47"/>
                </a:cubicBezTo>
                <a:cubicBezTo>
                  <a:pt x="1435" y="28"/>
                  <a:pt x="1492" y="15"/>
                  <a:pt x="1552" y="0"/>
                </a:cubicBezTo>
                <a:cubicBezTo>
                  <a:pt x="1599" y="4"/>
                  <a:pt x="1646" y="6"/>
                  <a:pt x="1693" y="12"/>
                </a:cubicBezTo>
                <a:cubicBezTo>
                  <a:pt x="1761" y="21"/>
                  <a:pt x="1707" y="43"/>
                  <a:pt x="1799" y="71"/>
                </a:cubicBezTo>
                <a:cubicBezTo>
                  <a:pt x="1850" y="87"/>
                  <a:pt x="1823" y="79"/>
                  <a:pt x="1882" y="94"/>
                </a:cubicBezTo>
                <a:cubicBezTo>
                  <a:pt x="1894" y="102"/>
                  <a:pt x="1904" y="113"/>
                  <a:pt x="1917" y="118"/>
                </a:cubicBezTo>
                <a:cubicBezTo>
                  <a:pt x="1936" y="125"/>
                  <a:pt x="1958" y="120"/>
                  <a:pt x="1976" y="129"/>
                </a:cubicBezTo>
                <a:cubicBezTo>
                  <a:pt x="1991" y="136"/>
                  <a:pt x="1997" y="156"/>
                  <a:pt x="2011" y="165"/>
                </a:cubicBezTo>
                <a:cubicBezTo>
                  <a:pt x="2021" y="172"/>
                  <a:pt x="2034" y="172"/>
                  <a:pt x="2046" y="176"/>
                </a:cubicBezTo>
                <a:cubicBezTo>
                  <a:pt x="2101" y="231"/>
                  <a:pt x="2119" y="214"/>
                  <a:pt x="2188" y="235"/>
                </a:cubicBezTo>
                <a:cubicBezTo>
                  <a:pt x="2229" y="263"/>
                  <a:pt x="2270" y="267"/>
                  <a:pt x="2317" y="282"/>
                </a:cubicBezTo>
                <a:cubicBezTo>
                  <a:pt x="2353" y="306"/>
                  <a:pt x="2382" y="316"/>
                  <a:pt x="2423" y="329"/>
                </a:cubicBezTo>
                <a:cubicBezTo>
                  <a:pt x="2493" y="376"/>
                  <a:pt x="2559" y="415"/>
                  <a:pt x="2635" y="447"/>
                </a:cubicBezTo>
                <a:cubicBezTo>
                  <a:pt x="2687" y="469"/>
                  <a:pt x="2672" y="449"/>
                  <a:pt x="2717" y="471"/>
                </a:cubicBezTo>
                <a:cubicBezTo>
                  <a:pt x="2748" y="486"/>
                  <a:pt x="2803" y="534"/>
                  <a:pt x="2834" y="541"/>
                </a:cubicBezTo>
                <a:cubicBezTo>
                  <a:pt x="2873" y="550"/>
                  <a:pt x="2913" y="549"/>
                  <a:pt x="2952" y="553"/>
                </a:cubicBezTo>
                <a:cubicBezTo>
                  <a:pt x="2995" y="568"/>
                  <a:pt x="3039" y="574"/>
                  <a:pt x="3082" y="588"/>
                </a:cubicBezTo>
                <a:cubicBezTo>
                  <a:pt x="3125" y="655"/>
                  <a:pt x="3080" y="602"/>
                  <a:pt x="3140" y="635"/>
                </a:cubicBezTo>
                <a:cubicBezTo>
                  <a:pt x="3261" y="701"/>
                  <a:pt x="3157" y="674"/>
                  <a:pt x="3293" y="694"/>
                </a:cubicBezTo>
                <a:cubicBezTo>
                  <a:pt x="3336" y="708"/>
                  <a:pt x="3366" y="730"/>
                  <a:pt x="3411" y="741"/>
                </a:cubicBezTo>
                <a:cubicBezTo>
                  <a:pt x="3427" y="753"/>
                  <a:pt x="3440" y="768"/>
                  <a:pt x="3458" y="777"/>
                </a:cubicBezTo>
                <a:cubicBezTo>
                  <a:pt x="3472" y="784"/>
                  <a:pt x="3490" y="783"/>
                  <a:pt x="3505" y="788"/>
                </a:cubicBezTo>
                <a:cubicBezTo>
                  <a:pt x="3580" y="810"/>
                  <a:pt x="3561" y="802"/>
                  <a:pt x="3611" y="835"/>
                </a:cubicBezTo>
                <a:cubicBezTo>
                  <a:pt x="3651" y="897"/>
                  <a:pt x="3617" y="864"/>
                  <a:pt x="3717" y="882"/>
                </a:cubicBezTo>
                <a:cubicBezTo>
                  <a:pt x="3782" y="893"/>
                  <a:pt x="3839" y="919"/>
                  <a:pt x="3905" y="929"/>
                </a:cubicBezTo>
                <a:cubicBezTo>
                  <a:pt x="3913" y="941"/>
                  <a:pt x="3917" y="956"/>
                  <a:pt x="3928" y="965"/>
                </a:cubicBezTo>
                <a:cubicBezTo>
                  <a:pt x="3949" y="984"/>
                  <a:pt x="3999" y="1012"/>
                  <a:pt x="3999" y="1012"/>
                </a:cubicBezTo>
                <a:cubicBezTo>
                  <a:pt x="4008" y="1086"/>
                  <a:pt x="4022" y="1143"/>
                  <a:pt x="4046" y="1212"/>
                </a:cubicBezTo>
                <a:cubicBezTo>
                  <a:pt x="4050" y="1341"/>
                  <a:pt x="4052" y="1471"/>
                  <a:pt x="4058" y="1600"/>
                </a:cubicBezTo>
                <a:cubicBezTo>
                  <a:pt x="4060" y="1632"/>
                  <a:pt x="4046" y="1673"/>
                  <a:pt x="4070" y="1694"/>
                </a:cubicBezTo>
                <a:cubicBezTo>
                  <a:pt x="4089" y="1710"/>
                  <a:pt x="4140" y="1671"/>
                  <a:pt x="4140" y="1671"/>
                </a:cubicBezTo>
                <a:cubicBezTo>
                  <a:pt x="4313" y="1681"/>
                  <a:pt x="4391" y="1693"/>
                  <a:pt x="4564" y="1682"/>
                </a:cubicBezTo>
                <a:cubicBezTo>
                  <a:pt x="4589" y="1674"/>
                  <a:pt x="4609" y="1654"/>
                  <a:pt x="4634" y="1647"/>
                </a:cubicBezTo>
                <a:cubicBezTo>
                  <a:pt x="4732" y="1620"/>
                  <a:pt x="4728" y="1668"/>
                  <a:pt x="4728" y="1624"/>
                </a:cubicBezTo>
              </a:path>
            </a:pathLst>
          </a:custGeom>
          <a:noFill/>
          <a:ln w="57150">
            <a:solidFill>
              <a:srgbClr val="FF00FF"/>
            </a:solidFill>
            <a:round/>
            <a:headEnd type="none" w="sm" len="sm"/>
            <a:tailEnd type="none" w="sm" len="sm"/>
          </a:ln>
        </p:spPr>
        <p:txBody>
          <a:bodyPr wrap="none" anchor="ctr"/>
          <a:lstStyle/>
          <a:p>
            <a:endParaRPr lang="tr-TR">
              <a:latin typeface="Gill Sans MT"/>
            </a:endParaRPr>
          </a:p>
        </p:txBody>
      </p:sp>
      <p:sp>
        <p:nvSpPr>
          <p:cNvPr id="190474" name="Freeform 10"/>
          <p:cNvSpPr>
            <a:spLocks/>
          </p:cNvSpPr>
          <p:nvPr/>
        </p:nvSpPr>
        <p:spPr bwMode="auto">
          <a:xfrm>
            <a:off x="1587500" y="2590800"/>
            <a:ext cx="6218238" cy="1335088"/>
          </a:xfrm>
          <a:custGeom>
            <a:avLst/>
            <a:gdLst>
              <a:gd name="T0" fmla="*/ 0 w 3917"/>
              <a:gd name="T1" fmla="*/ 2147483647 h 841"/>
              <a:gd name="T2" fmla="*/ 2147483647 w 3917"/>
              <a:gd name="T3" fmla="*/ 2147483647 h 841"/>
              <a:gd name="T4" fmla="*/ 2147483647 w 3917"/>
              <a:gd name="T5" fmla="*/ 2147483647 h 841"/>
              <a:gd name="T6" fmla="*/ 2147483647 w 3917"/>
              <a:gd name="T7" fmla="*/ 2147483647 h 841"/>
              <a:gd name="T8" fmla="*/ 2147483647 w 3917"/>
              <a:gd name="T9" fmla="*/ 2147483647 h 841"/>
              <a:gd name="T10" fmla="*/ 2147483647 w 3917"/>
              <a:gd name="T11" fmla="*/ 2147483647 h 841"/>
              <a:gd name="T12" fmla="*/ 2147483647 w 3917"/>
              <a:gd name="T13" fmla="*/ 2147483647 h 841"/>
              <a:gd name="T14" fmla="*/ 2147483647 w 3917"/>
              <a:gd name="T15" fmla="*/ 2147483647 h 841"/>
              <a:gd name="T16" fmla="*/ 2147483647 w 3917"/>
              <a:gd name="T17" fmla="*/ 2147483647 h 841"/>
              <a:gd name="T18" fmla="*/ 2147483647 w 3917"/>
              <a:gd name="T19" fmla="*/ 2147483647 h 841"/>
              <a:gd name="T20" fmla="*/ 2147483647 w 3917"/>
              <a:gd name="T21" fmla="*/ 2147483647 h 841"/>
              <a:gd name="T22" fmla="*/ 2147483647 w 3917"/>
              <a:gd name="T23" fmla="*/ 2147483647 h 841"/>
              <a:gd name="T24" fmla="*/ 2147483647 w 3917"/>
              <a:gd name="T25" fmla="*/ 2147483647 h 841"/>
              <a:gd name="T26" fmla="*/ 2147483647 w 3917"/>
              <a:gd name="T27" fmla="*/ 2147483647 h 841"/>
              <a:gd name="T28" fmla="*/ 2147483647 w 3917"/>
              <a:gd name="T29" fmla="*/ 2147483647 h 841"/>
              <a:gd name="T30" fmla="*/ 2147483647 w 3917"/>
              <a:gd name="T31" fmla="*/ 2147483647 h 841"/>
              <a:gd name="T32" fmla="*/ 2147483647 w 3917"/>
              <a:gd name="T33" fmla="*/ 2147483647 h 841"/>
              <a:gd name="T34" fmla="*/ 2147483647 w 3917"/>
              <a:gd name="T35" fmla="*/ 2147483647 h 841"/>
              <a:gd name="T36" fmla="*/ 2147483647 w 3917"/>
              <a:gd name="T37" fmla="*/ 2147483647 h 841"/>
              <a:gd name="T38" fmla="*/ 2147483647 w 3917"/>
              <a:gd name="T39" fmla="*/ 2147483647 h 841"/>
              <a:gd name="T40" fmla="*/ 2147483647 w 3917"/>
              <a:gd name="T41" fmla="*/ 2147483647 h 841"/>
              <a:gd name="T42" fmla="*/ 2147483647 w 3917"/>
              <a:gd name="T43" fmla="*/ 2147483647 h 841"/>
              <a:gd name="T44" fmla="*/ 2147483647 w 3917"/>
              <a:gd name="T45" fmla="*/ 2147483647 h 841"/>
              <a:gd name="T46" fmla="*/ 2147483647 w 3917"/>
              <a:gd name="T47" fmla="*/ 2147483647 h 841"/>
              <a:gd name="T48" fmla="*/ 2147483647 w 3917"/>
              <a:gd name="T49" fmla="*/ 2147483647 h 841"/>
              <a:gd name="T50" fmla="*/ 2147483647 w 3917"/>
              <a:gd name="T51" fmla="*/ 2147483647 h 841"/>
              <a:gd name="T52" fmla="*/ 2147483647 w 3917"/>
              <a:gd name="T53" fmla="*/ 2147483647 h 841"/>
              <a:gd name="T54" fmla="*/ 2147483647 w 3917"/>
              <a:gd name="T55" fmla="*/ 2147483647 h 841"/>
              <a:gd name="T56" fmla="*/ 2147483647 w 3917"/>
              <a:gd name="T57" fmla="*/ 2147483647 h 841"/>
              <a:gd name="T58" fmla="*/ 2147483647 w 3917"/>
              <a:gd name="T59" fmla="*/ 2147483647 h 841"/>
              <a:gd name="T60" fmla="*/ 2147483647 w 3917"/>
              <a:gd name="T61" fmla="*/ 2147483647 h 841"/>
              <a:gd name="T62" fmla="*/ 2147483647 w 3917"/>
              <a:gd name="T63" fmla="*/ 2147483647 h 841"/>
              <a:gd name="T64" fmla="*/ 2147483647 w 3917"/>
              <a:gd name="T65" fmla="*/ 2147483647 h 8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17"/>
              <a:gd name="T100" fmla="*/ 0 h 841"/>
              <a:gd name="T101" fmla="*/ 3917 w 3917"/>
              <a:gd name="T102" fmla="*/ 841 h 8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17" h="841">
                <a:moveTo>
                  <a:pt x="0" y="39"/>
                </a:moveTo>
                <a:cubicBezTo>
                  <a:pt x="16" y="62"/>
                  <a:pt x="31" y="86"/>
                  <a:pt x="47" y="109"/>
                </a:cubicBezTo>
                <a:cubicBezTo>
                  <a:pt x="126" y="226"/>
                  <a:pt x="20" y="148"/>
                  <a:pt x="106" y="203"/>
                </a:cubicBezTo>
                <a:cubicBezTo>
                  <a:pt x="131" y="286"/>
                  <a:pt x="178" y="323"/>
                  <a:pt x="247" y="368"/>
                </a:cubicBezTo>
                <a:cubicBezTo>
                  <a:pt x="272" y="441"/>
                  <a:pt x="314" y="490"/>
                  <a:pt x="376" y="533"/>
                </a:cubicBezTo>
                <a:cubicBezTo>
                  <a:pt x="419" y="595"/>
                  <a:pt x="390" y="562"/>
                  <a:pt x="482" y="627"/>
                </a:cubicBezTo>
                <a:cubicBezTo>
                  <a:pt x="494" y="635"/>
                  <a:pt x="517" y="651"/>
                  <a:pt x="517" y="651"/>
                </a:cubicBezTo>
                <a:cubicBezTo>
                  <a:pt x="525" y="663"/>
                  <a:pt x="530" y="677"/>
                  <a:pt x="541" y="686"/>
                </a:cubicBezTo>
                <a:cubicBezTo>
                  <a:pt x="551" y="694"/>
                  <a:pt x="567" y="689"/>
                  <a:pt x="576" y="698"/>
                </a:cubicBezTo>
                <a:cubicBezTo>
                  <a:pt x="585" y="707"/>
                  <a:pt x="579" y="724"/>
                  <a:pt x="588" y="733"/>
                </a:cubicBezTo>
                <a:cubicBezTo>
                  <a:pt x="597" y="742"/>
                  <a:pt x="612" y="739"/>
                  <a:pt x="623" y="745"/>
                </a:cubicBezTo>
                <a:cubicBezTo>
                  <a:pt x="762" y="822"/>
                  <a:pt x="621" y="786"/>
                  <a:pt x="847" y="804"/>
                </a:cubicBezTo>
                <a:cubicBezTo>
                  <a:pt x="966" y="841"/>
                  <a:pt x="1123" y="791"/>
                  <a:pt x="1247" y="780"/>
                </a:cubicBezTo>
                <a:cubicBezTo>
                  <a:pt x="1323" y="728"/>
                  <a:pt x="1455" y="740"/>
                  <a:pt x="1541" y="733"/>
                </a:cubicBezTo>
                <a:cubicBezTo>
                  <a:pt x="1674" y="666"/>
                  <a:pt x="1709" y="663"/>
                  <a:pt x="1870" y="651"/>
                </a:cubicBezTo>
                <a:cubicBezTo>
                  <a:pt x="1950" y="596"/>
                  <a:pt x="1991" y="611"/>
                  <a:pt x="2105" y="603"/>
                </a:cubicBezTo>
                <a:cubicBezTo>
                  <a:pt x="2117" y="599"/>
                  <a:pt x="2129" y="594"/>
                  <a:pt x="2141" y="592"/>
                </a:cubicBezTo>
                <a:cubicBezTo>
                  <a:pt x="2168" y="587"/>
                  <a:pt x="2196" y="586"/>
                  <a:pt x="2223" y="580"/>
                </a:cubicBezTo>
                <a:cubicBezTo>
                  <a:pt x="2247" y="574"/>
                  <a:pt x="2270" y="564"/>
                  <a:pt x="2294" y="556"/>
                </a:cubicBezTo>
                <a:cubicBezTo>
                  <a:pt x="2306" y="552"/>
                  <a:pt x="2329" y="545"/>
                  <a:pt x="2329" y="545"/>
                </a:cubicBezTo>
                <a:cubicBezTo>
                  <a:pt x="2400" y="496"/>
                  <a:pt x="2341" y="529"/>
                  <a:pt x="2482" y="509"/>
                </a:cubicBezTo>
                <a:cubicBezTo>
                  <a:pt x="2550" y="499"/>
                  <a:pt x="2613" y="472"/>
                  <a:pt x="2682" y="462"/>
                </a:cubicBezTo>
                <a:cubicBezTo>
                  <a:pt x="2740" y="444"/>
                  <a:pt x="2798" y="427"/>
                  <a:pt x="2858" y="415"/>
                </a:cubicBezTo>
                <a:cubicBezTo>
                  <a:pt x="2913" y="380"/>
                  <a:pt x="2956" y="373"/>
                  <a:pt x="3023" y="356"/>
                </a:cubicBezTo>
                <a:cubicBezTo>
                  <a:pt x="3039" y="352"/>
                  <a:pt x="3055" y="350"/>
                  <a:pt x="3070" y="345"/>
                </a:cubicBezTo>
                <a:cubicBezTo>
                  <a:pt x="3094" y="337"/>
                  <a:pt x="3141" y="321"/>
                  <a:pt x="3141" y="321"/>
                </a:cubicBezTo>
                <a:cubicBezTo>
                  <a:pt x="3204" y="225"/>
                  <a:pt x="3126" y="324"/>
                  <a:pt x="3352" y="274"/>
                </a:cubicBezTo>
                <a:cubicBezTo>
                  <a:pt x="3366" y="271"/>
                  <a:pt x="3364" y="247"/>
                  <a:pt x="3376" y="239"/>
                </a:cubicBezTo>
                <a:cubicBezTo>
                  <a:pt x="3400" y="223"/>
                  <a:pt x="3432" y="228"/>
                  <a:pt x="3458" y="215"/>
                </a:cubicBezTo>
                <a:cubicBezTo>
                  <a:pt x="3509" y="190"/>
                  <a:pt x="3563" y="177"/>
                  <a:pt x="3611" y="145"/>
                </a:cubicBezTo>
                <a:cubicBezTo>
                  <a:pt x="3627" y="121"/>
                  <a:pt x="3642" y="98"/>
                  <a:pt x="3658" y="74"/>
                </a:cubicBezTo>
                <a:cubicBezTo>
                  <a:pt x="3688" y="29"/>
                  <a:pt x="3813" y="21"/>
                  <a:pt x="3858" y="15"/>
                </a:cubicBezTo>
                <a:cubicBezTo>
                  <a:pt x="3901" y="0"/>
                  <a:pt x="3881" y="3"/>
                  <a:pt x="3917" y="3"/>
                </a:cubicBezTo>
              </a:path>
            </a:pathLst>
          </a:custGeom>
          <a:noFill/>
          <a:ln w="57150">
            <a:solidFill>
              <a:srgbClr val="66FF33"/>
            </a:solidFill>
            <a:round/>
            <a:headEnd type="none" w="sm" len="sm"/>
            <a:tailEnd type="none" w="sm" len="sm"/>
          </a:ln>
        </p:spPr>
        <p:txBody>
          <a:bodyPr wrap="none" anchor="ctr"/>
          <a:lstStyle/>
          <a:p>
            <a:endParaRPr lang="tr-TR">
              <a:latin typeface="Gill Sans MT"/>
            </a:endParaRPr>
          </a:p>
        </p:txBody>
      </p:sp>
      <p:sp>
        <p:nvSpPr>
          <p:cNvPr id="190475" name="Text Box 11"/>
          <p:cNvSpPr txBox="1">
            <a:spLocks noChangeArrowheads="1"/>
          </p:cNvSpPr>
          <p:nvPr/>
        </p:nvSpPr>
        <p:spPr bwMode="auto">
          <a:xfrm>
            <a:off x="2117725" y="650875"/>
            <a:ext cx="1546225" cy="457200"/>
          </a:xfrm>
          <a:prstGeom prst="rect">
            <a:avLst/>
          </a:prstGeom>
          <a:noFill/>
          <a:ln w="12700">
            <a:noFill/>
            <a:miter lim="800000"/>
            <a:headEnd type="none" w="sm" len="sm"/>
            <a:tailEnd type="none" w="sm" len="sm"/>
          </a:ln>
        </p:spPr>
        <p:txBody>
          <a:bodyPr wrap="none">
            <a:spAutoFit/>
          </a:bodyPr>
          <a:lstStyle/>
          <a:p>
            <a:pPr eaLnBrk="0" hangingPunct="0"/>
            <a:r>
              <a:rPr kumimoji="1" lang="tr-TR" sz="2400" b="1">
                <a:solidFill>
                  <a:schemeClr val="hlink"/>
                </a:solidFill>
                <a:latin typeface="Times New Roman Tur"/>
              </a:rPr>
              <a:t>Süt verimi</a:t>
            </a:r>
            <a:endParaRPr kumimoji="1" lang="tr-TR" sz="2400">
              <a:latin typeface="Times New Roman Tur"/>
            </a:endParaRPr>
          </a:p>
        </p:txBody>
      </p:sp>
      <p:sp>
        <p:nvSpPr>
          <p:cNvPr id="190476" name="Text Box 12"/>
          <p:cNvSpPr txBox="1">
            <a:spLocks noChangeArrowheads="1"/>
          </p:cNvSpPr>
          <p:nvPr/>
        </p:nvSpPr>
        <p:spPr bwMode="auto">
          <a:xfrm>
            <a:off x="3794125" y="650875"/>
            <a:ext cx="1970088" cy="457200"/>
          </a:xfrm>
          <a:prstGeom prst="rect">
            <a:avLst/>
          </a:prstGeom>
          <a:noFill/>
          <a:ln w="12700">
            <a:noFill/>
            <a:miter lim="800000"/>
            <a:headEnd type="none" w="sm" len="sm"/>
            <a:tailEnd type="none" w="sm" len="sm"/>
          </a:ln>
        </p:spPr>
        <p:txBody>
          <a:bodyPr wrap="none">
            <a:spAutoFit/>
          </a:bodyPr>
          <a:lstStyle/>
          <a:p>
            <a:pPr eaLnBrk="0" hangingPunct="0"/>
            <a:r>
              <a:rPr kumimoji="1" lang="tr-TR" sz="2400" b="1">
                <a:solidFill>
                  <a:srgbClr val="FF00FF"/>
                </a:solidFill>
                <a:latin typeface="Times New Roman Tur"/>
              </a:rPr>
              <a:t>Yem tüketimi</a:t>
            </a:r>
            <a:endParaRPr kumimoji="1" lang="tr-TR" sz="2400">
              <a:latin typeface="Times New Roman Tur"/>
            </a:endParaRPr>
          </a:p>
        </p:txBody>
      </p:sp>
      <p:sp>
        <p:nvSpPr>
          <p:cNvPr id="190477" name="Text Box 13"/>
          <p:cNvSpPr txBox="1">
            <a:spLocks noChangeArrowheads="1"/>
          </p:cNvSpPr>
          <p:nvPr/>
        </p:nvSpPr>
        <p:spPr bwMode="auto">
          <a:xfrm>
            <a:off x="5775325" y="650875"/>
            <a:ext cx="1833563" cy="457200"/>
          </a:xfrm>
          <a:prstGeom prst="rect">
            <a:avLst/>
          </a:prstGeom>
          <a:noFill/>
          <a:ln w="12700">
            <a:noFill/>
            <a:miter lim="800000"/>
            <a:headEnd type="none" w="sm" len="sm"/>
            <a:tailEnd type="none" w="sm" len="sm"/>
          </a:ln>
        </p:spPr>
        <p:txBody>
          <a:bodyPr wrap="none">
            <a:spAutoFit/>
          </a:bodyPr>
          <a:lstStyle/>
          <a:p>
            <a:pPr eaLnBrk="0" hangingPunct="0"/>
            <a:r>
              <a:rPr kumimoji="1" lang="tr-TR" sz="2400" b="1">
                <a:solidFill>
                  <a:srgbClr val="66FF33"/>
                </a:solidFill>
                <a:latin typeface="Times New Roman Tur"/>
              </a:rPr>
              <a:t>Canlı ağırlık</a:t>
            </a:r>
            <a:endParaRPr kumimoji="1" lang="tr-TR" sz="2400">
              <a:latin typeface="Times New Roman Tur"/>
            </a:endParaRPr>
          </a:p>
        </p:txBody>
      </p:sp>
      <p:sp>
        <p:nvSpPr>
          <p:cNvPr id="31757" name="Text Box 14"/>
          <p:cNvSpPr txBox="1">
            <a:spLocks noChangeArrowheads="1"/>
          </p:cNvSpPr>
          <p:nvPr/>
        </p:nvSpPr>
        <p:spPr bwMode="auto">
          <a:xfrm>
            <a:off x="971550" y="1341438"/>
            <a:ext cx="1528763" cy="822325"/>
          </a:xfrm>
          <a:prstGeom prst="rect">
            <a:avLst/>
          </a:prstGeom>
          <a:noFill/>
          <a:ln w="12700" cap="sq">
            <a:noFill/>
            <a:miter lim="800000"/>
            <a:headEnd type="none" w="sm" len="sm"/>
            <a:tailEnd type="none" w="sm" len="sm"/>
          </a:ln>
        </p:spPr>
        <p:txBody>
          <a:bodyPr wrap="none">
            <a:spAutoFit/>
          </a:bodyPr>
          <a:lstStyle/>
          <a:p>
            <a:pPr eaLnBrk="0" hangingPunct="0"/>
            <a:r>
              <a:rPr lang="tr-TR" sz="2400">
                <a:latin typeface="Times New Roman" pitchFamily="18" charset="0"/>
              </a:rPr>
              <a:t>Laktasyon </a:t>
            </a:r>
          </a:p>
          <a:p>
            <a:pPr eaLnBrk="0" hangingPunct="0"/>
            <a:r>
              <a:rPr lang="tr-TR" sz="2400">
                <a:latin typeface="Times New Roman" pitchFamily="18" charset="0"/>
              </a:rPr>
              <a:t>Başlangıcı</a:t>
            </a:r>
          </a:p>
        </p:txBody>
      </p:sp>
      <p:sp>
        <p:nvSpPr>
          <p:cNvPr id="31758" name="Text Box 15"/>
          <p:cNvSpPr txBox="1">
            <a:spLocks noChangeArrowheads="1"/>
          </p:cNvSpPr>
          <p:nvPr/>
        </p:nvSpPr>
        <p:spPr bwMode="auto">
          <a:xfrm>
            <a:off x="2627313" y="1557338"/>
            <a:ext cx="1647825" cy="457200"/>
          </a:xfrm>
          <a:prstGeom prst="rect">
            <a:avLst/>
          </a:prstGeom>
          <a:noFill/>
          <a:ln w="12700" cap="sq">
            <a:noFill/>
            <a:miter lim="800000"/>
            <a:headEnd type="none" w="sm" len="sm"/>
            <a:tailEnd type="none" w="sm" len="sm"/>
          </a:ln>
        </p:spPr>
        <p:txBody>
          <a:bodyPr wrap="none">
            <a:spAutoFit/>
          </a:bodyPr>
          <a:lstStyle/>
          <a:p>
            <a:pPr eaLnBrk="0" hangingPunct="0"/>
            <a:r>
              <a:rPr lang="tr-TR" sz="2400">
                <a:latin typeface="Times New Roman" pitchFamily="18" charset="0"/>
              </a:rPr>
              <a:t>Pik Dönemi</a:t>
            </a:r>
          </a:p>
        </p:txBody>
      </p:sp>
      <p:sp>
        <p:nvSpPr>
          <p:cNvPr id="31759" name="Text Box 16"/>
          <p:cNvSpPr txBox="1">
            <a:spLocks noChangeArrowheads="1"/>
          </p:cNvSpPr>
          <p:nvPr/>
        </p:nvSpPr>
        <p:spPr bwMode="auto">
          <a:xfrm>
            <a:off x="4356100" y="1557338"/>
            <a:ext cx="3365500" cy="457200"/>
          </a:xfrm>
          <a:prstGeom prst="rect">
            <a:avLst/>
          </a:prstGeom>
          <a:noFill/>
          <a:ln w="12700" cap="sq">
            <a:noFill/>
            <a:miter lim="800000"/>
            <a:headEnd type="none" w="sm" len="sm"/>
            <a:tailEnd type="none" w="sm" len="sm"/>
          </a:ln>
        </p:spPr>
        <p:txBody>
          <a:bodyPr wrap="none">
            <a:spAutoFit/>
          </a:bodyPr>
          <a:lstStyle/>
          <a:p>
            <a:pPr eaLnBrk="0" hangingPunct="0"/>
            <a:r>
              <a:rPr lang="tr-TR" sz="2400">
                <a:latin typeface="Times New Roman" pitchFamily="18" charset="0"/>
              </a:rPr>
              <a:t>Laktasyonun Son Dönemi</a:t>
            </a:r>
          </a:p>
        </p:txBody>
      </p:sp>
      <p:sp>
        <p:nvSpPr>
          <p:cNvPr id="31760" name="Text Box 17"/>
          <p:cNvSpPr txBox="1">
            <a:spLocks noChangeArrowheads="1"/>
          </p:cNvSpPr>
          <p:nvPr/>
        </p:nvSpPr>
        <p:spPr bwMode="auto">
          <a:xfrm>
            <a:off x="8062913" y="1268413"/>
            <a:ext cx="1081087" cy="822325"/>
          </a:xfrm>
          <a:prstGeom prst="rect">
            <a:avLst/>
          </a:prstGeom>
          <a:noFill/>
          <a:ln w="12700" cap="sq">
            <a:noFill/>
            <a:miter lim="800000"/>
            <a:headEnd type="none" w="sm" len="sm"/>
            <a:tailEnd type="none" w="sm" len="sm"/>
          </a:ln>
        </p:spPr>
        <p:txBody>
          <a:bodyPr wrap="none">
            <a:spAutoFit/>
          </a:bodyPr>
          <a:lstStyle/>
          <a:p>
            <a:pPr eaLnBrk="0" hangingPunct="0"/>
            <a:r>
              <a:rPr lang="tr-TR" sz="2400">
                <a:latin typeface="Times New Roman" pitchFamily="18" charset="0"/>
              </a:rPr>
              <a:t>Kuru</a:t>
            </a:r>
          </a:p>
          <a:p>
            <a:pPr eaLnBrk="0" hangingPunct="0"/>
            <a:r>
              <a:rPr lang="tr-TR" sz="2400">
                <a:latin typeface="Times New Roman" pitchFamily="18" charset="0"/>
              </a:rPr>
              <a:t>Dönem</a:t>
            </a:r>
          </a:p>
        </p:txBody>
      </p:sp>
      <p:sp>
        <p:nvSpPr>
          <p:cNvPr id="31761" name="Text Box 18"/>
          <p:cNvSpPr txBox="1">
            <a:spLocks noChangeArrowheads="1"/>
          </p:cNvSpPr>
          <p:nvPr/>
        </p:nvSpPr>
        <p:spPr bwMode="auto">
          <a:xfrm rot="-5400000">
            <a:off x="891382" y="6165056"/>
            <a:ext cx="989012" cy="396875"/>
          </a:xfrm>
          <a:prstGeom prst="rect">
            <a:avLst/>
          </a:prstGeom>
          <a:noFill/>
          <a:ln w="9525">
            <a:noFill/>
            <a:miter lim="800000"/>
            <a:headEnd/>
            <a:tailEnd/>
          </a:ln>
        </p:spPr>
        <p:txBody>
          <a:bodyPr wrap="none">
            <a:spAutoFit/>
          </a:bodyPr>
          <a:lstStyle/>
          <a:p>
            <a:r>
              <a:rPr lang="tr-TR">
                <a:latin typeface="Gill Sans MT"/>
              </a:rPr>
              <a:t>Doğum</a:t>
            </a:r>
          </a:p>
        </p:txBody>
      </p:sp>
      <p:sp>
        <p:nvSpPr>
          <p:cNvPr id="31762" name="Text Box 22"/>
          <p:cNvSpPr txBox="1">
            <a:spLocks noChangeArrowheads="1"/>
          </p:cNvSpPr>
          <p:nvPr/>
        </p:nvSpPr>
        <p:spPr bwMode="auto">
          <a:xfrm>
            <a:off x="2051050" y="6092825"/>
            <a:ext cx="1003300" cy="396875"/>
          </a:xfrm>
          <a:prstGeom prst="rect">
            <a:avLst/>
          </a:prstGeom>
          <a:noFill/>
          <a:ln w="9525">
            <a:noFill/>
            <a:miter lim="800000"/>
            <a:headEnd/>
            <a:tailEnd/>
          </a:ln>
        </p:spPr>
        <p:txBody>
          <a:bodyPr wrap="none">
            <a:spAutoFit/>
          </a:bodyPr>
          <a:lstStyle/>
          <a:p>
            <a:r>
              <a:rPr lang="tr-TR">
                <a:latin typeface="Gill Sans MT"/>
              </a:rPr>
              <a:t>8.Hafta</a:t>
            </a:r>
          </a:p>
        </p:txBody>
      </p:sp>
      <p:sp>
        <p:nvSpPr>
          <p:cNvPr id="31763" name="Text Box 23"/>
          <p:cNvSpPr txBox="1">
            <a:spLocks noChangeArrowheads="1"/>
          </p:cNvSpPr>
          <p:nvPr/>
        </p:nvSpPr>
        <p:spPr bwMode="auto">
          <a:xfrm>
            <a:off x="3975100" y="6083300"/>
            <a:ext cx="1141413" cy="396875"/>
          </a:xfrm>
          <a:prstGeom prst="rect">
            <a:avLst/>
          </a:prstGeom>
          <a:noFill/>
          <a:ln w="9525">
            <a:noFill/>
            <a:miter lim="800000"/>
            <a:headEnd/>
            <a:tailEnd/>
          </a:ln>
        </p:spPr>
        <p:txBody>
          <a:bodyPr wrap="none">
            <a:spAutoFit/>
          </a:bodyPr>
          <a:lstStyle/>
          <a:p>
            <a:r>
              <a:rPr lang="tr-TR">
                <a:latin typeface="Gill Sans MT"/>
              </a:rPr>
              <a:t>18.Hafta</a:t>
            </a:r>
          </a:p>
        </p:txBody>
      </p:sp>
      <p:sp>
        <p:nvSpPr>
          <p:cNvPr id="31764" name="Text Box 24"/>
          <p:cNvSpPr txBox="1">
            <a:spLocks noChangeArrowheads="1"/>
          </p:cNvSpPr>
          <p:nvPr/>
        </p:nvSpPr>
        <p:spPr bwMode="auto">
          <a:xfrm>
            <a:off x="7164388" y="5876925"/>
            <a:ext cx="1093787" cy="701675"/>
          </a:xfrm>
          <a:prstGeom prst="rect">
            <a:avLst/>
          </a:prstGeom>
          <a:noFill/>
          <a:ln w="9525">
            <a:noFill/>
            <a:miter lim="800000"/>
            <a:headEnd/>
            <a:tailEnd/>
          </a:ln>
        </p:spPr>
        <p:txBody>
          <a:bodyPr wrap="none">
            <a:spAutoFit/>
          </a:bodyPr>
          <a:lstStyle/>
          <a:p>
            <a:r>
              <a:rPr lang="tr-TR">
                <a:latin typeface="Gill Sans MT"/>
              </a:rPr>
              <a:t>Kuruya </a:t>
            </a:r>
          </a:p>
          <a:p>
            <a:r>
              <a:rPr lang="tr-TR">
                <a:latin typeface="Gill Sans MT"/>
              </a:rPr>
              <a:t>Çıkarma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0475"/>
                                        </p:tgtEl>
                                        <p:attrNameLst>
                                          <p:attrName>style.visibility</p:attrName>
                                        </p:attrNameLst>
                                      </p:cBhvr>
                                      <p:to>
                                        <p:strVal val="visible"/>
                                      </p:to>
                                    </p:set>
                                    <p:animEffect transition="in" filter="box(out)">
                                      <p:cBhvr>
                                        <p:cTn id="7" dur="500"/>
                                        <p:tgtEl>
                                          <p:spTgt spid="190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90469"/>
                                        </p:tgtEl>
                                        <p:attrNameLst>
                                          <p:attrName>style.visibility</p:attrName>
                                        </p:attrNameLst>
                                      </p:cBhvr>
                                      <p:to>
                                        <p:strVal val="visible"/>
                                      </p:to>
                                    </p:set>
                                    <p:anim calcmode="lin" valueType="num">
                                      <p:cBhvr>
                                        <p:cTn id="12" dur="500" fill="hold"/>
                                        <p:tgtEl>
                                          <p:spTgt spid="190469"/>
                                        </p:tgtEl>
                                        <p:attrNameLst>
                                          <p:attrName>ppt_w</p:attrName>
                                        </p:attrNameLst>
                                      </p:cBhvr>
                                      <p:tavLst>
                                        <p:tav tm="0">
                                          <p:val>
                                            <p:fltVal val="0"/>
                                          </p:val>
                                        </p:tav>
                                        <p:tav tm="100000">
                                          <p:val>
                                            <p:strVal val="#ppt_w"/>
                                          </p:val>
                                        </p:tav>
                                      </p:tavLst>
                                    </p:anim>
                                    <p:anim calcmode="lin" valueType="num">
                                      <p:cBhvr>
                                        <p:cTn id="13" dur="500" fill="hold"/>
                                        <p:tgtEl>
                                          <p:spTgt spid="190469"/>
                                        </p:tgtEl>
                                        <p:attrNameLst>
                                          <p:attrName>ppt_h</p:attrName>
                                        </p:attrNameLst>
                                      </p:cBhvr>
                                      <p:tavLst>
                                        <p:tav tm="0">
                                          <p:val>
                                            <p:fltVal val="0"/>
                                          </p:val>
                                        </p:tav>
                                        <p:tav tm="100000">
                                          <p:val>
                                            <p:strVal val="#ppt_h"/>
                                          </p:val>
                                        </p:tav>
                                      </p:tavLst>
                                    </p:anim>
                                    <p:anim calcmode="lin" valueType="num">
                                      <p:cBhvr>
                                        <p:cTn id="14" dur="500" fill="hold"/>
                                        <p:tgtEl>
                                          <p:spTgt spid="190469"/>
                                        </p:tgtEl>
                                        <p:attrNameLst>
                                          <p:attrName>ppt_x</p:attrName>
                                        </p:attrNameLst>
                                      </p:cBhvr>
                                      <p:tavLst>
                                        <p:tav tm="0">
                                          <p:val>
                                            <p:fltVal val="0.5"/>
                                          </p:val>
                                        </p:tav>
                                        <p:tav tm="100000">
                                          <p:val>
                                            <p:strVal val="#ppt_x"/>
                                          </p:val>
                                        </p:tav>
                                      </p:tavLst>
                                    </p:anim>
                                    <p:anim calcmode="lin" valueType="num">
                                      <p:cBhvr>
                                        <p:cTn id="15" dur="500" fill="hold"/>
                                        <p:tgtEl>
                                          <p:spTgt spid="190469"/>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90476"/>
                                        </p:tgtEl>
                                        <p:attrNameLst>
                                          <p:attrName>style.visibility</p:attrName>
                                        </p:attrNameLst>
                                      </p:cBhvr>
                                      <p:to>
                                        <p:strVal val="visible"/>
                                      </p:to>
                                    </p:set>
                                    <p:animEffect transition="in" filter="box(out)">
                                      <p:cBhvr>
                                        <p:cTn id="20" dur="500"/>
                                        <p:tgtEl>
                                          <p:spTgt spid="19047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190473"/>
                                        </p:tgtEl>
                                        <p:attrNameLst>
                                          <p:attrName>style.visibility</p:attrName>
                                        </p:attrNameLst>
                                      </p:cBhvr>
                                      <p:to>
                                        <p:strVal val="visible"/>
                                      </p:to>
                                    </p:set>
                                    <p:anim calcmode="lin" valueType="num">
                                      <p:cBhvr>
                                        <p:cTn id="25" dur="500" fill="hold"/>
                                        <p:tgtEl>
                                          <p:spTgt spid="190473"/>
                                        </p:tgtEl>
                                        <p:attrNameLst>
                                          <p:attrName>ppt_w</p:attrName>
                                        </p:attrNameLst>
                                      </p:cBhvr>
                                      <p:tavLst>
                                        <p:tav tm="0">
                                          <p:val>
                                            <p:fltVal val="0"/>
                                          </p:val>
                                        </p:tav>
                                        <p:tav tm="100000">
                                          <p:val>
                                            <p:strVal val="#ppt_w"/>
                                          </p:val>
                                        </p:tav>
                                      </p:tavLst>
                                    </p:anim>
                                    <p:anim calcmode="lin" valueType="num">
                                      <p:cBhvr>
                                        <p:cTn id="26" dur="500" fill="hold"/>
                                        <p:tgtEl>
                                          <p:spTgt spid="190473"/>
                                        </p:tgtEl>
                                        <p:attrNameLst>
                                          <p:attrName>ppt_h</p:attrName>
                                        </p:attrNameLst>
                                      </p:cBhvr>
                                      <p:tavLst>
                                        <p:tav tm="0">
                                          <p:val>
                                            <p:fltVal val="0"/>
                                          </p:val>
                                        </p:tav>
                                        <p:tav tm="100000">
                                          <p:val>
                                            <p:strVal val="#ppt_h"/>
                                          </p:val>
                                        </p:tav>
                                      </p:tavLst>
                                    </p:anim>
                                    <p:anim calcmode="lin" valueType="num">
                                      <p:cBhvr>
                                        <p:cTn id="27" dur="500" fill="hold"/>
                                        <p:tgtEl>
                                          <p:spTgt spid="190473"/>
                                        </p:tgtEl>
                                        <p:attrNameLst>
                                          <p:attrName>ppt_x</p:attrName>
                                        </p:attrNameLst>
                                      </p:cBhvr>
                                      <p:tavLst>
                                        <p:tav tm="0">
                                          <p:val>
                                            <p:fltVal val="0.5"/>
                                          </p:val>
                                        </p:tav>
                                        <p:tav tm="100000">
                                          <p:val>
                                            <p:strVal val="#ppt_x"/>
                                          </p:val>
                                        </p:tav>
                                      </p:tavLst>
                                    </p:anim>
                                    <p:anim calcmode="lin" valueType="num">
                                      <p:cBhvr>
                                        <p:cTn id="28" dur="500" fill="hold"/>
                                        <p:tgtEl>
                                          <p:spTgt spid="190473"/>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90477"/>
                                        </p:tgtEl>
                                        <p:attrNameLst>
                                          <p:attrName>style.visibility</p:attrName>
                                        </p:attrNameLst>
                                      </p:cBhvr>
                                      <p:to>
                                        <p:strVal val="visible"/>
                                      </p:to>
                                    </p:set>
                                    <p:animEffect transition="in" filter="box(out)">
                                      <p:cBhvr>
                                        <p:cTn id="33" dur="500"/>
                                        <p:tgtEl>
                                          <p:spTgt spid="1904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528" fill="hold" grpId="0" nodeType="clickEffect">
                                  <p:stCondLst>
                                    <p:cond delay="0"/>
                                  </p:stCondLst>
                                  <p:childTnLst>
                                    <p:set>
                                      <p:cBhvr>
                                        <p:cTn id="37" dur="1" fill="hold">
                                          <p:stCondLst>
                                            <p:cond delay="0"/>
                                          </p:stCondLst>
                                        </p:cTn>
                                        <p:tgtEl>
                                          <p:spTgt spid="190474"/>
                                        </p:tgtEl>
                                        <p:attrNameLst>
                                          <p:attrName>style.visibility</p:attrName>
                                        </p:attrNameLst>
                                      </p:cBhvr>
                                      <p:to>
                                        <p:strVal val="visible"/>
                                      </p:to>
                                    </p:set>
                                    <p:anim calcmode="lin" valueType="num">
                                      <p:cBhvr>
                                        <p:cTn id="38" dur="500" fill="hold"/>
                                        <p:tgtEl>
                                          <p:spTgt spid="190474"/>
                                        </p:tgtEl>
                                        <p:attrNameLst>
                                          <p:attrName>ppt_w</p:attrName>
                                        </p:attrNameLst>
                                      </p:cBhvr>
                                      <p:tavLst>
                                        <p:tav tm="0">
                                          <p:val>
                                            <p:fltVal val="0"/>
                                          </p:val>
                                        </p:tav>
                                        <p:tav tm="100000">
                                          <p:val>
                                            <p:strVal val="#ppt_w"/>
                                          </p:val>
                                        </p:tav>
                                      </p:tavLst>
                                    </p:anim>
                                    <p:anim calcmode="lin" valueType="num">
                                      <p:cBhvr>
                                        <p:cTn id="39" dur="500" fill="hold"/>
                                        <p:tgtEl>
                                          <p:spTgt spid="190474"/>
                                        </p:tgtEl>
                                        <p:attrNameLst>
                                          <p:attrName>ppt_h</p:attrName>
                                        </p:attrNameLst>
                                      </p:cBhvr>
                                      <p:tavLst>
                                        <p:tav tm="0">
                                          <p:val>
                                            <p:fltVal val="0"/>
                                          </p:val>
                                        </p:tav>
                                        <p:tav tm="100000">
                                          <p:val>
                                            <p:strVal val="#ppt_h"/>
                                          </p:val>
                                        </p:tav>
                                      </p:tavLst>
                                    </p:anim>
                                    <p:anim calcmode="lin" valueType="num">
                                      <p:cBhvr>
                                        <p:cTn id="40" dur="500" fill="hold"/>
                                        <p:tgtEl>
                                          <p:spTgt spid="190474"/>
                                        </p:tgtEl>
                                        <p:attrNameLst>
                                          <p:attrName>ppt_x</p:attrName>
                                        </p:attrNameLst>
                                      </p:cBhvr>
                                      <p:tavLst>
                                        <p:tav tm="0">
                                          <p:val>
                                            <p:fltVal val="0.5"/>
                                          </p:val>
                                        </p:tav>
                                        <p:tav tm="100000">
                                          <p:val>
                                            <p:strVal val="#ppt_x"/>
                                          </p:val>
                                        </p:tav>
                                      </p:tavLst>
                                    </p:anim>
                                    <p:anim calcmode="lin" valueType="num">
                                      <p:cBhvr>
                                        <p:cTn id="41" dur="500" fill="hold"/>
                                        <p:tgtEl>
                                          <p:spTgt spid="1904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animBg="1"/>
      <p:bldP spid="190473" grpId="0" animBg="1"/>
      <p:bldP spid="190474" grpId="0" animBg="1"/>
      <p:bldP spid="190475" grpId="0" autoUpdateAnimBg="0"/>
      <p:bldP spid="190476" grpId="0" autoUpdateAnimBg="0"/>
      <p:bldP spid="19047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fontAlgn="auto" hangingPunct="1">
              <a:spcAft>
                <a:spcPts val="0"/>
              </a:spcAft>
              <a:defRPr/>
            </a:pPr>
            <a:r>
              <a:rPr lang="tr-TR" smtClean="0">
                <a:solidFill>
                  <a:schemeClr val="tx2">
                    <a:satMod val="130000"/>
                  </a:schemeClr>
                </a:solidFill>
              </a:rPr>
              <a:t>Geçiş Dönemi</a:t>
            </a:r>
          </a:p>
        </p:txBody>
      </p:sp>
      <p:sp>
        <p:nvSpPr>
          <p:cNvPr id="32770" name="Rectangle 3"/>
          <p:cNvSpPr>
            <a:spLocks noGrp="1" noChangeArrowheads="1"/>
          </p:cNvSpPr>
          <p:nvPr>
            <p:ph idx="1"/>
          </p:nvPr>
        </p:nvSpPr>
        <p:spPr/>
        <p:txBody>
          <a:bodyPr/>
          <a:lstStyle/>
          <a:p>
            <a:pPr eaLnBrk="1" hangingPunct="1"/>
            <a:r>
              <a:rPr lang="tr-TR" smtClean="0"/>
              <a:t>Geçiş döneminde hayvanda fizyolojik, hormonsal, metabolik çok önemli değişimler olmakla birlikte en önemli değişim yem tüketimindeki azalmadır. </a:t>
            </a:r>
          </a:p>
          <a:p>
            <a:pPr eaLnBrk="1" hangingPunct="1"/>
            <a:r>
              <a:rPr lang="tr-TR" smtClean="0">
                <a:solidFill>
                  <a:srgbClr val="CCFF33"/>
                </a:solidFill>
              </a:rPr>
              <a:t>Yem tüketimindeki azalma ne kadar önlenebilirse geçiş dönemi ile ilgili sorunlar o derece azalacaktır.</a:t>
            </a: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3810" name="Group 98"/>
          <p:cNvGraphicFramePr>
            <a:graphicFrameLocks noGrp="1"/>
          </p:cNvGraphicFramePr>
          <p:nvPr/>
        </p:nvGraphicFramePr>
        <p:xfrm>
          <a:off x="1403350" y="2060575"/>
          <a:ext cx="7056438" cy="4144963"/>
        </p:xfrm>
        <a:graphic>
          <a:graphicData uri="http://schemas.openxmlformats.org/drawingml/2006/table">
            <a:tbl>
              <a:tblPr/>
              <a:tblGrid>
                <a:gridCol w="2879725"/>
                <a:gridCol w="2232025"/>
                <a:gridCol w="1944688"/>
              </a:tblGrid>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Hastalık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İnsidans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Zaman*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Reten. Sekun.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Metritis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Ovaryum kisti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Hipokalsemi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Ketozis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Aboma. depl.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CCFF33"/>
                          </a:solidFill>
                          <a:effectLst>
                            <a:outerShdw blurRad="38100" dist="38100" dir="2700000" algn="tl">
                              <a:srgbClr val="000000"/>
                            </a:outerShdw>
                          </a:effectLst>
                          <a:latin typeface="Tahoma"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Mastitis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31" name="Text Box 94"/>
          <p:cNvSpPr txBox="1">
            <a:spLocks noChangeArrowheads="1"/>
          </p:cNvSpPr>
          <p:nvPr/>
        </p:nvSpPr>
        <p:spPr bwMode="auto">
          <a:xfrm>
            <a:off x="1347788" y="476250"/>
            <a:ext cx="7796212" cy="1373188"/>
          </a:xfrm>
          <a:prstGeom prst="rect">
            <a:avLst/>
          </a:prstGeom>
          <a:noFill/>
          <a:ln w="9525">
            <a:noFill/>
            <a:miter lim="800000"/>
            <a:headEnd/>
            <a:tailEnd/>
          </a:ln>
        </p:spPr>
        <p:txBody>
          <a:bodyPr>
            <a:spAutoFit/>
          </a:bodyPr>
          <a:lstStyle/>
          <a:p>
            <a:r>
              <a:rPr lang="tr-TR" sz="2800" b="1">
                <a:latin typeface="Gill Sans MT"/>
              </a:rPr>
              <a:t>ABD’de 8000 süt ineği üzerinde yapılan çalışmada çeşitli hastalıkların görülme sıklığı ve zamanı</a:t>
            </a:r>
          </a:p>
        </p:txBody>
      </p:sp>
      <p:sp>
        <p:nvSpPr>
          <p:cNvPr id="33832" name="Text Box 99"/>
          <p:cNvSpPr txBox="1">
            <a:spLocks noChangeArrowheads="1"/>
          </p:cNvSpPr>
          <p:nvPr/>
        </p:nvSpPr>
        <p:spPr bwMode="auto">
          <a:xfrm>
            <a:off x="1166813" y="6443663"/>
            <a:ext cx="4333875" cy="396875"/>
          </a:xfrm>
          <a:prstGeom prst="rect">
            <a:avLst/>
          </a:prstGeom>
          <a:noFill/>
          <a:ln w="9525">
            <a:noFill/>
            <a:miter lim="800000"/>
            <a:headEnd/>
            <a:tailEnd/>
          </a:ln>
        </p:spPr>
        <p:txBody>
          <a:bodyPr wrap="none">
            <a:spAutoFit/>
          </a:bodyPr>
          <a:lstStyle/>
          <a:p>
            <a:r>
              <a:rPr lang="tr-TR">
                <a:latin typeface="Gill Sans MT"/>
              </a:rPr>
              <a:t>*: Doğumu takip eden gün, ortalama</a:t>
            </a: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288" y="333375"/>
            <a:ext cx="8229600" cy="1143000"/>
          </a:xfrm>
        </p:spPr>
        <p:txBody>
          <a:bodyPr/>
          <a:lstStyle/>
          <a:p>
            <a:pPr eaLnBrk="1" fontAlgn="auto" hangingPunct="1">
              <a:spcAft>
                <a:spcPts val="0"/>
              </a:spcAft>
              <a:defRPr/>
            </a:pPr>
            <a:r>
              <a:rPr lang="tr-TR" b="1" dirty="0" smtClean="0">
                <a:solidFill>
                  <a:schemeClr val="tx2">
                    <a:satMod val="130000"/>
                  </a:schemeClr>
                </a:solidFill>
                <a:effectLst>
                  <a:outerShdw blurRad="50800" dist="50800" dir="5400000" sx="41000" sy="41000" algn="ctr" rotWithShape="0">
                    <a:srgbClr val="000000">
                      <a:alpha val="60000"/>
                    </a:srgbClr>
                  </a:outerShdw>
                </a:effectLst>
              </a:rPr>
              <a:t>“</a:t>
            </a:r>
            <a:r>
              <a:rPr lang="tr-TR" sz="4800" b="1" dirty="0" smtClean="0">
                <a:solidFill>
                  <a:schemeClr val="tx2">
                    <a:satMod val="130000"/>
                  </a:schemeClr>
                </a:solidFill>
                <a:effectLst>
                  <a:outerShdw blurRad="50800" dist="50800" dir="5400000" sx="41000" sy="41000" algn="ctr" rotWithShape="0">
                    <a:srgbClr val="000000">
                      <a:alpha val="60000"/>
                    </a:srgbClr>
                  </a:outerShdw>
                </a:effectLst>
              </a:rPr>
              <a:t>T ‘</a:t>
            </a:r>
            <a:r>
              <a:rPr lang="tr-TR" sz="4800" b="1" dirty="0" err="1" smtClean="0">
                <a:solidFill>
                  <a:schemeClr val="tx2">
                    <a:satMod val="130000"/>
                  </a:schemeClr>
                </a:solidFill>
                <a:effectLst>
                  <a:outerShdw blurRad="50800" dist="50800" dir="5400000" sx="41000" sy="41000" algn="ctr" rotWithShape="0">
                    <a:srgbClr val="000000">
                      <a:alpha val="60000"/>
                    </a:srgbClr>
                  </a:outerShdw>
                </a:effectLst>
              </a:rPr>
              <a:t>ler</a:t>
            </a:r>
            <a:r>
              <a:rPr lang="tr-TR" b="1" dirty="0" smtClean="0">
                <a:solidFill>
                  <a:schemeClr val="tx2">
                    <a:satMod val="130000"/>
                  </a:schemeClr>
                </a:solidFill>
                <a:effectLst>
                  <a:outerShdw blurRad="50800" dist="50800" dir="5400000" sx="41000" sy="41000" algn="ctr" rotWithShape="0">
                    <a:srgbClr val="000000">
                      <a:alpha val="60000"/>
                    </a:srgbClr>
                  </a:outerShdw>
                </a:effectLst>
              </a:rPr>
              <a:t>”</a:t>
            </a:r>
            <a:endParaRPr lang="tr-TR" b="1" dirty="0">
              <a:solidFill>
                <a:schemeClr val="tx2">
                  <a:satMod val="130000"/>
                </a:schemeClr>
              </a:solidFill>
              <a:effectLst>
                <a:outerShdw blurRad="50800" dist="50800" dir="5400000" sx="41000" sy="41000" algn="ctr" rotWithShape="0">
                  <a:srgbClr val="000000">
                    <a:alpha val="60000"/>
                  </a:srgbClr>
                </a:outerShdw>
              </a:effectLst>
            </a:endParaRPr>
          </a:p>
        </p:txBody>
      </p:sp>
      <p:sp>
        <p:nvSpPr>
          <p:cNvPr id="3" name="2 İçerik Yer Tutucusu"/>
          <p:cNvSpPr>
            <a:spLocks noGrp="1"/>
          </p:cNvSpPr>
          <p:nvPr>
            <p:ph idx="1"/>
          </p:nvPr>
        </p:nvSpPr>
        <p:spPr>
          <a:xfrm>
            <a:off x="467544" y="1268760"/>
            <a:ext cx="8229600" cy="5184576"/>
          </a:xfrm>
        </p:spPr>
        <p:txBody>
          <a:bodyPr>
            <a:normAutofit fontScale="92500" lnSpcReduction="20000"/>
            <a:scene3d>
              <a:camera prst="orthographicFront">
                <a:rot lat="0" lon="21299999" rev="0"/>
              </a:camera>
              <a:lightRig rig="threePt" dir="t"/>
            </a:scene3d>
            <a:sp3d prstMaterial="matte"/>
          </a:bodyPr>
          <a:lstStyle/>
          <a:p>
            <a:pPr marL="365760" indent="-283464" eaLnBrk="1" fontAlgn="auto" hangingPunct="1">
              <a:spcAft>
                <a:spcPts val="0"/>
              </a:spcAft>
              <a:buFont typeface="Wingdings 2"/>
              <a:buChar char=""/>
              <a:defRPr/>
            </a:pPr>
            <a:r>
              <a:rPr lang="tr-TR" sz="2400" b="1" dirty="0" smtClean="0">
                <a:latin typeface="Times New Roman" pitchFamily="18" charset="0"/>
                <a:cs typeface="Times New Roman" pitchFamily="18" charset="0"/>
              </a:rPr>
              <a:t>T1- </a:t>
            </a:r>
            <a:r>
              <a:rPr lang="tr-TR" sz="3600" b="1" i="1" dirty="0" smtClean="0">
                <a:solidFill>
                  <a:srgbClr val="C00000"/>
                </a:solidFill>
                <a:effectLst>
                  <a:outerShdw blurRad="266700" dist="50800" dir="5400000" algn="ctr" rotWithShape="0">
                    <a:srgbClr val="000000">
                      <a:alpha val="75000"/>
                    </a:srgbClr>
                  </a:outerShdw>
                </a:effectLst>
                <a:latin typeface="Times New Roman" pitchFamily="18" charset="0"/>
                <a:cs typeface="Times New Roman" pitchFamily="18" charset="0"/>
              </a:rPr>
              <a:t>TAAHHÜT (100  Günlük)</a:t>
            </a:r>
          </a:p>
          <a:p>
            <a:pPr marL="365760" indent="-283464" eaLnBrk="1" fontAlgn="auto" hangingPunct="1">
              <a:spcAft>
                <a:spcPts val="0"/>
              </a:spcAft>
              <a:buFont typeface="Wingdings 2"/>
              <a:buChar char=""/>
              <a:defRPr/>
            </a:pPr>
            <a:r>
              <a:rPr lang="tr-TR" sz="2400" b="1" dirty="0" smtClean="0">
                <a:latin typeface="Times New Roman" pitchFamily="18" charset="0"/>
                <a:cs typeface="Times New Roman" pitchFamily="18" charset="0"/>
              </a:rPr>
              <a:t>T2-  T</a:t>
            </a:r>
            <a:r>
              <a:rPr lang="tr-TR" sz="2400" dirty="0" smtClean="0">
                <a:latin typeface="Times New Roman" pitchFamily="18" charset="0"/>
                <a:cs typeface="Times New Roman" pitchFamily="18" charset="0"/>
              </a:rPr>
              <a:t>AKVİM</a:t>
            </a:r>
            <a:r>
              <a:rPr lang="tr-TR" sz="2400" b="1"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Her ineğin kayıtları ve önemli tarihleri ..9</a:t>
            </a:r>
          </a:p>
          <a:p>
            <a:pPr marL="365760" indent="-283464" eaLnBrk="1" fontAlgn="auto" hangingPunct="1">
              <a:spcAft>
                <a:spcPts val="0"/>
              </a:spcAft>
              <a:buFont typeface="Wingdings 2"/>
              <a:buChar char=""/>
              <a:defRPr/>
            </a:pPr>
            <a:r>
              <a:rPr lang="tr-TR" sz="2400" b="1" dirty="0" smtClean="0">
                <a:latin typeface="Times New Roman" pitchFamily="18" charset="0"/>
                <a:cs typeface="Times New Roman" pitchFamily="18" charset="0"/>
              </a:rPr>
              <a:t>T3-  T</a:t>
            </a:r>
            <a:r>
              <a:rPr lang="tr-TR" sz="2400" dirty="0" smtClean="0">
                <a:latin typeface="Times New Roman" pitchFamily="18" charset="0"/>
                <a:cs typeface="Times New Roman" pitchFamily="18" charset="0"/>
              </a:rPr>
              <a:t>ARAMA</a:t>
            </a:r>
            <a:r>
              <a:rPr lang="tr-TR" sz="2400" b="1" dirty="0" smtClean="0">
                <a:latin typeface="Times New Roman" pitchFamily="18" charset="0"/>
                <a:cs typeface="Times New Roman" pitchFamily="18" charset="0"/>
              </a:rPr>
              <a:t> ( GOM, </a:t>
            </a:r>
            <a:r>
              <a:rPr lang="tr-TR" sz="2400" i="1" dirty="0" err="1" smtClean="0">
                <a:latin typeface="Times New Roman" pitchFamily="18" charset="0"/>
                <a:cs typeface="Times New Roman" pitchFamily="18" charset="0"/>
              </a:rPr>
              <a:t>Rektal</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palpasyon</a:t>
            </a:r>
            <a:r>
              <a:rPr lang="tr-TR" sz="2400" b="1" dirty="0" smtClean="0">
                <a:latin typeface="Times New Roman" pitchFamily="18" charset="0"/>
                <a:cs typeface="Times New Roman" pitchFamily="18" charset="0"/>
              </a:rPr>
              <a:t>)</a:t>
            </a:r>
          </a:p>
          <a:p>
            <a:pPr marL="365760" indent="-283464" eaLnBrk="1" fontAlgn="auto" hangingPunct="1">
              <a:spcAft>
                <a:spcPts val="0"/>
              </a:spcAft>
              <a:buFont typeface="Wingdings 2"/>
              <a:buChar char=""/>
              <a:defRPr/>
            </a:pPr>
            <a:r>
              <a:rPr lang="tr-TR" sz="2400" b="1" dirty="0" smtClean="0">
                <a:latin typeface="Times New Roman" pitchFamily="18" charset="0"/>
                <a:cs typeface="Times New Roman" pitchFamily="18" charset="0"/>
              </a:rPr>
              <a:t>T4-  T</a:t>
            </a:r>
            <a:r>
              <a:rPr lang="tr-TR" sz="2400" dirty="0" smtClean="0">
                <a:latin typeface="Times New Roman" pitchFamily="18" charset="0"/>
                <a:cs typeface="Times New Roman" pitchFamily="18" charset="0"/>
              </a:rPr>
              <a:t>AHLİL-TABLO</a:t>
            </a:r>
            <a:r>
              <a:rPr lang="tr-TR" sz="2400" b="1"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Sperma,çara ve </a:t>
            </a:r>
            <a:r>
              <a:rPr lang="tr-TR" sz="2400" i="1" dirty="0" err="1" smtClean="0">
                <a:latin typeface="Times New Roman" pitchFamily="18" charset="0"/>
                <a:cs typeface="Times New Roman" pitchFamily="18" charset="0"/>
              </a:rPr>
              <a:t>Rektal</a:t>
            </a:r>
            <a:r>
              <a:rPr lang="tr-TR" sz="2400" i="1" dirty="0" smtClean="0">
                <a:latin typeface="Times New Roman" pitchFamily="18" charset="0"/>
                <a:cs typeface="Times New Roman" pitchFamily="18" charset="0"/>
              </a:rPr>
              <a:t> bulgular</a:t>
            </a:r>
            <a:r>
              <a:rPr lang="tr-TR" sz="2400" b="1" dirty="0" smtClean="0">
                <a:latin typeface="Times New Roman" pitchFamily="18" charset="0"/>
                <a:cs typeface="Times New Roman" pitchFamily="18" charset="0"/>
              </a:rPr>
              <a:t>)</a:t>
            </a:r>
          </a:p>
          <a:p>
            <a:pPr marL="365760" indent="-283464" eaLnBrk="1" fontAlgn="auto" hangingPunct="1">
              <a:spcAft>
                <a:spcPts val="0"/>
              </a:spcAft>
              <a:buFont typeface="Wingdings 2"/>
              <a:buChar char=""/>
              <a:defRPr/>
            </a:pPr>
            <a:r>
              <a:rPr lang="tr-TR" sz="2400" b="1" dirty="0" smtClean="0">
                <a:latin typeface="Times New Roman" pitchFamily="18" charset="0"/>
                <a:cs typeface="Times New Roman" pitchFamily="18" charset="0"/>
              </a:rPr>
              <a:t>T5-  T</a:t>
            </a:r>
            <a:r>
              <a:rPr lang="tr-TR" sz="2400" dirty="0" smtClean="0">
                <a:latin typeface="Times New Roman" pitchFamily="18" charset="0"/>
                <a:cs typeface="Times New Roman" pitchFamily="18" charset="0"/>
              </a:rPr>
              <a:t>EŞHİS??? (</a:t>
            </a:r>
            <a:r>
              <a:rPr lang="tr-TR" sz="2400" dirty="0" err="1" smtClean="0">
                <a:latin typeface="Times New Roman" pitchFamily="18" charset="0"/>
                <a:cs typeface="Times New Roman" pitchFamily="18" charset="0"/>
              </a:rPr>
              <a:t>Rektal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palp</a:t>
            </a:r>
            <a:r>
              <a:rPr lang="tr-TR" sz="2400" dirty="0" smtClean="0">
                <a:latin typeface="Times New Roman" pitchFamily="18" charset="0"/>
                <a:cs typeface="Times New Roman" pitchFamily="18" charset="0"/>
              </a:rPr>
              <a:t>,ultrason ve hormon analizi)</a:t>
            </a:r>
          </a:p>
          <a:p>
            <a:pPr marL="365760" indent="-283464" eaLnBrk="1" fontAlgn="auto" hangingPunct="1">
              <a:spcAft>
                <a:spcPts val="0"/>
              </a:spcAft>
              <a:buFont typeface="Wingdings 2"/>
              <a:buChar char=""/>
              <a:defRPr/>
            </a:pPr>
            <a:r>
              <a:rPr lang="tr-TR" sz="2400" b="1" dirty="0" smtClean="0">
                <a:latin typeface="Times New Roman" pitchFamily="18" charset="0"/>
                <a:cs typeface="Times New Roman" pitchFamily="18" charset="0"/>
              </a:rPr>
              <a:t>T6-  T</a:t>
            </a:r>
            <a:r>
              <a:rPr lang="tr-TR" sz="2400" dirty="0" smtClean="0">
                <a:latin typeface="Times New Roman" pitchFamily="18" charset="0"/>
                <a:cs typeface="Times New Roman" pitchFamily="18" charset="0"/>
              </a:rPr>
              <a:t>EDAVİ</a:t>
            </a:r>
            <a:r>
              <a:rPr lang="tr-TR" sz="2400" b="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Astrom</a:t>
            </a:r>
            <a:r>
              <a:rPr lang="tr-TR" sz="2400" i="1" dirty="0" smtClean="0">
                <a:latin typeface="Times New Roman" pitchFamily="18" charset="0"/>
                <a:cs typeface="Times New Roman" pitchFamily="18" charset="0"/>
              </a:rPr>
              <a:t>,Hormon,Vitamin-Mineral</a:t>
            </a:r>
            <a:r>
              <a:rPr lang="tr-TR" sz="2400" b="1" dirty="0" smtClean="0">
                <a:latin typeface="Times New Roman" pitchFamily="18" charset="0"/>
                <a:cs typeface="Times New Roman" pitchFamily="18" charset="0"/>
              </a:rPr>
              <a:t>) </a:t>
            </a:r>
          </a:p>
          <a:p>
            <a:pPr marL="365760" indent="-283464" eaLnBrk="1" fontAlgn="auto" hangingPunct="1">
              <a:spcAft>
                <a:spcPts val="0"/>
              </a:spcAft>
              <a:buFont typeface="Wingdings 2"/>
              <a:buChar char=""/>
              <a:defRPr/>
            </a:pPr>
            <a:r>
              <a:rPr lang="tr-TR" sz="2400" b="1" dirty="0" smtClean="0">
                <a:latin typeface="Times New Roman" pitchFamily="18" charset="0"/>
                <a:cs typeface="Times New Roman" pitchFamily="18" charset="0"/>
              </a:rPr>
              <a:t>T7-  T</a:t>
            </a:r>
            <a:r>
              <a:rPr lang="tr-TR" sz="2400" dirty="0" smtClean="0">
                <a:latin typeface="Times New Roman" pitchFamily="18" charset="0"/>
                <a:cs typeface="Times New Roman" pitchFamily="18" charset="0"/>
              </a:rPr>
              <a:t>AM İSABET TOHUMLAMA (TAI)-</a:t>
            </a:r>
            <a:r>
              <a:rPr lang="tr-TR" sz="2400" i="1" dirty="0" err="1" smtClean="0">
                <a:latin typeface="Times New Roman" pitchFamily="18" charset="0"/>
                <a:cs typeface="Times New Roman" pitchFamily="18" charset="0"/>
              </a:rPr>
              <a:t>Sinkronizasyon</a:t>
            </a:r>
            <a:endParaRPr lang="tr-TR" sz="2400" i="1" dirty="0" smtClean="0">
              <a:latin typeface="Times New Roman" pitchFamily="18" charset="0"/>
              <a:cs typeface="Times New Roman" pitchFamily="18" charset="0"/>
            </a:endParaRPr>
          </a:p>
          <a:p>
            <a:pPr marL="365760" indent="-283464" eaLnBrk="1" fontAlgn="auto" hangingPunct="1">
              <a:spcAft>
                <a:spcPts val="0"/>
              </a:spcAft>
              <a:buFont typeface="Wingdings 2"/>
              <a:buChar char=""/>
              <a:defRPr/>
            </a:pPr>
            <a:r>
              <a:rPr lang="tr-TR" sz="2400" b="1" dirty="0" smtClean="0">
                <a:latin typeface="Times New Roman" pitchFamily="18" charset="0"/>
                <a:cs typeface="Times New Roman" pitchFamily="18" charset="0"/>
              </a:rPr>
              <a:t>T8-  T</a:t>
            </a:r>
            <a:r>
              <a:rPr lang="tr-TR" sz="2400" dirty="0" smtClean="0">
                <a:latin typeface="Times New Roman" pitchFamily="18" charset="0"/>
                <a:cs typeface="Times New Roman" pitchFamily="18" charset="0"/>
              </a:rPr>
              <a:t>AKİP</a:t>
            </a:r>
            <a:r>
              <a:rPr lang="tr-TR" sz="2400" b="1"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Her ineğin üreme geçmişi</a:t>
            </a:r>
            <a:r>
              <a:rPr lang="tr-TR" sz="2400" b="1" dirty="0" smtClean="0">
                <a:latin typeface="Times New Roman" pitchFamily="18" charset="0"/>
                <a:cs typeface="Times New Roman" pitchFamily="18" charset="0"/>
              </a:rPr>
              <a:t>)</a:t>
            </a:r>
          </a:p>
          <a:p>
            <a:pPr marL="365760" indent="-283464" eaLnBrk="1" fontAlgn="auto" hangingPunct="1">
              <a:spcAft>
                <a:spcPts val="0"/>
              </a:spcAft>
              <a:buFont typeface="Wingdings 2"/>
              <a:buChar char=""/>
              <a:defRPr/>
            </a:pPr>
            <a:r>
              <a:rPr lang="tr-TR" sz="2400" b="1" dirty="0" smtClean="0">
                <a:latin typeface="Times New Roman" pitchFamily="18" charset="0"/>
                <a:cs typeface="Times New Roman" pitchFamily="18" charset="0"/>
              </a:rPr>
              <a:t>T9-  T</a:t>
            </a:r>
            <a:r>
              <a:rPr lang="tr-TR" sz="2400" dirty="0" smtClean="0">
                <a:latin typeface="Times New Roman" pitchFamily="18" charset="0"/>
                <a:cs typeface="Times New Roman" pitchFamily="18" charset="0"/>
              </a:rPr>
              <a:t>EKNİK</a:t>
            </a:r>
            <a:r>
              <a:rPr lang="tr-TR" sz="2400" b="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Rekto</a:t>
            </a:r>
            <a:r>
              <a:rPr lang="tr-TR" sz="2400" i="1" dirty="0" smtClean="0">
                <a:latin typeface="Times New Roman" pitchFamily="18" charset="0"/>
                <a:cs typeface="Times New Roman" pitchFamily="18" charset="0"/>
              </a:rPr>
              <a:t>-</a:t>
            </a:r>
            <a:r>
              <a:rPr lang="tr-TR" sz="2400" i="1" dirty="0" err="1" smtClean="0">
                <a:latin typeface="Times New Roman" pitchFamily="18" charset="0"/>
                <a:cs typeface="Times New Roman" pitchFamily="18" charset="0"/>
              </a:rPr>
              <a:t>Vajinal</a:t>
            </a:r>
            <a:r>
              <a:rPr lang="tr-TR" sz="2400" b="1" dirty="0" smtClean="0">
                <a:latin typeface="Times New Roman" pitchFamily="18" charset="0"/>
                <a:cs typeface="Times New Roman" pitchFamily="18" charset="0"/>
              </a:rPr>
              <a:t>) </a:t>
            </a:r>
          </a:p>
          <a:p>
            <a:pPr marL="365760" indent="-283464" eaLnBrk="1" fontAlgn="auto" hangingPunct="1">
              <a:spcAft>
                <a:spcPts val="0"/>
              </a:spcAft>
              <a:buFont typeface="Wingdings 2"/>
              <a:buChar char=""/>
              <a:defRPr/>
            </a:pPr>
            <a:r>
              <a:rPr lang="tr-TR" sz="2400" b="1" dirty="0" smtClean="0">
                <a:latin typeface="Times New Roman" pitchFamily="18" charset="0"/>
                <a:cs typeface="Times New Roman" pitchFamily="18" charset="0"/>
              </a:rPr>
              <a:t>T10-T</a:t>
            </a:r>
            <a:r>
              <a:rPr lang="tr-TR" sz="2400" dirty="0" smtClean="0">
                <a:latin typeface="Times New Roman" pitchFamily="18" charset="0"/>
                <a:cs typeface="Times New Roman" pitchFamily="18" charset="0"/>
              </a:rPr>
              <a:t>EKNİSYEN</a:t>
            </a:r>
            <a:r>
              <a:rPr lang="tr-TR" sz="2400" b="1"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Hataları </a:t>
            </a:r>
            <a:r>
              <a:rPr lang="tr-TR" sz="2400" i="1" dirty="0" err="1" smtClean="0">
                <a:latin typeface="Times New Roman" pitchFamily="18" charset="0"/>
                <a:cs typeface="Times New Roman" pitchFamily="18" charset="0"/>
              </a:rPr>
              <a:t>minize</a:t>
            </a:r>
            <a:r>
              <a:rPr lang="tr-TR" sz="2400" i="1" dirty="0" smtClean="0">
                <a:latin typeface="Times New Roman" pitchFamily="18" charset="0"/>
                <a:cs typeface="Times New Roman" pitchFamily="18" charset="0"/>
              </a:rPr>
              <a:t> etmek</a:t>
            </a:r>
            <a:r>
              <a:rPr lang="tr-TR" sz="2400" b="1" dirty="0" smtClean="0">
                <a:latin typeface="Times New Roman" pitchFamily="18" charset="0"/>
                <a:cs typeface="Times New Roman" pitchFamily="18" charset="0"/>
              </a:rPr>
              <a:t>)</a:t>
            </a:r>
          </a:p>
          <a:p>
            <a:pPr marL="365760" indent="-283464" eaLnBrk="1" fontAlgn="auto" hangingPunct="1">
              <a:spcAft>
                <a:spcPts val="0"/>
              </a:spcAft>
              <a:buFont typeface="Wingdings 2"/>
              <a:buChar char=""/>
              <a:defRPr/>
            </a:pPr>
            <a:r>
              <a:rPr lang="tr-TR" sz="2400" b="1" dirty="0" smtClean="0">
                <a:latin typeface="Times New Roman" pitchFamily="18" charset="0"/>
                <a:cs typeface="Times New Roman" pitchFamily="18" charset="0"/>
              </a:rPr>
              <a:t>T11-T</a:t>
            </a:r>
            <a:r>
              <a:rPr lang="tr-TR" sz="2400" dirty="0" smtClean="0">
                <a:latin typeface="Times New Roman" pitchFamily="18" charset="0"/>
                <a:cs typeface="Times New Roman" pitchFamily="18" charset="0"/>
              </a:rPr>
              <a:t>EMİZLİK</a:t>
            </a:r>
            <a:r>
              <a:rPr lang="tr-TR" sz="2400" b="1" dirty="0" smtClean="0">
                <a:latin typeface="Times New Roman" pitchFamily="18" charset="0"/>
                <a:cs typeface="Times New Roman" pitchFamily="18" charset="0"/>
              </a:rPr>
              <a:t> ( </a:t>
            </a:r>
            <a:r>
              <a:rPr lang="tr-TR" sz="2400" i="1" dirty="0" smtClean="0">
                <a:latin typeface="Times New Roman" pitchFamily="18" charset="0"/>
                <a:cs typeface="Times New Roman" pitchFamily="18" charset="0"/>
              </a:rPr>
              <a:t>Suni </a:t>
            </a:r>
            <a:r>
              <a:rPr lang="tr-TR" sz="2400" i="1" dirty="0" err="1" smtClean="0">
                <a:latin typeface="Times New Roman" pitchFamily="18" charset="0"/>
                <a:cs typeface="Times New Roman" pitchFamily="18" charset="0"/>
              </a:rPr>
              <a:t>Toh</a:t>
            </a:r>
            <a:r>
              <a:rPr lang="tr-TR" sz="2400" i="1" dirty="0" smtClean="0">
                <a:latin typeface="Times New Roman" pitchFamily="18" charset="0"/>
                <a:cs typeface="Times New Roman" pitchFamily="18" charset="0"/>
              </a:rPr>
              <a:t> uygulamasında ve 		Öz.Buzağılama locası </a:t>
            </a:r>
          </a:p>
          <a:p>
            <a:pPr marL="365760" indent="-283464" eaLnBrk="1" fontAlgn="auto" hangingPunct="1">
              <a:spcAft>
                <a:spcPts val="0"/>
              </a:spcAft>
              <a:buFont typeface="Wingdings 2"/>
              <a:buChar char=""/>
              <a:defRPr/>
            </a:pPr>
            <a:r>
              <a:rPr lang="tr-TR" sz="2600" i="1" dirty="0" smtClean="0">
                <a:solidFill>
                  <a:srgbClr val="C00000"/>
                </a:solidFill>
                <a:latin typeface="Comic Sans MS" pitchFamily="66" charset="0"/>
                <a:cs typeface="Times New Roman" pitchFamily="18" charset="0"/>
              </a:rPr>
              <a:t>BU   “T”’</a:t>
            </a:r>
            <a:r>
              <a:rPr lang="tr-TR" sz="2600" i="1" dirty="0" err="1" smtClean="0">
                <a:solidFill>
                  <a:srgbClr val="C00000"/>
                </a:solidFill>
                <a:latin typeface="Comic Sans MS" pitchFamily="66" charset="0"/>
                <a:cs typeface="Times New Roman" pitchFamily="18" charset="0"/>
              </a:rPr>
              <a:t>leri</a:t>
            </a:r>
            <a:r>
              <a:rPr lang="tr-TR" sz="2600" i="1" dirty="0" smtClean="0">
                <a:solidFill>
                  <a:srgbClr val="C00000"/>
                </a:solidFill>
                <a:latin typeface="Comic Sans MS" pitchFamily="66" charset="0"/>
                <a:cs typeface="Times New Roman" pitchFamily="18" charset="0"/>
              </a:rPr>
              <a:t> çoğaltabilirsiniz ,ama şimdilik bu 11 oyuncu sahada ise maçı kazanmak kolay”</a:t>
            </a:r>
          </a:p>
          <a:p>
            <a:pPr marL="365760" indent="-283464" eaLnBrk="1" fontAlgn="auto" hangingPunct="1">
              <a:spcAft>
                <a:spcPts val="0"/>
              </a:spcAft>
              <a:buFont typeface="Wingdings 2"/>
              <a:buChar char=""/>
              <a:defRPr/>
            </a:pPr>
            <a:endParaRPr lang="tr-TR" dirty="0" smtClean="0"/>
          </a:p>
          <a:p>
            <a:pPr marL="365760" indent="-283464" eaLnBrk="1" fontAlgn="auto" hangingPunct="1">
              <a:spcAft>
                <a:spcPts val="0"/>
              </a:spcAft>
              <a:buFont typeface="Wingdings 2"/>
              <a:buNone/>
              <a:defRPr/>
            </a:pPr>
            <a:endParaRPr lang="tr-TR" dirty="0"/>
          </a:p>
        </p:txBody>
      </p:sp>
      <p:pic>
        <p:nvPicPr>
          <p:cNvPr id="16387" name="Picture 2" descr="http://t0.gstatic.com/images?q=tbn:ANd9GcROSV0LrBMs_8W5qO5KWDu_v4D_iXaU-RGLqmhzs-ZTlDl1tgfL">
            <a:hlinkClick r:id="rId2"/>
          </p:cNvPr>
          <p:cNvPicPr>
            <a:picLocks noChangeAspect="1" noChangeArrowheads="1"/>
          </p:cNvPicPr>
          <p:nvPr/>
        </p:nvPicPr>
        <p:blipFill>
          <a:blip r:embed="rId3"/>
          <a:srcRect/>
          <a:stretch>
            <a:fillRect/>
          </a:stretch>
        </p:blipFill>
        <p:spPr bwMode="auto">
          <a:xfrm>
            <a:off x="7380288" y="1052513"/>
            <a:ext cx="1512887" cy="3311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fontScale="90000"/>
          </a:bodyPr>
          <a:lstStyle/>
          <a:p>
            <a:pPr eaLnBrk="1" fontAlgn="auto" hangingPunct="1">
              <a:spcAft>
                <a:spcPts val="0"/>
              </a:spcAft>
              <a:defRPr/>
            </a:pPr>
            <a:r>
              <a:rPr lang="tr-TR" sz="3600" smtClean="0">
                <a:solidFill>
                  <a:schemeClr val="tx2">
                    <a:satMod val="130000"/>
                  </a:schemeClr>
                </a:solidFill>
              </a:rPr>
              <a:t>Hastalıkların etkileşimi</a:t>
            </a:r>
            <a:br>
              <a:rPr lang="tr-TR" sz="3600" smtClean="0">
                <a:solidFill>
                  <a:schemeClr val="tx2">
                    <a:satMod val="130000"/>
                  </a:schemeClr>
                </a:solidFill>
              </a:rPr>
            </a:br>
            <a:r>
              <a:rPr lang="tr-TR" sz="3600" smtClean="0">
                <a:solidFill>
                  <a:schemeClr val="tx2">
                    <a:satMod val="130000"/>
                  </a:schemeClr>
                </a:solidFill>
              </a:rPr>
              <a:t>Kaba Yem / Yoğun Yem Oranı</a:t>
            </a:r>
          </a:p>
        </p:txBody>
      </p:sp>
      <p:sp>
        <p:nvSpPr>
          <p:cNvPr id="34818" name="Line 3"/>
          <p:cNvSpPr>
            <a:spLocks noChangeShapeType="1"/>
          </p:cNvSpPr>
          <p:nvPr/>
        </p:nvSpPr>
        <p:spPr bwMode="auto">
          <a:xfrm>
            <a:off x="1258888" y="4941888"/>
            <a:ext cx="6985000" cy="0"/>
          </a:xfrm>
          <a:prstGeom prst="line">
            <a:avLst/>
          </a:prstGeom>
          <a:noFill/>
          <a:ln w="69850">
            <a:solidFill>
              <a:schemeClr val="tx1"/>
            </a:solidFill>
            <a:round/>
            <a:headEnd/>
            <a:tailEnd/>
          </a:ln>
        </p:spPr>
        <p:txBody>
          <a:bodyPr/>
          <a:lstStyle/>
          <a:p>
            <a:endParaRPr lang="tr-TR"/>
          </a:p>
        </p:txBody>
      </p:sp>
      <p:sp>
        <p:nvSpPr>
          <p:cNvPr id="34819" name="AutoShape 4"/>
          <p:cNvSpPr>
            <a:spLocks noChangeArrowheads="1"/>
          </p:cNvSpPr>
          <p:nvPr/>
        </p:nvSpPr>
        <p:spPr bwMode="auto">
          <a:xfrm>
            <a:off x="4211638" y="4941888"/>
            <a:ext cx="1295400" cy="10795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tr-TR">
              <a:latin typeface="Gill Sans MT"/>
            </a:endParaRPr>
          </a:p>
        </p:txBody>
      </p:sp>
      <p:sp>
        <p:nvSpPr>
          <p:cNvPr id="34820" name="AutoShape 5"/>
          <p:cNvSpPr>
            <a:spLocks noChangeArrowheads="1"/>
          </p:cNvSpPr>
          <p:nvPr/>
        </p:nvSpPr>
        <p:spPr bwMode="auto">
          <a:xfrm rot="5400000">
            <a:off x="1258888" y="3644900"/>
            <a:ext cx="863600" cy="1727200"/>
          </a:xfrm>
          <a:prstGeom prst="flowChartDelay">
            <a:avLst/>
          </a:prstGeom>
          <a:solidFill>
            <a:srgbClr val="66FF33"/>
          </a:solidFill>
          <a:ln w="9525">
            <a:solidFill>
              <a:schemeClr val="tx1"/>
            </a:solidFill>
            <a:miter lim="800000"/>
            <a:headEnd/>
            <a:tailEnd/>
          </a:ln>
        </p:spPr>
        <p:txBody>
          <a:bodyPr rot="10800000" vert="eaVert" wrap="none" anchor="ctr"/>
          <a:lstStyle/>
          <a:p>
            <a:pPr algn="ctr"/>
            <a:r>
              <a:rPr lang="tr-TR" b="1">
                <a:solidFill>
                  <a:srgbClr val="FF33CC"/>
                </a:solidFill>
                <a:latin typeface="Gill Sans MT"/>
              </a:rPr>
              <a:t>Kaba Yem</a:t>
            </a:r>
          </a:p>
        </p:txBody>
      </p:sp>
      <p:sp>
        <p:nvSpPr>
          <p:cNvPr id="34821" name="AutoShape 6"/>
          <p:cNvSpPr>
            <a:spLocks noChangeArrowheads="1"/>
          </p:cNvSpPr>
          <p:nvPr/>
        </p:nvSpPr>
        <p:spPr bwMode="auto">
          <a:xfrm rot="5400000">
            <a:off x="7524750" y="3644900"/>
            <a:ext cx="863600" cy="1727200"/>
          </a:xfrm>
          <a:prstGeom prst="flowChartDelay">
            <a:avLst/>
          </a:prstGeom>
          <a:solidFill>
            <a:srgbClr val="F4EE72"/>
          </a:solidFill>
          <a:ln w="9525">
            <a:solidFill>
              <a:schemeClr val="tx1"/>
            </a:solidFill>
            <a:miter lim="800000"/>
            <a:headEnd/>
            <a:tailEnd/>
          </a:ln>
        </p:spPr>
        <p:txBody>
          <a:bodyPr rot="10800000" vert="eaVert" wrap="none" anchor="ctr"/>
          <a:lstStyle/>
          <a:p>
            <a:pPr algn="ctr"/>
            <a:r>
              <a:rPr lang="tr-TR" b="1">
                <a:solidFill>
                  <a:srgbClr val="FF33CC"/>
                </a:solidFill>
                <a:latin typeface="Gill Sans MT"/>
              </a:rPr>
              <a:t>Yoğun Yem</a:t>
            </a: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fontAlgn="auto" hangingPunct="1">
              <a:spcAft>
                <a:spcPts val="0"/>
              </a:spcAft>
              <a:defRPr/>
            </a:pPr>
            <a:r>
              <a:rPr lang="tr-TR" sz="2800" smtClean="0">
                <a:solidFill>
                  <a:schemeClr val="tx2">
                    <a:satMod val="130000"/>
                  </a:schemeClr>
                </a:solidFill>
              </a:rPr>
              <a:t>Ketozise karşı önlem olarak yoğun yemin dikkatsizce artırılması sonucu</a:t>
            </a:r>
          </a:p>
        </p:txBody>
      </p:sp>
      <p:sp>
        <p:nvSpPr>
          <p:cNvPr id="35842" name="Line 3"/>
          <p:cNvSpPr>
            <a:spLocks noChangeShapeType="1"/>
          </p:cNvSpPr>
          <p:nvPr/>
        </p:nvSpPr>
        <p:spPr bwMode="auto">
          <a:xfrm>
            <a:off x="1476375" y="4149725"/>
            <a:ext cx="6696075" cy="1655763"/>
          </a:xfrm>
          <a:prstGeom prst="line">
            <a:avLst/>
          </a:prstGeom>
          <a:noFill/>
          <a:ln w="69850">
            <a:solidFill>
              <a:schemeClr val="tx1"/>
            </a:solidFill>
            <a:round/>
            <a:headEnd/>
            <a:tailEnd/>
          </a:ln>
        </p:spPr>
        <p:txBody>
          <a:bodyPr/>
          <a:lstStyle/>
          <a:p>
            <a:endParaRPr lang="tr-TR"/>
          </a:p>
        </p:txBody>
      </p:sp>
      <p:sp>
        <p:nvSpPr>
          <p:cNvPr id="35843" name="AutoShape 4"/>
          <p:cNvSpPr>
            <a:spLocks noChangeArrowheads="1"/>
          </p:cNvSpPr>
          <p:nvPr/>
        </p:nvSpPr>
        <p:spPr bwMode="auto">
          <a:xfrm>
            <a:off x="4211638" y="4941888"/>
            <a:ext cx="1295400" cy="10795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tr-TR">
              <a:latin typeface="Gill Sans MT"/>
            </a:endParaRPr>
          </a:p>
        </p:txBody>
      </p:sp>
      <p:sp>
        <p:nvSpPr>
          <p:cNvPr id="35844" name="AutoShape 5"/>
          <p:cNvSpPr>
            <a:spLocks noChangeArrowheads="1"/>
          </p:cNvSpPr>
          <p:nvPr/>
        </p:nvSpPr>
        <p:spPr bwMode="auto">
          <a:xfrm rot="5400000">
            <a:off x="1403350" y="2852738"/>
            <a:ext cx="863600" cy="1727200"/>
          </a:xfrm>
          <a:prstGeom prst="flowChartDelay">
            <a:avLst/>
          </a:prstGeom>
          <a:solidFill>
            <a:srgbClr val="66FF33"/>
          </a:solidFill>
          <a:ln w="9525">
            <a:solidFill>
              <a:schemeClr val="tx1"/>
            </a:solidFill>
            <a:miter lim="800000"/>
            <a:headEnd/>
            <a:tailEnd/>
          </a:ln>
        </p:spPr>
        <p:txBody>
          <a:bodyPr rot="10800000" vert="eaVert" wrap="none" anchor="ctr"/>
          <a:lstStyle/>
          <a:p>
            <a:pPr algn="ctr"/>
            <a:r>
              <a:rPr lang="tr-TR" b="1">
                <a:solidFill>
                  <a:srgbClr val="FF33CC"/>
                </a:solidFill>
                <a:latin typeface="Gill Sans MT"/>
              </a:rPr>
              <a:t>Kaba Yem</a:t>
            </a:r>
          </a:p>
        </p:txBody>
      </p:sp>
      <p:sp>
        <p:nvSpPr>
          <p:cNvPr id="35845" name="AutoShape 6"/>
          <p:cNvSpPr>
            <a:spLocks noChangeArrowheads="1"/>
          </p:cNvSpPr>
          <p:nvPr/>
        </p:nvSpPr>
        <p:spPr bwMode="auto">
          <a:xfrm rot="5400000">
            <a:off x="7596188" y="4365625"/>
            <a:ext cx="863600" cy="1727200"/>
          </a:xfrm>
          <a:prstGeom prst="flowChartDelay">
            <a:avLst/>
          </a:prstGeom>
          <a:solidFill>
            <a:srgbClr val="F4EE72"/>
          </a:solidFill>
          <a:ln w="9525">
            <a:solidFill>
              <a:schemeClr val="tx1"/>
            </a:solidFill>
            <a:miter lim="800000"/>
            <a:headEnd/>
            <a:tailEnd/>
          </a:ln>
        </p:spPr>
        <p:txBody>
          <a:bodyPr rot="10800000" vert="eaVert" wrap="none" anchor="ctr"/>
          <a:lstStyle/>
          <a:p>
            <a:pPr algn="ctr"/>
            <a:r>
              <a:rPr lang="tr-TR" b="1">
                <a:solidFill>
                  <a:srgbClr val="FF33CC"/>
                </a:solidFill>
                <a:latin typeface="Gill Sans MT"/>
              </a:rPr>
              <a:t>Yoğun Yem</a:t>
            </a:r>
          </a:p>
        </p:txBody>
      </p:sp>
      <p:sp>
        <p:nvSpPr>
          <p:cNvPr id="306183" name="AutoShape 7"/>
          <p:cNvSpPr>
            <a:spLocks noChangeArrowheads="1"/>
          </p:cNvSpPr>
          <p:nvPr/>
        </p:nvSpPr>
        <p:spPr bwMode="auto">
          <a:xfrm>
            <a:off x="6372225" y="2852738"/>
            <a:ext cx="2520950" cy="1223962"/>
          </a:xfrm>
          <a:prstGeom prst="irregularSeal2">
            <a:avLst/>
          </a:prstGeom>
          <a:solidFill>
            <a:srgbClr val="F4EE72"/>
          </a:solidFill>
          <a:ln w="9525">
            <a:solidFill>
              <a:schemeClr val="tx1"/>
            </a:solidFill>
            <a:miter lim="800000"/>
            <a:headEnd/>
            <a:tailEnd/>
          </a:ln>
        </p:spPr>
        <p:txBody>
          <a:bodyPr wrap="none" anchor="ctr"/>
          <a:lstStyle/>
          <a:p>
            <a:pPr algn="ctr"/>
            <a:r>
              <a:rPr lang="tr-TR" b="1">
                <a:solidFill>
                  <a:srgbClr val="FF33CC"/>
                </a:solidFill>
                <a:latin typeface="Gill Sans MT"/>
              </a:rPr>
              <a:t>Asidoz</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6183"/>
                                        </p:tgtEl>
                                        <p:attrNameLst>
                                          <p:attrName>style.visibility</p:attrName>
                                        </p:attrNameLst>
                                      </p:cBhvr>
                                      <p:to>
                                        <p:strVal val="visible"/>
                                      </p:to>
                                    </p:set>
                                    <p:animEffect transition="in" filter="slide(fromBottom)">
                                      <p:cBhvr>
                                        <p:cTn id="7" dur="500"/>
                                        <p:tgtEl>
                                          <p:spTgt spid="306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6" name="Rectangle 8"/>
          <p:cNvSpPr>
            <a:spLocks noGrp="1" noChangeArrowheads="1"/>
          </p:cNvSpPr>
          <p:nvPr>
            <p:ph type="title"/>
          </p:nvPr>
        </p:nvSpPr>
        <p:spPr/>
        <p:txBody>
          <a:bodyPr/>
          <a:lstStyle/>
          <a:p>
            <a:pPr eaLnBrk="1" fontAlgn="auto" hangingPunct="1">
              <a:spcAft>
                <a:spcPts val="0"/>
              </a:spcAft>
              <a:defRPr/>
            </a:pPr>
            <a:r>
              <a:rPr lang="tr-TR" sz="2800" smtClean="0">
                <a:solidFill>
                  <a:schemeClr val="tx2">
                    <a:satMod val="130000"/>
                  </a:schemeClr>
                </a:solidFill>
              </a:rPr>
              <a:t>Bu nedenlerle olaylar ayrı ayrı değil bir bütün olarak ele alınmalıdır</a:t>
            </a:r>
          </a:p>
        </p:txBody>
      </p:sp>
      <p:graphicFrame>
        <p:nvGraphicFramePr>
          <p:cNvPr id="309252" name="Object 4"/>
          <p:cNvGraphicFramePr>
            <a:graphicFrameLocks noGrp="1" noChangeAspect="1"/>
          </p:cNvGraphicFramePr>
          <p:nvPr>
            <p:ph sz="half" idx="1"/>
          </p:nvPr>
        </p:nvGraphicFramePr>
        <p:xfrm>
          <a:off x="1343025" y="2795588"/>
          <a:ext cx="3143250" cy="2486025"/>
        </p:xfrm>
        <a:graphic>
          <a:graphicData uri="http://schemas.openxmlformats.org/presentationml/2006/ole">
            <mc:AlternateContent xmlns:mc="http://schemas.openxmlformats.org/markup-compatibility/2006">
              <mc:Choice xmlns:v="urn:schemas-microsoft-com:vml" Requires="v">
                <p:oleObj spid="_x0000_s2059" name="Grafik" r:id="rId3" imgW="3143096" imgH="2485870" progId="Excel.Sheet.8">
                  <p:embed/>
                </p:oleObj>
              </mc:Choice>
              <mc:Fallback>
                <p:oleObj name="Grafik" r:id="rId3" imgW="3143096" imgH="248587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2795588"/>
                        <a:ext cx="31432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5" name="Object 7"/>
          <p:cNvGraphicFramePr>
            <a:graphicFrameLocks noGrp="1" noChangeAspect="1"/>
          </p:cNvGraphicFramePr>
          <p:nvPr>
            <p:ph sz="quarter" idx="2"/>
          </p:nvPr>
        </p:nvGraphicFramePr>
        <p:xfrm>
          <a:off x="3059113" y="3141663"/>
          <a:ext cx="3024187" cy="2392362"/>
        </p:xfrm>
        <a:graphic>
          <a:graphicData uri="http://schemas.openxmlformats.org/presentationml/2006/ole">
            <mc:AlternateContent xmlns:mc="http://schemas.openxmlformats.org/markup-compatibility/2006">
              <mc:Choice xmlns:v="urn:schemas-microsoft-com:vml" Requires="v">
                <p:oleObj spid="_x0000_s2060" name="Grafik" r:id="rId5" imgW="3143096" imgH="2485870" progId="Excel.Sheet.8">
                  <p:embed/>
                </p:oleObj>
              </mc:Choice>
              <mc:Fallback>
                <p:oleObj name="Grafik" r:id="rId5" imgW="3143096" imgH="2485870" progId="Excel.Shee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3141663"/>
                        <a:ext cx="3024187"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8" name="Object 10"/>
          <p:cNvGraphicFramePr>
            <a:graphicFrameLocks noGrp="1" noChangeAspect="1"/>
          </p:cNvGraphicFramePr>
          <p:nvPr>
            <p:ph sz="quarter" idx="3"/>
          </p:nvPr>
        </p:nvGraphicFramePr>
        <p:xfrm>
          <a:off x="3059113" y="3213100"/>
          <a:ext cx="3024187" cy="2392363"/>
        </p:xfrm>
        <a:graphic>
          <a:graphicData uri="http://schemas.openxmlformats.org/presentationml/2006/ole">
            <mc:AlternateContent xmlns:mc="http://schemas.openxmlformats.org/markup-compatibility/2006">
              <mc:Choice xmlns:v="urn:schemas-microsoft-com:vml" Requires="v">
                <p:oleObj spid="_x0000_s2061" name="Grafik" r:id="rId7" imgW="3143096" imgH="2485870" progId="Excel.Sheet.8">
                  <p:embed/>
                </p:oleObj>
              </mc:Choice>
              <mc:Fallback>
                <p:oleObj name="Grafik" r:id="rId7" imgW="3143096" imgH="2485870" progId="Excel.Sheet.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3213100"/>
                        <a:ext cx="3024187"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309252"/>
                                        </p:tgtEl>
                                      </p:cBhvr>
                                    </p:animEffect>
                                    <p:set>
                                      <p:cBhvr>
                                        <p:cTn id="7" dur="1" fill="hold">
                                          <p:stCondLst>
                                            <p:cond delay="499"/>
                                          </p:stCondLst>
                                        </p:cTn>
                                        <p:tgtEl>
                                          <p:spTgt spid="309252"/>
                                        </p:tgtEl>
                                        <p:attrNameLst>
                                          <p:attrName>style.visibility</p:attrName>
                                        </p:attrNameLst>
                                      </p:cBhvr>
                                      <p:to>
                                        <p:strVal val="hidden"/>
                                      </p:to>
                                    </p:se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9255"/>
                                        </p:tgtEl>
                                        <p:attrNameLst>
                                          <p:attrName>style.visibility</p:attrName>
                                        </p:attrNameLst>
                                      </p:cBhvr>
                                      <p:to>
                                        <p:strVal val="visible"/>
                                      </p:to>
                                    </p:set>
                                    <p:animEffect transition="in" filter="circle(in)">
                                      <p:cBhvr>
                                        <p:cTn id="11" dur="2000"/>
                                        <p:tgtEl>
                                          <p:spTgt spid="309255"/>
                                        </p:tgtEl>
                                      </p:cBhvr>
                                    </p:animEffect>
                                  </p:childTnLst>
                                </p:cTn>
                              </p:par>
                            </p:childTnLst>
                          </p:cTn>
                        </p:par>
                        <p:par>
                          <p:cTn id="12" fill="hold" nodeType="afterGroup">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309258"/>
                                        </p:tgtEl>
                                        <p:attrNameLst>
                                          <p:attrName>style.visibility</p:attrName>
                                        </p:attrNameLst>
                                      </p:cBhvr>
                                      <p:to>
                                        <p:strVal val="visible"/>
                                      </p:to>
                                    </p:set>
                                    <p:animEffect transition="in" filter="circle(in)">
                                      <p:cBhvr>
                                        <p:cTn id="15" dur="2000"/>
                                        <p:tgtEl>
                                          <p:spTgt spid="309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09252" grpId="0"/>
      <p:bldOleChart spid="309255" grpId="0"/>
      <p:bldOleChart spid="3092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normAutofit fontScale="90000"/>
          </a:bodyPr>
          <a:lstStyle/>
          <a:p>
            <a:pPr eaLnBrk="1" fontAlgn="auto" hangingPunct="1">
              <a:spcAft>
                <a:spcPts val="0"/>
              </a:spcAft>
              <a:defRPr/>
            </a:pPr>
            <a:r>
              <a:rPr lang="tr-TR" smtClean="0">
                <a:solidFill>
                  <a:schemeClr val="tx2">
                    <a:satMod val="130000"/>
                  </a:schemeClr>
                </a:solidFill>
              </a:rPr>
              <a:t>Geçiş döneminde en önemli besleme stratejisi</a:t>
            </a:r>
          </a:p>
        </p:txBody>
      </p:sp>
      <p:sp>
        <p:nvSpPr>
          <p:cNvPr id="38914" name="Text Box 3"/>
          <p:cNvSpPr txBox="1">
            <a:spLocks noChangeArrowheads="1"/>
          </p:cNvSpPr>
          <p:nvPr/>
        </p:nvSpPr>
        <p:spPr bwMode="auto">
          <a:xfrm>
            <a:off x="5219700" y="2276475"/>
            <a:ext cx="2971800" cy="1006475"/>
          </a:xfrm>
          <a:prstGeom prst="rect">
            <a:avLst/>
          </a:prstGeom>
          <a:noFill/>
          <a:ln w="9525">
            <a:noFill/>
            <a:miter lim="800000"/>
            <a:headEnd/>
            <a:tailEnd/>
          </a:ln>
        </p:spPr>
        <p:txBody>
          <a:bodyPr wrap="none">
            <a:spAutoFit/>
          </a:bodyPr>
          <a:lstStyle/>
          <a:p>
            <a:pPr marL="342900" indent="-342900">
              <a:buFontTx/>
              <a:buAutoNum type="arabicPeriod"/>
            </a:pPr>
            <a:r>
              <a:rPr lang="tr-TR">
                <a:latin typeface="Gill Sans MT"/>
              </a:rPr>
              <a:t>Doğum öncesi yem </a:t>
            </a:r>
          </a:p>
          <a:p>
            <a:pPr marL="342900" indent="-342900"/>
            <a:r>
              <a:rPr lang="tr-TR">
                <a:latin typeface="Gill Sans MT"/>
              </a:rPr>
              <a:t>tüketimindeki azalmanın </a:t>
            </a:r>
          </a:p>
          <a:p>
            <a:pPr marL="342900" indent="-342900"/>
            <a:r>
              <a:rPr lang="tr-TR">
                <a:latin typeface="Gill Sans MT"/>
              </a:rPr>
              <a:t>en aza indirilmesi</a:t>
            </a:r>
          </a:p>
        </p:txBody>
      </p:sp>
      <p:sp>
        <p:nvSpPr>
          <p:cNvPr id="38915" name="Line 4"/>
          <p:cNvSpPr>
            <a:spLocks noChangeShapeType="1"/>
          </p:cNvSpPr>
          <p:nvPr/>
        </p:nvSpPr>
        <p:spPr bwMode="auto">
          <a:xfrm>
            <a:off x="2268538" y="3213100"/>
            <a:ext cx="0" cy="3095625"/>
          </a:xfrm>
          <a:prstGeom prst="line">
            <a:avLst/>
          </a:prstGeom>
          <a:noFill/>
          <a:ln w="76200">
            <a:solidFill>
              <a:srgbClr val="FFFF00"/>
            </a:solidFill>
            <a:round/>
            <a:headEnd/>
            <a:tailEnd/>
          </a:ln>
        </p:spPr>
        <p:txBody>
          <a:bodyPr/>
          <a:lstStyle/>
          <a:p>
            <a:endParaRPr lang="tr-TR"/>
          </a:p>
        </p:txBody>
      </p:sp>
      <p:sp>
        <p:nvSpPr>
          <p:cNvPr id="38916" name="Line 5"/>
          <p:cNvSpPr>
            <a:spLocks noChangeShapeType="1"/>
          </p:cNvSpPr>
          <p:nvPr/>
        </p:nvSpPr>
        <p:spPr bwMode="auto">
          <a:xfrm>
            <a:off x="2268538" y="6308725"/>
            <a:ext cx="4103687" cy="0"/>
          </a:xfrm>
          <a:prstGeom prst="line">
            <a:avLst/>
          </a:prstGeom>
          <a:noFill/>
          <a:ln w="76200">
            <a:solidFill>
              <a:srgbClr val="FFFF00"/>
            </a:solidFill>
            <a:round/>
            <a:headEnd/>
            <a:tailEnd/>
          </a:ln>
        </p:spPr>
        <p:txBody>
          <a:bodyPr/>
          <a:lstStyle/>
          <a:p>
            <a:endParaRPr lang="tr-TR"/>
          </a:p>
        </p:txBody>
      </p:sp>
      <p:sp>
        <p:nvSpPr>
          <p:cNvPr id="38917" name="Line 6"/>
          <p:cNvSpPr>
            <a:spLocks noChangeShapeType="1"/>
          </p:cNvSpPr>
          <p:nvPr/>
        </p:nvSpPr>
        <p:spPr bwMode="auto">
          <a:xfrm>
            <a:off x="2843213" y="6165850"/>
            <a:ext cx="0" cy="287338"/>
          </a:xfrm>
          <a:prstGeom prst="line">
            <a:avLst/>
          </a:prstGeom>
          <a:noFill/>
          <a:ln w="57150">
            <a:solidFill>
              <a:srgbClr val="FF0000"/>
            </a:solidFill>
            <a:round/>
            <a:headEnd/>
            <a:tailEnd/>
          </a:ln>
        </p:spPr>
        <p:txBody>
          <a:bodyPr/>
          <a:lstStyle/>
          <a:p>
            <a:endParaRPr lang="tr-TR"/>
          </a:p>
        </p:txBody>
      </p:sp>
      <p:sp>
        <p:nvSpPr>
          <p:cNvPr id="38918" name="Line 7"/>
          <p:cNvSpPr>
            <a:spLocks noChangeShapeType="1"/>
          </p:cNvSpPr>
          <p:nvPr/>
        </p:nvSpPr>
        <p:spPr bwMode="auto">
          <a:xfrm>
            <a:off x="3563938" y="6165850"/>
            <a:ext cx="0" cy="287338"/>
          </a:xfrm>
          <a:prstGeom prst="line">
            <a:avLst/>
          </a:prstGeom>
          <a:noFill/>
          <a:ln w="57150">
            <a:solidFill>
              <a:srgbClr val="FF0000"/>
            </a:solidFill>
            <a:round/>
            <a:headEnd/>
            <a:tailEnd/>
          </a:ln>
        </p:spPr>
        <p:txBody>
          <a:bodyPr/>
          <a:lstStyle/>
          <a:p>
            <a:endParaRPr lang="tr-TR"/>
          </a:p>
        </p:txBody>
      </p:sp>
      <p:sp>
        <p:nvSpPr>
          <p:cNvPr id="38919" name="Line 8"/>
          <p:cNvSpPr>
            <a:spLocks noChangeShapeType="1"/>
          </p:cNvSpPr>
          <p:nvPr/>
        </p:nvSpPr>
        <p:spPr bwMode="auto">
          <a:xfrm>
            <a:off x="4284663" y="6165850"/>
            <a:ext cx="0" cy="287338"/>
          </a:xfrm>
          <a:prstGeom prst="line">
            <a:avLst/>
          </a:prstGeom>
          <a:noFill/>
          <a:ln w="57150">
            <a:solidFill>
              <a:srgbClr val="FF0000"/>
            </a:solidFill>
            <a:round/>
            <a:headEnd/>
            <a:tailEnd/>
          </a:ln>
        </p:spPr>
        <p:txBody>
          <a:bodyPr/>
          <a:lstStyle/>
          <a:p>
            <a:endParaRPr lang="tr-TR"/>
          </a:p>
        </p:txBody>
      </p:sp>
      <p:sp>
        <p:nvSpPr>
          <p:cNvPr id="38920" name="Line 9"/>
          <p:cNvSpPr>
            <a:spLocks noChangeShapeType="1"/>
          </p:cNvSpPr>
          <p:nvPr/>
        </p:nvSpPr>
        <p:spPr bwMode="auto">
          <a:xfrm>
            <a:off x="4932363" y="5734050"/>
            <a:ext cx="0" cy="719138"/>
          </a:xfrm>
          <a:prstGeom prst="line">
            <a:avLst/>
          </a:prstGeom>
          <a:noFill/>
          <a:ln w="57150">
            <a:solidFill>
              <a:srgbClr val="FF0000"/>
            </a:solidFill>
            <a:round/>
            <a:headEnd/>
            <a:tailEnd/>
          </a:ln>
        </p:spPr>
        <p:txBody>
          <a:bodyPr/>
          <a:lstStyle/>
          <a:p>
            <a:endParaRPr lang="tr-TR"/>
          </a:p>
        </p:txBody>
      </p:sp>
      <p:sp>
        <p:nvSpPr>
          <p:cNvPr id="409610" name="Line 10"/>
          <p:cNvSpPr>
            <a:spLocks noChangeShapeType="1"/>
          </p:cNvSpPr>
          <p:nvPr/>
        </p:nvSpPr>
        <p:spPr bwMode="auto">
          <a:xfrm>
            <a:off x="2627313" y="4076700"/>
            <a:ext cx="2303462" cy="1512888"/>
          </a:xfrm>
          <a:prstGeom prst="line">
            <a:avLst/>
          </a:prstGeom>
          <a:noFill/>
          <a:ln w="76200" cmpd="tri">
            <a:solidFill>
              <a:srgbClr val="FF0000"/>
            </a:solidFill>
            <a:prstDash val="sysDot"/>
            <a:round/>
            <a:headEnd/>
            <a:tailEnd/>
          </a:ln>
        </p:spPr>
        <p:txBody>
          <a:bodyPr/>
          <a:lstStyle/>
          <a:p>
            <a:endParaRPr lang="tr-TR"/>
          </a:p>
        </p:txBody>
      </p:sp>
      <p:sp>
        <p:nvSpPr>
          <p:cNvPr id="38922" name="Line 11"/>
          <p:cNvSpPr>
            <a:spLocks noChangeShapeType="1"/>
          </p:cNvSpPr>
          <p:nvPr/>
        </p:nvSpPr>
        <p:spPr bwMode="auto">
          <a:xfrm>
            <a:off x="2124075" y="3716338"/>
            <a:ext cx="360363" cy="0"/>
          </a:xfrm>
          <a:prstGeom prst="line">
            <a:avLst/>
          </a:prstGeom>
          <a:noFill/>
          <a:ln w="57150">
            <a:solidFill>
              <a:srgbClr val="FF0000"/>
            </a:solidFill>
            <a:round/>
            <a:headEnd/>
            <a:tailEnd/>
          </a:ln>
        </p:spPr>
        <p:txBody>
          <a:bodyPr/>
          <a:lstStyle/>
          <a:p>
            <a:endParaRPr lang="tr-TR"/>
          </a:p>
        </p:txBody>
      </p:sp>
      <p:sp>
        <p:nvSpPr>
          <p:cNvPr id="38923" name="Line 12"/>
          <p:cNvSpPr>
            <a:spLocks noChangeShapeType="1"/>
          </p:cNvSpPr>
          <p:nvPr/>
        </p:nvSpPr>
        <p:spPr bwMode="auto">
          <a:xfrm>
            <a:off x="2124075" y="4365625"/>
            <a:ext cx="360363" cy="0"/>
          </a:xfrm>
          <a:prstGeom prst="line">
            <a:avLst/>
          </a:prstGeom>
          <a:noFill/>
          <a:ln w="57150">
            <a:solidFill>
              <a:srgbClr val="FF0000"/>
            </a:solidFill>
            <a:round/>
            <a:headEnd/>
            <a:tailEnd/>
          </a:ln>
        </p:spPr>
        <p:txBody>
          <a:bodyPr/>
          <a:lstStyle/>
          <a:p>
            <a:endParaRPr lang="tr-TR"/>
          </a:p>
        </p:txBody>
      </p:sp>
      <p:sp>
        <p:nvSpPr>
          <p:cNvPr id="38924" name="Line 13"/>
          <p:cNvSpPr>
            <a:spLocks noChangeShapeType="1"/>
          </p:cNvSpPr>
          <p:nvPr/>
        </p:nvSpPr>
        <p:spPr bwMode="auto">
          <a:xfrm>
            <a:off x="2124075" y="4941888"/>
            <a:ext cx="360363" cy="0"/>
          </a:xfrm>
          <a:prstGeom prst="line">
            <a:avLst/>
          </a:prstGeom>
          <a:noFill/>
          <a:ln w="57150">
            <a:solidFill>
              <a:srgbClr val="FF0000"/>
            </a:solidFill>
            <a:round/>
            <a:headEnd/>
            <a:tailEnd/>
          </a:ln>
        </p:spPr>
        <p:txBody>
          <a:bodyPr/>
          <a:lstStyle/>
          <a:p>
            <a:endParaRPr lang="tr-TR"/>
          </a:p>
        </p:txBody>
      </p:sp>
      <p:sp>
        <p:nvSpPr>
          <p:cNvPr id="38925" name="Line 14"/>
          <p:cNvSpPr>
            <a:spLocks noChangeShapeType="1"/>
          </p:cNvSpPr>
          <p:nvPr/>
        </p:nvSpPr>
        <p:spPr bwMode="auto">
          <a:xfrm>
            <a:off x="2124075" y="5589588"/>
            <a:ext cx="360363" cy="0"/>
          </a:xfrm>
          <a:prstGeom prst="line">
            <a:avLst/>
          </a:prstGeom>
          <a:noFill/>
          <a:ln w="57150">
            <a:solidFill>
              <a:srgbClr val="FF0000"/>
            </a:solidFill>
            <a:round/>
            <a:headEnd/>
            <a:tailEnd/>
          </a:ln>
        </p:spPr>
        <p:txBody>
          <a:bodyPr/>
          <a:lstStyle/>
          <a:p>
            <a:endParaRPr lang="tr-TR"/>
          </a:p>
        </p:txBody>
      </p:sp>
      <p:sp>
        <p:nvSpPr>
          <p:cNvPr id="38926" name="Text Box 15"/>
          <p:cNvSpPr txBox="1">
            <a:spLocks noChangeArrowheads="1"/>
          </p:cNvSpPr>
          <p:nvPr/>
        </p:nvSpPr>
        <p:spPr bwMode="auto">
          <a:xfrm>
            <a:off x="4427538" y="6461125"/>
            <a:ext cx="989012" cy="396875"/>
          </a:xfrm>
          <a:prstGeom prst="rect">
            <a:avLst/>
          </a:prstGeom>
          <a:noFill/>
          <a:ln w="9525">
            <a:noFill/>
            <a:miter lim="800000"/>
            <a:headEnd/>
            <a:tailEnd/>
          </a:ln>
        </p:spPr>
        <p:txBody>
          <a:bodyPr wrap="none">
            <a:spAutoFit/>
          </a:bodyPr>
          <a:lstStyle/>
          <a:p>
            <a:r>
              <a:rPr lang="tr-TR">
                <a:latin typeface="Gill Sans MT"/>
              </a:rPr>
              <a:t>Doğum</a:t>
            </a:r>
          </a:p>
        </p:txBody>
      </p:sp>
      <p:sp>
        <p:nvSpPr>
          <p:cNvPr id="409616" name="Line 16"/>
          <p:cNvSpPr>
            <a:spLocks noChangeShapeType="1"/>
          </p:cNvSpPr>
          <p:nvPr/>
        </p:nvSpPr>
        <p:spPr bwMode="auto">
          <a:xfrm>
            <a:off x="2555875" y="4005263"/>
            <a:ext cx="2376488" cy="792162"/>
          </a:xfrm>
          <a:prstGeom prst="line">
            <a:avLst/>
          </a:prstGeom>
          <a:noFill/>
          <a:ln w="76200" cmpd="tri">
            <a:solidFill>
              <a:srgbClr val="00FF00"/>
            </a:solidFill>
            <a:round/>
            <a:headEnd/>
            <a:tailEnd/>
          </a:ln>
        </p:spPr>
        <p:txBody>
          <a:bodyPr/>
          <a:lstStyle/>
          <a:p>
            <a:endParaRPr lang="tr-TR"/>
          </a:p>
        </p:txBody>
      </p:sp>
      <p:sp>
        <p:nvSpPr>
          <p:cNvPr id="38928" name="Line 17"/>
          <p:cNvSpPr>
            <a:spLocks noChangeShapeType="1"/>
          </p:cNvSpPr>
          <p:nvPr/>
        </p:nvSpPr>
        <p:spPr bwMode="auto">
          <a:xfrm>
            <a:off x="2555875" y="5589588"/>
            <a:ext cx="3816350" cy="0"/>
          </a:xfrm>
          <a:prstGeom prst="line">
            <a:avLst/>
          </a:prstGeom>
          <a:noFill/>
          <a:ln w="19050">
            <a:solidFill>
              <a:schemeClr val="tx1"/>
            </a:solidFill>
            <a:prstDash val="dash"/>
            <a:round/>
            <a:headEnd/>
            <a:tailEnd/>
          </a:ln>
        </p:spPr>
        <p:txBody>
          <a:bodyPr/>
          <a:lstStyle/>
          <a:p>
            <a:endParaRPr lang="tr-TR"/>
          </a:p>
        </p:txBody>
      </p:sp>
      <p:sp>
        <p:nvSpPr>
          <p:cNvPr id="38929" name="Line 18"/>
          <p:cNvSpPr>
            <a:spLocks noChangeShapeType="1"/>
          </p:cNvSpPr>
          <p:nvPr/>
        </p:nvSpPr>
        <p:spPr bwMode="auto">
          <a:xfrm>
            <a:off x="2555875" y="3716338"/>
            <a:ext cx="3816350" cy="0"/>
          </a:xfrm>
          <a:prstGeom prst="line">
            <a:avLst/>
          </a:prstGeom>
          <a:noFill/>
          <a:ln w="19050">
            <a:solidFill>
              <a:schemeClr val="tx1"/>
            </a:solidFill>
            <a:prstDash val="dash"/>
            <a:round/>
            <a:headEnd/>
            <a:tailEnd/>
          </a:ln>
        </p:spPr>
        <p:txBody>
          <a:bodyPr/>
          <a:lstStyle/>
          <a:p>
            <a:endParaRPr lang="tr-TR"/>
          </a:p>
        </p:txBody>
      </p:sp>
      <p:sp>
        <p:nvSpPr>
          <p:cNvPr id="38930" name="Line 19"/>
          <p:cNvSpPr>
            <a:spLocks noChangeShapeType="1"/>
          </p:cNvSpPr>
          <p:nvPr/>
        </p:nvSpPr>
        <p:spPr bwMode="auto">
          <a:xfrm>
            <a:off x="2484438" y="4365625"/>
            <a:ext cx="3816350" cy="0"/>
          </a:xfrm>
          <a:prstGeom prst="line">
            <a:avLst/>
          </a:prstGeom>
          <a:noFill/>
          <a:ln w="19050">
            <a:solidFill>
              <a:schemeClr val="tx1"/>
            </a:solidFill>
            <a:prstDash val="dash"/>
            <a:round/>
            <a:headEnd/>
            <a:tailEnd/>
          </a:ln>
        </p:spPr>
        <p:txBody>
          <a:bodyPr/>
          <a:lstStyle/>
          <a:p>
            <a:endParaRPr lang="tr-TR"/>
          </a:p>
        </p:txBody>
      </p:sp>
      <p:sp>
        <p:nvSpPr>
          <p:cNvPr id="38931" name="Line 20"/>
          <p:cNvSpPr>
            <a:spLocks noChangeShapeType="1"/>
          </p:cNvSpPr>
          <p:nvPr/>
        </p:nvSpPr>
        <p:spPr bwMode="auto">
          <a:xfrm>
            <a:off x="2555875" y="4941888"/>
            <a:ext cx="3816350" cy="0"/>
          </a:xfrm>
          <a:prstGeom prst="line">
            <a:avLst/>
          </a:prstGeom>
          <a:noFill/>
          <a:ln w="19050">
            <a:solidFill>
              <a:schemeClr val="tx1"/>
            </a:solidFill>
            <a:prstDash val="dash"/>
            <a:round/>
            <a:headEnd/>
            <a:tailEnd/>
          </a:ln>
        </p:spPr>
        <p:txBody>
          <a:bodyPr/>
          <a:lstStyle/>
          <a:p>
            <a:endParaRPr lang="tr-TR"/>
          </a:p>
        </p:txBody>
      </p:sp>
      <p:sp>
        <p:nvSpPr>
          <p:cNvPr id="38932" name="Text Box 21"/>
          <p:cNvSpPr txBox="1">
            <a:spLocks noChangeArrowheads="1"/>
          </p:cNvSpPr>
          <p:nvPr/>
        </p:nvSpPr>
        <p:spPr bwMode="auto">
          <a:xfrm>
            <a:off x="1476375" y="5373688"/>
            <a:ext cx="536575" cy="396875"/>
          </a:xfrm>
          <a:prstGeom prst="rect">
            <a:avLst/>
          </a:prstGeom>
          <a:noFill/>
          <a:ln w="9525">
            <a:noFill/>
            <a:miter lim="800000"/>
            <a:headEnd/>
            <a:tailEnd/>
          </a:ln>
        </p:spPr>
        <p:txBody>
          <a:bodyPr wrap="none">
            <a:spAutoFit/>
          </a:bodyPr>
          <a:lstStyle/>
          <a:p>
            <a:r>
              <a:rPr lang="tr-TR">
                <a:latin typeface="Gill Sans MT"/>
              </a:rPr>
              <a:t>1.0</a:t>
            </a:r>
          </a:p>
        </p:txBody>
      </p:sp>
      <p:sp>
        <p:nvSpPr>
          <p:cNvPr id="38933" name="Text Box 22"/>
          <p:cNvSpPr txBox="1">
            <a:spLocks noChangeArrowheads="1"/>
          </p:cNvSpPr>
          <p:nvPr/>
        </p:nvSpPr>
        <p:spPr bwMode="auto">
          <a:xfrm>
            <a:off x="1476375" y="4724400"/>
            <a:ext cx="536575" cy="396875"/>
          </a:xfrm>
          <a:prstGeom prst="rect">
            <a:avLst/>
          </a:prstGeom>
          <a:noFill/>
          <a:ln w="9525">
            <a:noFill/>
            <a:miter lim="800000"/>
            <a:headEnd/>
            <a:tailEnd/>
          </a:ln>
        </p:spPr>
        <p:txBody>
          <a:bodyPr wrap="none">
            <a:spAutoFit/>
          </a:bodyPr>
          <a:lstStyle/>
          <a:p>
            <a:r>
              <a:rPr lang="tr-TR">
                <a:latin typeface="Gill Sans MT"/>
              </a:rPr>
              <a:t>1.5</a:t>
            </a:r>
          </a:p>
        </p:txBody>
      </p:sp>
      <p:sp>
        <p:nvSpPr>
          <p:cNvPr id="38934" name="Text Box 23"/>
          <p:cNvSpPr txBox="1">
            <a:spLocks noChangeArrowheads="1"/>
          </p:cNvSpPr>
          <p:nvPr/>
        </p:nvSpPr>
        <p:spPr bwMode="auto">
          <a:xfrm>
            <a:off x="1476375" y="4149725"/>
            <a:ext cx="536575" cy="396875"/>
          </a:xfrm>
          <a:prstGeom prst="rect">
            <a:avLst/>
          </a:prstGeom>
          <a:noFill/>
          <a:ln w="9525">
            <a:noFill/>
            <a:miter lim="800000"/>
            <a:headEnd/>
            <a:tailEnd/>
          </a:ln>
        </p:spPr>
        <p:txBody>
          <a:bodyPr wrap="none">
            <a:spAutoFit/>
          </a:bodyPr>
          <a:lstStyle/>
          <a:p>
            <a:r>
              <a:rPr lang="tr-TR">
                <a:latin typeface="Gill Sans MT"/>
              </a:rPr>
              <a:t>2.0</a:t>
            </a:r>
          </a:p>
        </p:txBody>
      </p:sp>
      <p:sp>
        <p:nvSpPr>
          <p:cNvPr id="38935" name="Text Box 24"/>
          <p:cNvSpPr txBox="1">
            <a:spLocks noChangeArrowheads="1"/>
          </p:cNvSpPr>
          <p:nvPr/>
        </p:nvSpPr>
        <p:spPr bwMode="auto">
          <a:xfrm>
            <a:off x="1476375" y="3500438"/>
            <a:ext cx="536575" cy="396875"/>
          </a:xfrm>
          <a:prstGeom prst="rect">
            <a:avLst/>
          </a:prstGeom>
          <a:noFill/>
          <a:ln w="9525">
            <a:noFill/>
            <a:miter lim="800000"/>
            <a:headEnd/>
            <a:tailEnd/>
          </a:ln>
        </p:spPr>
        <p:txBody>
          <a:bodyPr wrap="none">
            <a:spAutoFit/>
          </a:bodyPr>
          <a:lstStyle/>
          <a:p>
            <a:r>
              <a:rPr lang="tr-TR">
                <a:latin typeface="Gill Sans MT"/>
              </a:rPr>
              <a:t>2.5</a:t>
            </a:r>
          </a:p>
        </p:txBody>
      </p:sp>
      <p:sp>
        <p:nvSpPr>
          <p:cNvPr id="409625" name="Line 25"/>
          <p:cNvSpPr>
            <a:spLocks noChangeShapeType="1"/>
          </p:cNvSpPr>
          <p:nvPr/>
        </p:nvSpPr>
        <p:spPr bwMode="auto">
          <a:xfrm>
            <a:off x="2627313" y="4076700"/>
            <a:ext cx="2303462" cy="1512888"/>
          </a:xfrm>
          <a:prstGeom prst="line">
            <a:avLst/>
          </a:prstGeom>
          <a:noFill/>
          <a:ln w="76200" cmpd="tri">
            <a:solidFill>
              <a:srgbClr val="FF0000"/>
            </a:solidFill>
            <a:round/>
            <a:headEnd/>
            <a:tailEnd/>
          </a:ln>
        </p:spPr>
        <p:txBody>
          <a:bodyPr/>
          <a:lstStyle/>
          <a:p>
            <a:endParaRPr lang="tr-TR"/>
          </a:p>
        </p:txBody>
      </p:sp>
      <p:sp>
        <p:nvSpPr>
          <p:cNvPr id="38937" name="Rectangle 26"/>
          <p:cNvSpPr>
            <a:spLocks noChangeArrowheads="1"/>
          </p:cNvSpPr>
          <p:nvPr/>
        </p:nvSpPr>
        <p:spPr bwMode="auto">
          <a:xfrm>
            <a:off x="7497763" y="6613525"/>
            <a:ext cx="1646237" cy="244475"/>
          </a:xfrm>
          <a:prstGeom prst="rect">
            <a:avLst/>
          </a:prstGeom>
          <a:noFill/>
          <a:ln w="12700">
            <a:noFill/>
            <a:miter lim="800000"/>
            <a:headEnd/>
            <a:tailEnd/>
          </a:ln>
        </p:spPr>
        <p:txBody>
          <a:bodyPr wrap="none" lIns="90000" tIns="46800" rIns="90000" bIns="46800">
            <a:spAutoFit/>
          </a:bodyPr>
          <a:lstStyle/>
          <a:p>
            <a:r>
              <a:rPr lang="en-AU" sz="1000" b="1">
                <a:latin typeface="Gill Sans MT"/>
              </a:rPr>
              <a:t>Prof.Dr. Behiç ÇOŞKUN</a:t>
            </a:r>
            <a:endParaRPr lang="tr-TR" sz="1000" b="1">
              <a:latin typeface="Gill Sans M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409625"/>
                                        </p:tgtEl>
                                        <p:attrNameLst>
                                          <p:attrName>style.visibility</p:attrName>
                                        </p:attrNameLst>
                                      </p:cBhvr>
                                      <p:to>
                                        <p:strVal val="visible"/>
                                      </p:to>
                                    </p:set>
                                    <p:animEffect transition="in" filter="plus(out)">
                                      <p:cBhvr>
                                        <p:cTn id="7" dur="2000"/>
                                        <p:tgtEl>
                                          <p:spTgt spid="409625"/>
                                        </p:tgtEl>
                                      </p:cBhvr>
                                    </p:animEffect>
                                  </p:childTnLst>
                                </p:cTn>
                              </p:par>
                            </p:childTnLst>
                          </p:cTn>
                        </p:par>
                        <p:par>
                          <p:cTn id="8" fill="hold" nodeType="afterGroup">
                            <p:stCondLst>
                              <p:cond delay="2000"/>
                            </p:stCondLst>
                            <p:childTnLst>
                              <p:par>
                                <p:cTn id="9" presetID="9" presetClass="exit" presetSubtype="0" fill="hold" grpId="1" nodeType="afterEffect">
                                  <p:stCondLst>
                                    <p:cond delay="0"/>
                                  </p:stCondLst>
                                  <p:childTnLst>
                                    <p:animEffect transition="out" filter="dissolve">
                                      <p:cBhvr>
                                        <p:cTn id="10" dur="500"/>
                                        <p:tgtEl>
                                          <p:spTgt spid="409625"/>
                                        </p:tgtEl>
                                      </p:cBhvr>
                                    </p:animEffect>
                                    <p:set>
                                      <p:cBhvr>
                                        <p:cTn id="11" dur="1" fill="hold">
                                          <p:stCondLst>
                                            <p:cond delay="499"/>
                                          </p:stCondLst>
                                        </p:cTn>
                                        <p:tgtEl>
                                          <p:spTgt spid="409625"/>
                                        </p:tgtEl>
                                        <p:attrNameLst>
                                          <p:attrName>style.visibility</p:attrName>
                                        </p:attrNameLst>
                                      </p:cBhvr>
                                      <p:to>
                                        <p:strVal val="hidden"/>
                                      </p:to>
                                    </p:set>
                                  </p:childTnLst>
                                </p:cTn>
                              </p:par>
                            </p:childTnLst>
                          </p:cTn>
                        </p:par>
                        <p:par>
                          <p:cTn id="12" fill="hold" nodeType="afterGroup">
                            <p:stCondLst>
                              <p:cond delay="2500"/>
                            </p:stCondLst>
                            <p:childTnLst>
                              <p:par>
                                <p:cTn id="13" presetID="13" presetClass="entr" presetSubtype="32" fill="hold" grpId="0" nodeType="afterEffect">
                                  <p:stCondLst>
                                    <p:cond delay="0"/>
                                  </p:stCondLst>
                                  <p:childTnLst>
                                    <p:set>
                                      <p:cBhvr>
                                        <p:cTn id="14" dur="1" fill="hold">
                                          <p:stCondLst>
                                            <p:cond delay="0"/>
                                          </p:stCondLst>
                                        </p:cTn>
                                        <p:tgtEl>
                                          <p:spTgt spid="409610"/>
                                        </p:tgtEl>
                                        <p:attrNameLst>
                                          <p:attrName>style.visibility</p:attrName>
                                        </p:attrNameLst>
                                      </p:cBhvr>
                                      <p:to>
                                        <p:strVal val="visible"/>
                                      </p:to>
                                    </p:set>
                                    <p:animEffect transition="in" filter="plus(out)">
                                      <p:cBhvr>
                                        <p:cTn id="15" dur="500"/>
                                        <p:tgtEl>
                                          <p:spTgt spid="409610"/>
                                        </p:tgtEl>
                                      </p:cBhvr>
                                    </p:animEffect>
                                  </p:childTnLst>
                                </p:cTn>
                              </p:par>
                            </p:childTnLst>
                          </p:cTn>
                        </p:par>
                        <p:par>
                          <p:cTn id="16" fill="hold" nodeType="afterGroup">
                            <p:stCondLst>
                              <p:cond delay="3000"/>
                            </p:stCondLst>
                            <p:childTnLst>
                              <p:par>
                                <p:cTn id="17" presetID="13" presetClass="entr" presetSubtype="32" fill="hold" grpId="0" nodeType="afterEffect">
                                  <p:stCondLst>
                                    <p:cond delay="0"/>
                                  </p:stCondLst>
                                  <p:childTnLst>
                                    <p:set>
                                      <p:cBhvr>
                                        <p:cTn id="18" dur="1" fill="hold">
                                          <p:stCondLst>
                                            <p:cond delay="0"/>
                                          </p:stCondLst>
                                        </p:cTn>
                                        <p:tgtEl>
                                          <p:spTgt spid="409616"/>
                                        </p:tgtEl>
                                        <p:attrNameLst>
                                          <p:attrName>style.visibility</p:attrName>
                                        </p:attrNameLst>
                                      </p:cBhvr>
                                      <p:to>
                                        <p:strVal val="visible"/>
                                      </p:to>
                                    </p:set>
                                    <p:animEffect transition="in" filter="plus(out)">
                                      <p:cBhvr>
                                        <p:cTn id="19" dur="500"/>
                                        <p:tgtEl>
                                          <p:spTgt spid="409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0" grpId="0" animBg="1"/>
      <p:bldP spid="409616" grpId="0" animBg="1"/>
      <p:bldP spid="409625" grpId="0" animBg="1"/>
      <p:bldP spid="40962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971550" y="260350"/>
            <a:ext cx="7543800" cy="1431925"/>
          </a:xfrm>
        </p:spPr>
        <p:txBody>
          <a:bodyPr/>
          <a:lstStyle/>
          <a:p>
            <a:pPr eaLnBrk="1" fontAlgn="auto" hangingPunct="1">
              <a:spcAft>
                <a:spcPts val="0"/>
              </a:spcAft>
              <a:defRPr/>
            </a:pPr>
            <a:r>
              <a:rPr lang="tr-TR" smtClean="0">
                <a:solidFill>
                  <a:schemeClr val="tx2">
                    <a:satMod val="130000"/>
                  </a:schemeClr>
                </a:solidFill>
              </a:rPr>
              <a:t>Geçiş döneminde en önemli besleme stratejisi</a:t>
            </a:r>
          </a:p>
        </p:txBody>
      </p:sp>
      <p:sp>
        <p:nvSpPr>
          <p:cNvPr id="39938" name="Text Box 3"/>
          <p:cNvSpPr txBox="1">
            <a:spLocks noChangeArrowheads="1"/>
          </p:cNvSpPr>
          <p:nvPr/>
        </p:nvSpPr>
        <p:spPr bwMode="auto">
          <a:xfrm>
            <a:off x="6659563" y="3068638"/>
            <a:ext cx="2305050" cy="1920875"/>
          </a:xfrm>
          <a:prstGeom prst="rect">
            <a:avLst/>
          </a:prstGeom>
          <a:noFill/>
          <a:ln w="9525">
            <a:noFill/>
            <a:miter lim="800000"/>
            <a:headEnd/>
            <a:tailEnd/>
          </a:ln>
        </p:spPr>
        <p:txBody>
          <a:bodyPr>
            <a:spAutoFit/>
          </a:bodyPr>
          <a:lstStyle/>
          <a:p>
            <a:pPr marL="342900" indent="-342900"/>
            <a:r>
              <a:rPr lang="tr-TR">
                <a:latin typeface="Gill Sans MT"/>
              </a:rPr>
              <a:t>2. Doğum </a:t>
            </a:r>
          </a:p>
          <a:p>
            <a:pPr marL="342900" indent="-342900"/>
            <a:r>
              <a:rPr lang="tr-TR">
                <a:latin typeface="Gill Sans MT"/>
              </a:rPr>
              <a:t>    sonrası </a:t>
            </a:r>
          </a:p>
          <a:p>
            <a:pPr marL="342900" indent="-342900"/>
            <a:r>
              <a:rPr lang="tr-TR">
                <a:latin typeface="Gill Sans MT"/>
              </a:rPr>
              <a:t>    yem </a:t>
            </a:r>
          </a:p>
          <a:p>
            <a:pPr marL="342900" indent="-342900"/>
            <a:r>
              <a:rPr lang="tr-TR">
                <a:latin typeface="Gill Sans MT"/>
              </a:rPr>
              <a:t>    tüketiminin hızla </a:t>
            </a:r>
          </a:p>
          <a:p>
            <a:pPr marL="342900" indent="-342900"/>
            <a:r>
              <a:rPr lang="tr-TR">
                <a:latin typeface="Gill Sans MT"/>
              </a:rPr>
              <a:t>    artırılması</a:t>
            </a:r>
          </a:p>
        </p:txBody>
      </p:sp>
      <p:sp>
        <p:nvSpPr>
          <p:cNvPr id="410640" name="Line 16"/>
          <p:cNvSpPr>
            <a:spLocks noChangeShapeType="1"/>
          </p:cNvSpPr>
          <p:nvPr/>
        </p:nvSpPr>
        <p:spPr bwMode="auto">
          <a:xfrm flipV="1">
            <a:off x="1704975" y="2565400"/>
            <a:ext cx="4522788" cy="2735263"/>
          </a:xfrm>
          <a:prstGeom prst="line">
            <a:avLst/>
          </a:prstGeom>
          <a:noFill/>
          <a:ln w="76200" cmpd="tri">
            <a:solidFill>
              <a:srgbClr val="FF0000"/>
            </a:solidFill>
            <a:round/>
            <a:headEnd/>
            <a:tailEnd/>
          </a:ln>
        </p:spPr>
        <p:txBody>
          <a:bodyPr/>
          <a:lstStyle/>
          <a:p>
            <a:endParaRPr lang="tr-TR"/>
          </a:p>
        </p:txBody>
      </p:sp>
      <p:sp>
        <p:nvSpPr>
          <p:cNvPr id="39940" name="Line 42"/>
          <p:cNvSpPr>
            <a:spLocks noChangeShapeType="1"/>
          </p:cNvSpPr>
          <p:nvPr/>
        </p:nvSpPr>
        <p:spPr bwMode="auto">
          <a:xfrm>
            <a:off x="4572000" y="1916113"/>
            <a:ext cx="0" cy="4392612"/>
          </a:xfrm>
          <a:prstGeom prst="line">
            <a:avLst/>
          </a:prstGeom>
          <a:noFill/>
          <a:ln w="9525" cap="rnd">
            <a:solidFill>
              <a:schemeClr val="tx1"/>
            </a:solidFill>
            <a:prstDash val="sysDot"/>
            <a:round/>
            <a:headEnd/>
            <a:tailEnd/>
          </a:ln>
        </p:spPr>
        <p:txBody>
          <a:bodyPr/>
          <a:lstStyle/>
          <a:p>
            <a:endParaRPr lang="tr-TR"/>
          </a:p>
        </p:txBody>
      </p:sp>
      <p:sp>
        <p:nvSpPr>
          <p:cNvPr id="39941" name="Line 43"/>
          <p:cNvSpPr>
            <a:spLocks noChangeShapeType="1"/>
          </p:cNvSpPr>
          <p:nvPr/>
        </p:nvSpPr>
        <p:spPr bwMode="auto">
          <a:xfrm>
            <a:off x="6227763" y="1916113"/>
            <a:ext cx="0" cy="4392612"/>
          </a:xfrm>
          <a:prstGeom prst="line">
            <a:avLst/>
          </a:prstGeom>
          <a:noFill/>
          <a:ln w="9525" cap="rnd">
            <a:solidFill>
              <a:schemeClr val="tx1"/>
            </a:solidFill>
            <a:prstDash val="sysDot"/>
            <a:round/>
            <a:headEnd/>
            <a:tailEnd/>
          </a:ln>
        </p:spPr>
        <p:txBody>
          <a:bodyPr/>
          <a:lstStyle/>
          <a:p>
            <a:endParaRPr lang="tr-TR"/>
          </a:p>
        </p:txBody>
      </p:sp>
      <p:grpSp>
        <p:nvGrpSpPr>
          <p:cNvPr id="39942" name="Group 46"/>
          <p:cNvGrpSpPr>
            <a:grpSpLocks/>
          </p:cNvGrpSpPr>
          <p:nvPr/>
        </p:nvGrpSpPr>
        <p:grpSpPr bwMode="auto">
          <a:xfrm>
            <a:off x="409575" y="1700213"/>
            <a:ext cx="6408738" cy="5167312"/>
            <a:chOff x="258" y="1071"/>
            <a:chExt cx="4037" cy="3255"/>
          </a:xfrm>
        </p:grpSpPr>
        <p:sp>
          <p:nvSpPr>
            <p:cNvPr id="39945" name="Line 4"/>
            <p:cNvSpPr>
              <a:spLocks noChangeShapeType="1"/>
            </p:cNvSpPr>
            <p:nvPr/>
          </p:nvSpPr>
          <p:spPr bwMode="auto">
            <a:xfrm>
              <a:off x="757" y="1071"/>
              <a:ext cx="0" cy="2903"/>
            </a:xfrm>
            <a:prstGeom prst="line">
              <a:avLst/>
            </a:prstGeom>
            <a:noFill/>
            <a:ln w="76200">
              <a:solidFill>
                <a:srgbClr val="000000"/>
              </a:solidFill>
              <a:round/>
              <a:headEnd/>
              <a:tailEnd/>
            </a:ln>
          </p:spPr>
          <p:txBody>
            <a:bodyPr/>
            <a:lstStyle/>
            <a:p>
              <a:endParaRPr lang="tr-TR"/>
            </a:p>
          </p:txBody>
        </p:sp>
        <p:sp>
          <p:nvSpPr>
            <p:cNvPr id="39946" name="Line 5"/>
            <p:cNvSpPr>
              <a:spLocks noChangeShapeType="1"/>
            </p:cNvSpPr>
            <p:nvPr/>
          </p:nvSpPr>
          <p:spPr bwMode="auto">
            <a:xfrm>
              <a:off x="757" y="3974"/>
              <a:ext cx="3538" cy="0"/>
            </a:xfrm>
            <a:prstGeom prst="line">
              <a:avLst/>
            </a:prstGeom>
            <a:noFill/>
            <a:ln w="76200">
              <a:solidFill>
                <a:srgbClr val="000000"/>
              </a:solidFill>
              <a:round/>
              <a:headEnd/>
              <a:tailEnd/>
            </a:ln>
          </p:spPr>
          <p:txBody>
            <a:bodyPr/>
            <a:lstStyle/>
            <a:p>
              <a:endParaRPr lang="tr-TR"/>
            </a:p>
          </p:txBody>
        </p:sp>
        <p:sp>
          <p:nvSpPr>
            <p:cNvPr id="39947" name="Line 6"/>
            <p:cNvSpPr>
              <a:spLocks noChangeShapeType="1"/>
            </p:cNvSpPr>
            <p:nvPr/>
          </p:nvSpPr>
          <p:spPr bwMode="auto">
            <a:xfrm>
              <a:off x="1119" y="3884"/>
              <a:ext cx="0" cy="181"/>
            </a:xfrm>
            <a:prstGeom prst="line">
              <a:avLst/>
            </a:prstGeom>
            <a:noFill/>
            <a:ln w="57150">
              <a:solidFill>
                <a:srgbClr val="000000"/>
              </a:solidFill>
              <a:round/>
              <a:headEnd/>
              <a:tailEnd/>
            </a:ln>
          </p:spPr>
          <p:txBody>
            <a:bodyPr/>
            <a:lstStyle/>
            <a:p>
              <a:endParaRPr lang="tr-TR"/>
            </a:p>
          </p:txBody>
        </p:sp>
        <p:sp>
          <p:nvSpPr>
            <p:cNvPr id="39948" name="Line 7"/>
            <p:cNvSpPr>
              <a:spLocks noChangeShapeType="1"/>
            </p:cNvSpPr>
            <p:nvPr/>
          </p:nvSpPr>
          <p:spPr bwMode="auto">
            <a:xfrm>
              <a:off x="1573" y="3884"/>
              <a:ext cx="0" cy="181"/>
            </a:xfrm>
            <a:prstGeom prst="line">
              <a:avLst/>
            </a:prstGeom>
            <a:noFill/>
            <a:ln w="57150">
              <a:solidFill>
                <a:srgbClr val="000000"/>
              </a:solidFill>
              <a:round/>
              <a:headEnd/>
              <a:tailEnd/>
            </a:ln>
          </p:spPr>
          <p:txBody>
            <a:bodyPr/>
            <a:lstStyle/>
            <a:p>
              <a:endParaRPr lang="tr-TR"/>
            </a:p>
          </p:txBody>
        </p:sp>
        <p:sp>
          <p:nvSpPr>
            <p:cNvPr id="39949" name="Line 8"/>
            <p:cNvSpPr>
              <a:spLocks noChangeShapeType="1"/>
            </p:cNvSpPr>
            <p:nvPr/>
          </p:nvSpPr>
          <p:spPr bwMode="auto">
            <a:xfrm>
              <a:off x="2027" y="3884"/>
              <a:ext cx="0" cy="181"/>
            </a:xfrm>
            <a:prstGeom prst="line">
              <a:avLst/>
            </a:prstGeom>
            <a:noFill/>
            <a:ln w="57150">
              <a:solidFill>
                <a:srgbClr val="000000"/>
              </a:solidFill>
              <a:round/>
              <a:headEnd/>
              <a:tailEnd/>
            </a:ln>
          </p:spPr>
          <p:txBody>
            <a:bodyPr/>
            <a:lstStyle/>
            <a:p>
              <a:endParaRPr lang="tr-TR"/>
            </a:p>
          </p:txBody>
        </p:sp>
        <p:sp>
          <p:nvSpPr>
            <p:cNvPr id="39950" name="Line 9"/>
            <p:cNvSpPr>
              <a:spLocks noChangeShapeType="1"/>
            </p:cNvSpPr>
            <p:nvPr/>
          </p:nvSpPr>
          <p:spPr bwMode="auto">
            <a:xfrm>
              <a:off x="2435" y="3884"/>
              <a:ext cx="0" cy="181"/>
            </a:xfrm>
            <a:prstGeom prst="line">
              <a:avLst/>
            </a:prstGeom>
            <a:noFill/>
            <a:ln w="57150">
              <a:solidFill>
                <a:srgbClr val="000000"/>
              </a:solidFill>
              <a:round/>
              <a:headEnd/>
              <a:tailEnd/>
            </a:ln>
          </p:spPr>
          <p:txBody>
            <a:bodyPr/>
            <a:lstStyle/>
            <a:p>
              <a:endParaRPr lang="tr-TR"/>
            </a:p>
          </p:txBody>
        </p:sp>
        <p:sp>
          <p:nvSpPr>
            <p:cNvPr id="39951" name="Line 10"/>
            <p:cNvSpPr>
              <a:spLocks noChangeShapeType="1"/>
            </p:cNvSpPr>
            <p:nvPr/>
          </p:nvSpPr>
          <p:spPr bwMode="auto">
            <a:xfrm flipV="1">
              <a:off x="1074" y="1207"/>
              <a:ext cx="1814" cy="2087"/>
            </a:xfrm>
            <a:prstGeom prst="line">
              <a:avLst/>
            </a:prstGeom>
            <a:noFill/>
            <a:ln w="76200" cmpd="tri">
              <a:solidFill>
                <a:srgbClr val="000000"/>
              </a:solidFill>
              <a:round/>
              <a:headEnd/>
              <a:tailEnd/>
            </a:ln>
          </p:spPr>
          <p:txBody>
            <a:bodyPr/>
            <a:lstStyle/>
            <a:p>
              <a:endParaRPr lang="tr-TR"/>
            </a:p>
          </p:txBody>
        </p:sp>
        <p:sp>
          <p:nvSpPr>
            <p:cNvPr id="39952" name="Line 11"/>
            <p:cNvSpPr>
              <a:spLocks noChangeShapeType="1"/>
            </p:cNvSpPr>
            <p:nvPr/>
          </p:nvSpPr>
          <p:spPr bwMode="auto">
            <a:xfrm>
              <a:off x="666" y="2614"/>
              <a:ext cx="227" cy="0"/>
            </a:xfrm>
            <a:prstGeom prst="line">
              <a:avLst/>
            </a:prstGeom>
            <a:noFill/>
            <a:ln w="57150">
              <a:solidFill>
                <a:srgbClr val="000000"/>
              </a:solidFill>
              <a:round/>
              <a:headEnd/>
              <a:tailEnd/>
            </a:ln>
          </p:spPr>
          <p:txBody>
            <a:bodyPr/>
            <a:lstStyle/>
            <a:p>
              <a:endParaRPr lang="tr-TR"/>
            </a:p>
          </p:txBody>
        </p:sp>
        <p:sp>
          <p:nvSpPr>
            <p:cNvPr id="39953" name="Line 12"/>
            <p:cNvSpPr>
              <a:spLocks noChangeShapeType="1"/>
            </p:cNvSpPr>
            <p:nvPr/>
          </p:nvSpPr>
          <p:spPr bwMode="auto">
            <a:xfrm>
              <a:off x="666" y="2976"/>
              <a:ext cx="227" cy="0"/>
            </a:xfrm>
            <a:prstGeom prst="line">
              <a:avLst/>
            </a:prstGeom>
            <a:noFill/>
            <a:ln w="57150">
              <a:solidFill>
                <a:srgbClr val="000000"/>
              </a:solidFill>
              <a:round/>
              <a:headEnd/>
              <a:tailEnd/>
            </a:ln>
          </p:spPr>
          <p:txBody>
            <a:bodyPr/>
            <a:lstStyle/>
            <a:p>
              <a:endParaRPr lang="tr-TR"/>
            </a:p>
          </p:txBody>
        </p:sp>
        <p:sp>
          <p:nvSpPr>
            <p:cNvPr id="39954" name="Line 13"/>
            <p:cNvSpPr>
              <a:spLocks noChangeShapeType="1"/>
            </p:cNvSpPr>
            <p:nvPr/>
          </p:nvSpPr>
          <p:spPr bwMode="auto">
            <a:xfrm>
              <a:off x="666" y="3339"/>
              <a:ext cx="227" cy="0"/>
            </a:xfrm>
            <a:prstGeom prst="line">
              <a:avLst/>
            </a:prstGeom>
            <a:noFill/>
            <a:ln w="57150">
              <a:solidFill>
                <a:srgbClr val="000000"/>
              </a:solidFill>
              <a:round/>
              <a:headEnd/>
              <a:tailEnd/>
            </a:ln>
          </p:spPr>
          <p:txBody>
            <a:bodyPr/>
            <a:lstStyle/>
            <a:p>
              <a:endParaRPr lang="tr-TR"/>
            </a:p>
          </p:txBody>
        </p:sp>
        <p:sp>
          <p:nvSpPr>
            <p:cNvPr id="39955" name="Line 14"/>
            <p:cNvSpPr>
              <a:spLocks noChangeShapeType="1"/>
            </p:cNvSpPr>
            <p:nvPr/>
          </p:nvSpPr>
          <p:spPr bwMode="auto">
            <a:xfrm>
              <a:off x="666" y="3702"/>
              <a:ext cx="227" cy="0"/>
            </a:xfrm>
            <a:prstGeom prst="line">
              <a:avLst/>
            </a:prstGeom>
            <a:noFill/>
            <a:ln w="57150">
              <a:solidFill>
                <a:srgbClr val="000000"/>
              </a:solidFill>
              <a:round/>
              <a:headEnd/>
              <a:tailEnd/>
            </a:ln>
          </p:spPr>
          <p:txBody>
            <a:bodyPr/>
            <a:lstStyle/>
            <a:p>
              <a:endParaRPr lang="tr-TR"/>
            </a:p>
          </p:txBody>
        </p:sp>
        <p:sp>
          <p:nvSpPr>
            <p:cNvPr id="39956" name="Text Box 15"/>
            <p:cNvSpPr txBox="1">
              <a:spLocks noChangeArrowheads="1"/>
            </p:cNvSpPr>
            <p:nvPr/>
          </p:nvSpPr>
          <p:spPr bwMode="auto">
            <a:xfrm>
              <a:off x="757" y="4070"/>
              <a:ext cx="629" cy="256"/>
            </a:xfrm>
            <a:prstGeom prst="rect">
              <a:avLst/>
            </a:prstGeom>
            <a:noFill/>
            <a:ln w="9525">
              <a:solidFill>
                <a:srgbClr val="000000"/>
              </a:solidFill>
              <a:miter lim="800000"/>
              <a:headEnd/>
              <a:tailEnd/>
            </a:ln>
          </p:spPr>
          <p:txBody>
            <a:bodyPr wrap="none">
              <a:spAutoFit/>
            </a:bodyPr>
            <a:lstStyle/>
            <a:p>
              <a:r>
                <a:rPr lang="tr-TR">
                  <a:solidFill>
                    <a:schemeClr val="bg1"/>
                  </a:solidFill>
                  <a:latin typeface="Gill Sans MT"/>
                </a:rPr>
                <a:t>Doğum</a:t>
              </a:r>
            </a:p>
          </p:txBody>
        </p:sp>
        <p:sp>
          <p:nvSpPr>
            <p:cNvPr id="39957" name="Line 17"/>
            <p:cNvSpPr>
              <a:spLocks noChangeShapeType="1"/>
            </p:cNvSpPr>
            <p:nvPr/>
          </p:nvSpPr>
          <p:spPr bwMode="auto">
            <a:xfrm>
              <a:off x="938" y="3702"/>
              <a:ext cx="3311" cy="0"/>
            </a:xfrm>
            <a:prstGeom prst="line">
              <a:avLst/>
            </a:prstGeom>
            <a:noFill/>
            <a:ln w="19050">
              <a:solidFill>
                <a:srgbClr val="000000"/>
              </a:solidFill>
              <a:prstDash val="dash"/>
              <a:round/>
              <a:headEnd/>
              <a:tailEnd/>
            </a:ln>
          </p:spPr>
          <p:txBody>
            <a:bodyPr/>
            <a:lstStyle/>
            <a:p>
              <a:endParaRPr lang="tr-TR"/>
            </a:p>
          </p:txBody>
        </p:sp>
        <p:sp>
          <p:nvSpPr>
            <p:cNvPr id="39958" name="Line 18"/>
            <p:cNvSpPr>
              <a:spLocks noChangeShapeType="1"/>
            </p:cNvSpPr>
            <p:nvPr/>
          </p:nvSpPr>
          <p:spPr bwMode="auto">
            <a:xfrm>
              <a:off x="938" y="2614"/>
              <a:ext cx="3266" cy="0"/>
            </a:xfrm>
            <a:prstGeom prst="line">
              <a:avLst/>
            </a:prstGeom>
            <a:noFill/>
            <a:ln w="19050">
              <a:solidFill>
                <a:srgbClr val="000000"/>
              </a:solidFill>
              <a:prstDash val="dash"/>
              <a:round/>
              <a:headEnd/>
              <a:tailEnd/>
            </a:ln>
          </p:spPr>
          <p:txBody>
            <a:bodyPr/>
            <a:lstStyle/>
            <a:p>
              <a:endParaRPr lang="tr-TR"/>
            </a:p>
          </p:txBody>
        </p:sp>
        <p:sp>
          <p:nvSpPr>
            <p:cNvPr id="39959" name="Line 19"/>
            <p:cNvSpPr>
              <a:spLocks noChangeShapeType="1"/>
            </p:cNvSpPr>
            <p:nvPr/>
          </p:nvSpPr>
          <p:spPr bwMode="auto">
            <a:xfrm>
              <a:off x="893" y="2976"/>
              <a:ext cx="3311" cy="0"/>
            </a:xfrm>
            <a:prstGeom prst="line">
              <a:avLst/>
            </a:prstGeom>
            <a:noFill/>
            <a:ln w="19050">
              <a:solidFill>
                <a:srgbClr val="000000"/>
              </a:solidFill>
              <a:prstDash val="dash"/>
              <a:round/>
              <a:headEnd/>
              <a:tailEnd/>
            </a:ln>
          </p:spPr>
          <p:txBody>
            <a:bodyPr/>
            <a:lstStyle/>
            <a:p>
              <a:endParaRPr lang="tr-TR"/>
            </a:p>
          </p:txBody>
        </p:sp>
        <p:sp>
          <p:nvSpPr>
            <p:cNvPr id="39960" name="Line 20"/>
            <p:cNvSpPr>
              <a:spLocks noChangeShapeType="1"/>
            </p:cNvSpPr>
            <p:nvPr/>
          </p:nvSpPr>
          <p:spPr bwMode="auto">
            <a:xfrm>
              <a:off x="938" y="3339"/>
              <a:ext cx="3266" cy="0"/>
            </a:xfrm>
            <a:prstGeom prst="line">
              <a:avLst/>
            </a:prstGeom>
            <a:noFill/>
            <a:ln w="19050">
              <a:solidFill>
                <a:srgbClr val="000000"/>
              </a:solidFill>
              <a:prstDash val="dash"/>
              <a:round/>
              <a:headEnd/>
              <a:tailEnd/>
            </a:ln>
          </p:spPr>
          <p:txBody>
            <a:bodyPr/>
            <a:lstStyle/>
            <a:p>
              <a:endParaRPr lang="tr-TR"/>
            </a:p>
          </p:txBody>
        </p:sp>
        <p:sp>
          <p:nvSpPr>
            <p:cNvPr id="39961" name="Text Box 21"/>
            <p:cNvSpPr txBox="1">
              <a:spLocks noChangeArrowheads="1"/>
            </p:cNvSpPr>
            <p:nvPr/>
          </p:nvSpPr>
          <p:spPr bwMode="auto">
            <a:xfrm>
              <a:off x="258" y="3566"/>
              <a:ext cx="344" cy="256"/>
            </a:xfrm>
            <a:prstGeom prst="rect">
              <a:avLst/>
            </a:prstGeom>
            <a:noFill/>
            <a:ln w="9525">
              <a:solidFill>
                <a:srgbClr val="000000"/>
              </a:solidFill>
              <a:miter lim="800000"/>
              <a:headEnd/>
              <a:tailEnd/>
            </a:ln>
          </p:spPr>
          <p:txBody>
            <a:bodyPr wrap="none">
              <a:spAutoFit/>
            </a:bodyPr>
            <a:lstStyle/>
            <a:p>
              <a:r>
                <a:rPr lang="tr-TR">
                  <a:solidFill>
                    <a:schemeClr val="bg1"/>
                  </a:solidFill>
                  <a:latin typeface="Gill Sans MT"/>
                </a:rPr>
                <a:t>1.0</a:t>
              </a:r>
            </a:p>
          </p:txBody>
        </p:sp>
        <p:sp>
          <p:nvSpPr>
            <p:cNvPr id="39962" name="Text Box 22"/>
            <p:cNvSpPr txBox="1">
              <a:spLocks noChangeArrowheads="1"/>
            </p:cNvSpPr>
            <p:nvPr/>
          </p:nvSpPr>
          <p:spPr bwMode="auto">
            <a:xfrm>
              <a:off x="258" y="3203"/>
              <a:ext cx="344" cy="256"/>
            </a:xfrm>
            <a:prstGeom prst="rect">
              <a:avLst/>
            </a:prstGeom>
            <a:noFill/>
            <a:ln w="9525">
              <a:solidFill>
                <a:srgbClr val="000000"/>
              </a:solidFill>
              <a:miter lim="800000"/>
              <a:headEnd/>
              <a:tailEnd/>
            </a:ln>
          </p:spPr>
          <p:txBody>
            <a:bodyPr wrap="none">
              <a:spAutoFit/>
            </a:bodyPr>
            <a:lstStyle/>
            <a:p>
              <a:r>
                <a:rPr lang="tr-TR">
                  <a:solidFill>
                    <a:schemeClr val="bg1"/>
                  </a:solidFill>
                  <a:latin typeface="Gill Sans MT"/>
                </a:rPr>
                <a:t>1.5</a:t>
              </a:r>
            </a:p>
          </p:txBody>
        </p:sp>
        <p:sp>
          <p:nvSpPr>
            <p:cNvPr id="39963" name="Text Box 23"/>
            <p:cNvSpPr txBox="1">
              <a:spLocks noChangeArrowheads="1"/>
            </p:cNvSpPr>
            <p:nvPr/>
          </p:nvSpPr>
          <p:spPr bwMode="auto">
            <a:xfrm>
              <a:off x="258" y="2840"/>
              <a:ext cx="344" cy="256"/>
            </a:xfrm>
            <a:prstGeom prst="rect">
              <a:avLst/>
            </a:prstGeom>
            <a:noFill/>
            <a:ln w="9525">
              <a:solidFill>
                <a:srgbClr val="000000"/>
              </a:solidFill>
              <a:miter lim="800000"/>
              <a:headEnd/>
              <a:tailEnd/>
            </a:ln>
          </p:spPr>
          <p:txBody>
            <a:bodyPr wrap="none">
              <a:spAutoFit/>
            </a:bodyPr>
            <a:lstStyle/>
            <a:p>
              <a:r>
                <a:rPr lang="tr-TR">
                  <a:solidFill>
                    <a:schemeClr val="bg1"/>
                  </a:solidFill>
                  <a:latin typeface="Gill Sans MT"/>
                </a:rPr>
                <a:t>2.0</a:t>
              </a:r>
            </a:p>
          </p:txBody>
        </p:sp>
        <p:sp>
          <p:nvSpPr>
            <p:cNvPr id="39964" name="Text Box 24"/>
            <p:cNvSpPr txBox="1">
              <a:spLocks noChangeArrowheads="1"/>
            </p:cNvSpPr>
            <p:nvPr/>
          </p:nvSpPr>
          <p:spPr bwMode="auto">
            <a:xfrm>
              <a:off x="258" y="2478"/>
              <a:ext cx="344" cy="256"/>
            </a:xfrm>
            <a:prstGeom prst="rect">
              <a:avLst/>
            </a:prstGeom>
            <a:noFill/>
            <a:ln w="9525">
              <a:solidFill>
                <a:srgbClr val="000000"/>
              </a:solidFill>
              <a:miter lim="800000"/>
              <a:headEnd/>
              <a:tailEnd/>
            </a:ln>
          </p:spPr>
          <p:txBody>
            <a:bodyPr wrap="none">
              <a:spAutoFit/>
            </a:bodyPr>
            <a:lstStyle/>
            <a:p>
              <a:r>
                <a:rPr lang="tr-TR">
                  <a:solidFill>
                    <a:schemeClr val="bg1"/>
                  </a:solidFill>
                  <a:latin typeface="Gill Sans MT"/>
                </a:rPr>
                <a:t>2.5</a:t>
              </a:r>
            </a:p>
          </p:txBody>
        </p:sp>
        <p:sp>
          <p:nvSpPr>
            <p:cNvPr id="39965" name="Line 25"/>
            <p:cNvSpPr>
              <a:spLocks noChangeShapeType="1"/>
            </p:cNvSpPr>
            <p:nvPr/>
          </p:nvSpPr>
          <p:spPr bwMode="auto">
            <a:xfrm>
              <a:off x="666" y="2251"/>
              <a:ext cx="227" cy="0"/>
            </a:xfrm>
            <a:prstGeom prst="line">
              <a:avLst/>
            </a:prstGeom>
            <a:noFill/>
            <a:ln w="57150">
              <a:solidFill>
                <a:srgbClr val="000000"/>
              </a:solidFill>
              <a:round/>
              <a:headEnd/>
              <a:tailEnd/>
            </a:ln>
          </p:spPr>
          <p:txBody>
            <a:bodyPr/>
            <a:lstStyle/>
            <a:p>
              <a:endParaRPr lang="tr-TR"/>
            </a:p>
          </p:txBody>
        </p:sp>
        <p:sp>
          <p:nvSpPr>
            <p:cNvPr id="39966" name="Line 26"/>
            <p:cNvSpPr>
              <a:spLocks noChangeShapeType="1"/>
            </p:cNvSpPr>
            <p:nvPr/>
          </p:nvSpPr>
          <p:spPr bwMode="auto">
            <a:xfrm>
              <a:off x="666" y="1888"/>
              <a:ext cx="227" cy="0"/>
            </a:xfrm>
            <a:prstGeom prst="line">
              <a:avLst/>
            </a:prstGeom>
            <a:noFill/>
            <a:ln w="57150">
              <a:solidFill>
                <a:srgbClr val="000000"/>
              </a:solidFill>
              <a:round/>
              <a:headEnd/>
              <a:tailEnd/>
            </a:ln>
          </p:spPr>
          <p:txBody>
            <a:bodyPr/>
            <a:lstStyle/>
            <a:p>
              <a:endParaRPr lang="tr-TR"/>
            </a:p>
          </p:txBody>
        </p:sp>
        <p:sp>
          <p:nvSpPr>
            <p:cNvPr id="39967" name="Line 27"/>
            <p:cNvSpPr>
              <a:spLocks noChangeShapeType="1"/>
            </p:cNvSpPr>
            <p:nvPr/>
          </p:nvSpPr>
          <p:spPr bwMode="auto">
            <a:xfrm>
              <a:off x="666" y="1525"/>
              <a:ext cx="227" cy="0"/>
            </a:xfrm>
            <a:prstGeom prst="line">
              <a:avLst/>
            </a:prstGeom>
            <a:noFill/>
            <a:ln w="57150">
              <a:solidFill>
                <a:srgbClr val="000000"/>
              </a:solidFill>
              <a:round/>
              <a:headEnd/>
              <a:tailEnd/>
            </a:ln>
          </p:spPr>
          <p:txBody>
            <a:bodyPr/>
            <a:lstStyle/>
            <a:p>
              <a:endParaRPr lang="tr-TR"/>
            </a:p>
          </p:txBody>
        </p:sp>
        <p:sp>
          <p:nvSpPr>
            <p:cNvPr id="39968" name="Line 28"/>
            <p:cNvSpPr>
              <a:spLocks noChangeShapeType="1"/>
            </p:cNvSpPr>
            <p:nvPr/>
          </p:nvSpPr>
          <p:spPr bwMode="auto">
            <a:xfrm>
              <a:off x="666" y="1207"/>
              <a:ext cx="227" cy="0"/>
            </a:xfrm>
            <a:prstGeom prst="line">
              <a:avLst/>
            </a:prstGeom>
            <a:noFill/>
            <a:ln w="57150">
              <a:solidFill>
                <a:srgbClr val="000000"/>
              </a:solidFill>
              <a:round/>
              <a:headEnd/>
              <a:tailEnd/>
            </a:ln>
          </p:spPr>
          <p:txBody>
            <a:bodyPr/>
            <a:lstStyle/>
            <a:p>
              <a:endParaRPr lang="tr-TR"/>
            </a:p>
          </p:txBody>
        </p:sp>
        <p:sp>
          <p:nvSpPr>
            <p:cNvPr id="39969" name="Line 29"/>
            <p:cNvSpPr>
              <a:spLocks noChangeShapeType="1"/>
            </p:cNvSpPr>
            <p:nvPr/>
          </p:nvSpPr>
          <p:spPr bwMode="auto">
            <a:xfrm>
              <a:off x="938" y="2251"/>
              <a:ext cx="3220" cy="0"/>
            </a:xfrm>
            <a:prstGeom prst="line">
              <a:avLst/>
            </a:prstGeom>
            <a:noFill/>
            <a:ln w="19050">
              <a:solidFill>
                <a:srgbClr val="000000"/>
              </a:solidFill>
              <a:prstDash val="dash"/>
              <a:round/>
              <a:headEnd/>
              <a:tailEnd/>
            </a:ln>
          </p:spPr>
          <p:txBody>
            <a:bodyPr/>
            <a:lstStyle/>
            <a:p>
              <a:endParaRPr lang="tr-TR"/>
            </a:p>
          </p:txBody>
        </p:sp>
        <p:sp>
          <p:nvSpPr>
            <p:cNvPr id="39970" name="Line 30"/>
            <p:cNvSpPr>
              <a:spLocks noChangeShapeType="1"/>
            </p:cNvSpPr>
            <p:nvPr/>
          </p:nvSpPr>
          <p:spPr bwMode="auto">
            <a:xfrm>
              <a:off x="938" y="1888"/>
              <a:ext cx="3220" cy="0"/>
            </a:xfrm>
            <a:prstGeom prst="line">
              <a:avLst/>
            </a:prstGeom>
            <a:noFill/>
            <a:ln w="19050">
              <a:solidFill>
                <a:srgbClr val="000000"/>
              </a:solidFill>
              <a:prstDash val="dash"/>
              <a:round/>
              <a:headEnd/>
              <a:tailEnd/>
            </a:ln>
          </p:spPr>
          <p:txBody>
            <a:bodyPr/>
            <a:lstStyle/>
            <a:p>
              <a:endParaRPr lang="tr-TR"/>
            </a:p>
          </p:txBody>
        </p:sp>
        <p:sp>
          <p:nvSpPr>
            <p:cNvPr id="39971" name="Line 31"/>
            <p:cNvSpPr>
              <a:spLocks noChangeShapeType="1"/>
            </p:cNvSpPr>
            <p:nvPr/>
          </p:nvSpPr>
          <p:spPr bwMode="auto">
            <a:xfrm>
              <a:off x="938" y="1525"/>
              <a:ext cx="3175" cy="0"/>
            </a:xfrm>
            <a:prstGeom prst="line">
              <a:avLst/>
            </a:prstGeom>
            <a:noFill/>
            <a:ln w="19050">
              <a:solidFill>
                <a:srgbClr val="000000"/>
              </a:solidFill>
              <a:prstDash val="dash"/>
              <a:round/>
              <a:headEnd/>
              <a:tailEnd/>
            </a:ln>
          </p:spPr>
          <p:txBody>
            <a:bodyPr/>
            <a:lstStyle/>
            <a:p>
              <a:endParaRPr lang="tr-TR"/>
            </a:p>
          </p:txBody>
        </p:sp>
        <p:sp>
          <p:nvSpPr>
            <p:cNvPr id="39972" name="Line 32"/>
            <p:cNvSpPr>
              <a:spLocks noChangeShapeType="1"/>
            </p:cNvSpPr>
            <p:nvPr/>
          </p:nvSpPr>
          <p:spPr bwMode="auto">
            <a:xfrm>
              <a:off x="938" y="1207"/>
              <a:ext cx="3175" cy="0"/>
            </a:xfrm>
            <a:prstGeom prst="line">
              <a:avLst/>
            </a:prstGeom>
            <a:noFill/>
            <a:ln w="19050">
              <a:solidFill>
                <a:srgbClr val="000000"/>
              </a:solidFill>
              <a:prstDash val="dash"/>
              <a:round/>
              <a:headEnd/>
              <a:tailEnd/>
            </a:ln>
          </p:spPr>
          <p:txBody>
            <a:bodyPr/>
            <a:lstStyle/>
            <a:p>
              <a:endParaRPr lang="tr-TR"/>
            </a:p>
          </p:txBody>
        </p:sp>
        <p:sp>
          <p:nvSpPr>
            <p:cNvPr id="39973" name="Text Box 33"/>
            <p:cNvSpPr txBox="1">
              <a:spLocks noChangeArrowheads="1"/>
            </p:cNvSpPr>
            <p:nvPr/>
          </p:nvSpPr>
          <p:spPr bwMode="auto">
            <a:xfrm>
              <a:off x="303" y="1071"/>
              <a:ext cx="344" cy="256"/>
            </a:xfrm>
            <a:prstGeom prst="rect">
              <a:avLst/>
            </a:prstGeom>
            <a:noFill/>
            <a:ln w="9525">
              <a:solidFill>
                <a:srgbClr val="000000"/>
              </a:solidFill>
              <a:miter lim="800000"/>
              <a:headEnd/>
              <a:tailEnd/>
            </a:ln>
          </p:spPr>
          <p:txBody>
            <a:bodyPr wrap="none">
              <a:spAutoFit/>
            </a:bodyPr>
            <a:lstStyle/>
            <a:p>
              <a:r>
                <a:rPr lang="tr-TR">
                  <a:solidFill>
                    <a:schemeClr val="bg1"/>
                  </a:solidFill>
                  <a:latin typeface="Gill Sans MT"/>
                </a:rPr>
                <a:t>4.5</a:t>
              </a:r>
            </a:p>
          </p:txBody>
        </p:sp>
        <p:sp>
          <p:nvSpPr>
            <p:cNvPr id="39974" name="Text Box 34"/>
            <p:cNvSpPr txBox="1">
              <a:spLocks noChangeArrowheads="1"/>
            </p:cNvSpPr>
            <p:nvPr/>
          </p:nvSpPr>
          <p:spPr bwMode="auto">
            <a:xfrm>
              <a:off x="303" y="1389"/>
              <a:ext cx="344" cy="256"/>
            </a:xfrm>
            <a:prstGeom prst="rect">
              <a:avLst/>
            </a:prstGeom>
            <a:noFill/>
            <a:ln w="9525">
              <a:solidFill>
                <a:srgbClr val="000000"/>
              </a:solidFill>
              <a:miter lim="800000"/>
              <a:headEnd/>
              <a:tailEnd/>
            </a:ln>
          </p:spPr>
          <p:txBody>
            <a:bodyPr wrap="none">
              <a:spAutoFit/>
            </a:bodyPr>
            <a:lstStyle/>
            <a:p>
              <a:r>
                <a:rPr lang="tr-TR">
                  <a:solidFill>
                    <a:schemeClr val="bg1"/>
                  </a:solidFill>
                  <a:latin typeface="Gill Sans MT"/>
                </a:rPr>
                <a:t>4.0</a:t>
              </a:r>
            </a:p>
          </p:txBody>
        </p:sp>
        <p:sp>
          <p:nvSpPr>
            <p:cNvPr id="39975" name="Text Box 35"/>
            <p:cNvSpPr txBox="1">
              <a:spLocks noChangeArrowheads="1"/>
            </p:cNvSpPr>
            <p:nvPr/>
          </p:nvSpPr>
          <p:spPr bwMode="auto">
            <a:xfrm>
              <a:off x="258" y="1752"/>
              <a:ext cx="344" cy="256"/>
            </a:xfrm>
            <a:prstGeom prst="rect">
              <a:avLst/>
            </a:prstGeom>
            <a:noFill/>
            <a:ln w="9525">
              <a:solidFill>
                <a:srgbClr val="000000"/>
              </a:solidFill>
              <a:miter lim="800000"/>
              <a:headEnd/>
              <a:tailEnd/>
            </a:ln>
          </p:spPr>
          <p:txBody>
            <a:bodyPr wrap="none">
              <a:spAutoFit/>
            </a:bodyPr>
            <a:lstStyle/>
            <a:p>
              <a:r>
                <a:rPr lang="tr-TR">
                  <a:solidFill>
                    <a:schemeClr val="bg1"/>
                  </a:solidFill>
                  <a:latin typeface="Gill Sans MT"/>
                </a:rPr>
                <a:t>3.5</a:t>
              </a:r>
            </a:p>
          </p:txBody>
        </p:sp>
        <p:sp>
          <p:nvSpPr>
            <p:cNvPr id="39976" name="Text Box 36"/>
            <p:cNvSpPr txBox="1">
              <a:spLocks noChangeArrowheads="1"/>
            </p:cNvSpPr>
            <p:nvPr/>
          </p:nvSpPr>
          <p:spPr bwMode="auto">
            <a:xfrm>
              <a:off x="258" y="2115"/>
              <a:ext cx="344" cy="256"/>
            </a:xfrm>
            <a:prstGeom prst="rect">
              <a:avLst/>
            </a:prstGeom>
            <a:noFill/>
            <a:ln w="9525">
              <a:solidFill>
                <a:srgbClr val="000000"/>
              </a:solidFill>
              <a:miter lim="800000"/>
              <a:headEnd/>
              <a:tailEnd/>
            </a:ln>
          </p:spPr>
          <p:txBody>
            <a:bodyPr wrap="none">
              <a:spAutoFit/>
            </a:bodyPr>
            <a:lstStyle/>
            <a:p>
              <a:r>
                <a:rPr lang="tr-TR">
                  <a:solidFill>
                    <a:schemeClr val="bg1"/>
                  </a:solidFill>
                  <a:latin typeface="Gill Sans MT"/>
                </a:rPr>
                <a:t>3.0</a:t>
              </a:r>
            </a:p>
          </p:txBody>
        </p:sp>
        <p:sp>
          <p:nvSpPr>
            <p:cNvPr id="39977" name="Line 37"/>
            <p:cNvSpPr>
              <a:spLocks noChangeShapeType="1"/>
            </p:cNvSpPr>
            <p:nvPr/>
          </p:nvSpPr>
          <p:spPr bwMode="auto">
            <a:xfrm>
              <a:off x="2798" y="3884"/>
              <a:ext cx="0" cy="181"/>
            </a:xfrm>
            <a:prstGeom prst="line">
              <a:avLst/>
            </a:prstGeom>
            <a:noFill/>
            <a:ln w="57150">
              <a:solidFill>
                <a:srgbClr val="000000"/>
              </a:solidFill>
              <a:round/>
              <a:headEnd/>
              <a:tailEnd/>
            </a:ln>
          </p:spPr>
          <p:txBody>
            <a:bodyPr/>
            <a:lstStyle/>
            <a:p>
              <a:endParaRPr lang="tr-TR"/>
            </a:p>
          </p:txBody>
        </p:sp>
        <p:sp>
          <p:nvSpPr>
            <p:cNvPr id="39978" name="Line 38"/>
            <p:cNvSpPr>
              <a:spLocks noChangeShapeType="1"/>
            </p:cNvSpPr>
            <p:nvPr/>
          </p:nvSpPr>
          <p:spPr bwMode="auto">
            <a:xfrm>
              <a:off x="3115" y="3884"/>
              <a:ext cx="0" cy="181"/>
            </a:xfrm>
            <a:prstGeom prst="line">
              <a:avLst/>
            </a:prstGeom>
            <a:noFill/>
            <a:ln w="57150">
              <a:solidFill>
                <a:srgbClr val="000000"/>
              </a:solidFill>
              <a:round/>
              <a:headEnd/>
              <a:tailEnd/>
            </a:ln>
          </p:spPr>
          <p:txBody>
            <a:bodyPr/>
            <a:lstStyle/>
            <a:p>
              <a:endParaRPr lang="tr-TR"/>
            </a:p>
          </p:txBody>
        </p:sp>
        <p:sp>
          <p:nvSpPr>
            <p:cNvPr id="39979" name="Line 39"/>
            <p:cNvSpPr>
              <a:spLocks noChangeShapeType="1"/>
            </p:cNvSpPr>
            <p:nvPr/>
          </p:nvSpPr>
          <p:spPr bwMode="auto">
            <a:xfrm>
              <a:off x="3433" y="3884"/>
              <a:ext cx="0" cy="181"/>
            </a:xfrm>
            <a:prstGeom prst="line">
              <a:avLst/>
            </a:prstGeom>
            <a:noFill/>
            <a:ln w="57150">
              <a:solidFill>
                <a:srgbClr val="000000"/>
              </a:solidFill>
              <a:round/>
              <a:headEnd/>
              <a:tailEnd/>
            </a:ln>
          </p:spPr>
          <p:txBody>
            <a:bodyPr/>
            <a:lstStyle/>
            <a:p>
              <a:endParaRPr lang="tr-TR"/>
            </a:p>
          </p:txBody>
        </p:sp>
        <p:sp>
          <p:nvSpPr>
            <p:cNvPr id="39980" name="Line 40"/>
            <p:cNvSpPr>
              <a:spLocks noChangeShapeType="1"/>
            </p:cNvSpPr>
            <p:nvPr/>
          </p:nvSpPr>
          <p:spPr bwMode="auto">
            <a:xfrm>
              <a:off x="3750" y="3884"/>
              <a:ext cx="0" cy="181"/>
            </a:xfrm>
            <a:prstGeom prst="line">
              <a:avLst/>
            </a:prstGeom>
            <a:noFill/>
            <a:ln w="57150">
              <a:solidFill>
                <a:srgbClr val="000000"/>
              </a:solidFill>
              <a:round/>
              <a:headEnd/>
              <a:tailEnd/>
            </a:ln>
          </p:spPr>
          <p:txBody>
            <a:bodyPr/>
            <a:lstStyle/>
            <a:p>
              <a:endParaRPr lang="tr-TR"/>
            </a:p>
          </p:txBody>
        </p:sp>
        <p:sp>
          <p:nvSpPr>
            <p:cNvPr id="39981" name="Line 41"/>
            <p:cNvSpPr>
              <a:spLocks noChangeShapeType="1"/>
            </p:cNvSpPr>
            <p:nvPr/>
          </p:nvSpPr>
          <p:spPr bwMode="auto">
            <a:xfrm>
              <a:off x="4068" y="3884"/>
              <a:ext cx="0" cy="181"/>
            </a:xfrm>
            <a:prstGeom prst="line">
              <a:avLst/>
            </a:prstGeom>
            <a:noFill/>
            <a:ln w="57150">
              <a:solidFill>
                <a:srgbClr val="000000"/>
              </a:solidFill>
              <a:round/>
              <a:headEnd/>
              <a:tailEnd/>
            </a:ln>
          </p:spPr>
          <p:txBody>
            <a:bodyPr/>
            <a:lstStyle/>
            <a:p>
              <a:endParaRPr lang="tr-TR"/>
            </a:p>
          </p:txBody>
        </p:sp>
        <p:sp>
          <p:nvSpPr>
            <p:cNvPr id="39982" name="Line 44"/>
            <p:cNvSpPr>
              <a:spLocks noChangeShapeType="1"/>
            </p:cNvSpPr>
            <p:nvPr/>
          </p:nvSpPr>
          <p:spPr bwMode="auto">
            <a:xfrm flipV="1">
              <a:off x="1066" y="1616"/>
              <a:ext cx="2849" cy="1723"/>
            </a:xfrm>
            <a:prstGeom prst="line">
              <a:avLst/>
            </a:prstGeom>
            <a:noFill/>
            <a:ln w="76200" cmpd="tri">
              <a:solidFill>
                <a:srgbClr val="000000"/>
              </a:solidFill>
              <a:prstDash val="sysDot"/>
              <a:round/>
              <a:headEnd/>
              <a:tailEnd/>
            </a:ln>
          </p:spPr>
          <p:txBody>
            <a:bodyPr/>
            <a:lstStyle/>
            <a:p>
              <a:endParaRPr lang="tr-TR"/>
            </a:p>
          </p:txBody>
        </p:sp>
      </p:grpSp>
      <p:sp>
        <p:nvSpPr>
          <p:cNvPr id="39943" name="Rectangle 45"/>
          <p:cNvSpPr>
            <a:spLocks noChangeArrowheads="1"/>
          </p:cNvSpPr>
          <p:nvPr/>
        </p:nvSpPr>
        <p:spPr bwMode="auto">
          <a:xfrm>
            <a:off x="7497763" y="6613525"/>
            <a:ext cx="1646237" cy="244475"/>
          </a:xfrm>
          <a:prstGeom prst="rect">
            <a:avLst/>
          </a:prstGeom>
          <a:noFill/>
          <a:ln w="12700">
            <a:noFill/>
            <a:miter lim="800000"/>
            <a:headEnd/>
            <a:tailEnd/>
          </a:ln>
        </p:spPr>
        <p:txBody>
          <a:bodyPr wrap="none" lIns="90000" tIns="46800" rIns="90000" bIns="46800">
            <a:spAutoFit/>
          </a:bodyPr>
          <a:lstStyle/>
          <a:p>
            <a:r>
              <a:rPr lang="en-AU" sz="1000" b="1">
                <a:latin typeface="Gill Sans MT"/>
              </a:rPr>
              <a:t>Prof.Dr. Behiç ÇOŞKUN</a:t>
            </a:r>
            <a:endParaRPr lang="tr-TR" sz="1000" b="1">
              <a:latin typeface="Gill Sans MT"/>
            </a:endParaRPr>
          </a:p>
        </p:txBody>
      </p:sp>
      <p:sp>
        <p:nvSpPr>
          <p:cNvPr id="39944" name="Line 47"/>
          <p:cNvSpPr>
            <a:spLocks noChangeShapeType="1"/>
          </p:cNvSpPr>
          <p:nvPr/>
        </p:nvSpPr>
        <p:spPr bwMode="auto">
          <a:xfrm flipH="1" flipV="1">
            <a:off x="4643438" y="2060575"/>
            <a:ext cx="936625" cy="720725"/>
          </a:xfrm>
          <a:prstGeom prst="line">
            <a:avLst/>
          </a:prstGeom>
          <a:noFill/>
          <a:ln w="38100">
            <a:solidFill>
              <a:srgbClr val="000000"/>
            </a:solidFill>
            <a:round/>
            <a:headEnd/>
            <a:tailEnd type="triangle" w="med" len="med"/>
          </a:ln>
        </p:spPr>
        <p:txBody>
          <a:bodyPr wrap="none" lIns="90000" tIns="46800" rIns="90000" bIns="46800">
            <a:spAutoFit/>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410640"/>
                                        </p:tgtEl>
                                        <p:attrNameLst>
                                          <p:attrName>style.visibility</p:attrName>
                                        </p:attrNameLst>
                                      </p:cBhvr>
                                      <p:to>
                                        <p:strVal val="visible"/>
                                      </p:to>
                                    </p:set>
                                    <p:animEffect transition="in" filter="plus(out)">
                                      <p:cBhvr>
                                        <p:cTn id="7" dur="2000"/>
                                        <p:tgtEl>
                                          <p:spTgt spid="410640"/>
                                        </p:tgtEl>
                                      </p:cBhvr>
                                    </p:animEffect>
                                  </p:childTnLst>
                                </p:cTn>
                              </p:par>
                            </p:childTnLst>
                          </p:cTn>
                        </p:par>
                        <p:par>
                          <p:cTn id="8" fill="hold" nodeType="afterGroup">
                            <p:stCondLst>
                              <p:cond delay="2000"/>
                            </p:stCondLst>
                            <p:childTnLst>
                              <p:par>
                                <p:cTn id="9" presetID="9" presetClass="exit" presetSubtype="0" fill="hold" grpId="1" nodeType="afterEffect">
                                  <p:stCondLst>
                                    <p:cond delay="0"/>
                                  </p:stCondLst>
                                  <p:childTnLst>
                                    <p:animEffect transition="out" filter="dissolve">
                                      <p:cBhvr>
                                        <p:cTn id="10" dur="500"/>
                                        <p:tgtEl>
                                          <p:spTgt spid="410640"/>
                                        </p:tgtEl>
                                      </p:cBhvr>
                                    </p:animEffect>
                                    <p:set>
                                      <p:cBhvr>
                                        <p:cTn id="11" dur="1" fill="hold">
                                          <p:stCondLst>
                                            <p:cond delay="499"/>
                                          </p:stCondLst>
                                        </p:cTn>
                                        <p:tgtEl>
                                          <p:spTgt spid="4106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40" grpId="0" animBg="1"/>
      <p:bldP spid="41064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ctrTitle"/>
          </p:nvPr>
        </p:nvSpPr>
        <p:spPr>
          <a:xfrm>
            <a:off x="1431925" y="360363"/>
            <a:ext cx="7407275" cy="1471612"/>
          </a:xfrm>
          <a:extLst/>
        </p:spPr>
        <p:txBody>
          <a:bodyPr/>
          <a:lstStyle/>
          <a:p>
            <a:pPr eaLnBrk="1" fontAlgn="auto" hangingPunct="1">
              <a:spcAft>
                <a:spcPts val="0"/>
              </a:spcAft>
              <a:defRPr/>
            </a:pPr>
            <a:r>
              <a:rPr lang="tr-TR" smtClean="0">
                <a:solidFill>
                  <a:schemeClr val="tx2">
                    <a:satMod val="130000"/>
                  </a:schemeClr>
                </a:solidFill>
              </a:rPr>
              <a:t>Kondüsyon Skoru</a:t>
            </a:r>
          </a:p>
        </p:txBody>
      </p:sp>
      <p:pic>
        <p:nvPicPr>
          <p:cNvPr id="40962" name="Picture 2" descr="http://www.progressivedairy.com/features/2008/0408/0408el_delaval-801x250.jpg"/>
          <p:cNvPicPr>
            <a:picLocks noChangeAspect="1" noChangeArrowheads="1"/>
          </p:cNvPicPr>
          <p:nvPr/>
        </p:nvPicPr>
        <p:blipFill>
          <a:blip r:embed="rId2"/>
          <a:srcRect/>
          <a:stretch>
            <a:fillRect/>
          </a:stretch>
        </p:blipFill>
        <p:spPr bwMode="auto">
          <a:xfrm>
            <a:off x="971550" y="2420938"/>
            <a:ext cx="7629525" cy="2668587"/>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1050925" y="2173288"/>
            <a:ext cx="7818438" cy="3013075"/>
          </a:xfrm>
          <a:prstGeom prst="rect">
            <a:avLst/>
          </a:prstGeom>
          <a:noFill/>
          <a:ln w="12700" cap="sq">
            <a:noFill/>
            <a:miter lim="800000"/>
            <a:headEnd type="none" w="sm" len="sm"/>
            <a:tailEnd type="none" w="sm" len="sm"/>
          </a:ln>
        </p:spPr>
        <p:txBody>
          <a:bodyPr wrap="none">
            <a:spAutoFit/>
          </a:bodyPr>
          <a:lstStyle/>
          <a:p>
            <a:pPr eaLnBrk="0" hangingPunct="0"/>
            <a:r>
              <a:rPr lang="tr-TR" sz="2400" b="1"/>
              <a:t>Vücut Kondüsyon Skoru 5 yada 9 sınıflamayı içerir.</a:t>
            </a:r>
          </a:p>
          <a:p>
            <a:pPr eaLnBrk="0" hangingPunct="0"/>
            <a:r>
              <a:rPr lang="tr-TR" sz="2400" b="1"/>
              <a:t>Ülkemzde çoğunlukla 5 skor üzerinde durulmaktadır.</a:t>
            </a:r>
          </a:p>
          <a:p>
            <a:pPr eaLnBrk="0" hangingPunct="0"/>
            <a:endParaRPr lang="tr-TR" sz="2400" b="1"/>
          </a:p>
          <a:p>
            <a:pPr eaLnBrk="0" hangingPunct="0"/>
            <a:r>
              <a:rPr lang="tr-TR" sz="2400" b="1"/>
              <a:t>	1. Çok Zayıf</a:t>
            </a:r>
          </a:p>
          <a:p>
            <a:pPr eaLnBrk="0" hangingPunct="0"/>
            <a:r>
              <a:rPr lang="tr-TR" sz="2400" b="1"/>
              <a:t>	2. Zayıf</a:t>
            </a:r>
          </a:p>
          <a:p>
            <a:pPr eaLnBrk="0" hangingPunct="0"/>
            <a:r>
              <a:rPr lang="tr-TR" sz="2400" b="1"/>
              <a:t>	3. Orta</a:t>
            </a:r>
          </a:p>
          <a:p>
            <a:pPr eaLnBrk="0" hangingPunct="0"/>
            <a:r>
              <a:rPr lang="tr-TR" sz="2400" b="1"/>
              <a:t>	4. Hafif Yağlı</a:t>
            </a:r>
          </a:p>
          <a:p>
            <a:pPr eaLnBrk="0" hangingPunct="0"/>
            <a:r>
              <a:rPr lang="tr-TR" sz="2400" b="1"/>
              <a:t>	5. Tam Yağlanmış</a:t>
            </a:r>
          </a:p>
        </p:txBody>
      </p:sp>
      <p:sp>
        <p:nvSpPr>
          <p:cNvPr id="41986" name="Rectangle 4"/>
          <p:cNvSpPr>
            <a:spLocks noChangeArrowheads="1"/>
          </p:cNvSpPr>
          <p:nvPr/>
        </p:nvSpPr>
        <p:spPr bwMode="auto">
          <a:xfrm>
            <a:off x="7497763" y="6613525"/>
            <a:ext cx="1646237" cy="244475"/>
          </a:xfrm>
          <a:prstGeom prst="rect">
            <a:avLst/>
          </a:prstGeom>
          <a:noFill/>
          <a:ln w="12700">
            <a:noFill/>
            <a:miter lim="800000"/>
            <a:headEnd/>
            <a:tailEnd/>
          </a:ln>
        </p:spPr>
        <p:txBody>
          <a:bodyPr wrap="none" lIns="90000" tIns="46800" rIns="90000" bIns="46800">
            <a:spAutoFit/>
          </a:bodyPr>
          <a:lstStyle/>
          <a:p>
            <a:r>
              <a:rPr lang="en-AU" sz="1000" b="1">
                <a:latin typeface="Gill Sans MT"/>
              </a:rPr>
              <a:t>Prof.Dr. Behiç ÇOŞKUN</a:t>
            </a:r>
            <a:endParaRPr lang="tr-TR" sz="1000" b="1">
              <a:latin typeface="Gill Sans MT"/>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pPr eaLnBrk="1" fontAlgn="auto" hangingPunct="1">
              <a:spcAft>
                <a:spcPts val="0"/>
              </a:spcAft>
              <a:defRPr/>
            </a:pPr>
            <a:r>
              <a:rPr lang="tr-TR" sz="3200" smtClean="0">
                <a:solidFill>
                  <a:schemeClr val="tx2">
                    <a:satMod val="130000"/>
                  </a:schemeClr>
                </a:solidFill>
              </a:rPr>
              <a:t>Süt sığırlarında </a:t>
            </a:r>
            <a:br>
              <a:rPr lang="tr-TR" sz="3200" smtClean="0">
                <a:solidFill>
                  <a:schemeClr val="tx2">
                    <a:satMod val="130000"/>
                  </a:schemeClr>
                </a:solidFill>
              </a:rPr>
            </a:br>
            <a:r>
              <a:rPr lang="tr-TR" sz="3200" smtClean="0">
                <a:solidFill>
                  <a:schemeClr val="tx2">
                    <a:satMod val="130000"/>
                  </a:schemeClr>
                </a:solidFill>
              </a:rPr>
              <a:t>kondüsyon skoru aralıkları</a:t>
            </a:r>
          </a:p>
        </p:txBody>
      </p:sp>
      <p:sp>
        <p:nvSpPr>
          <p:cNvPr id="43010" name="Line 3"/>
          <p:cNvSpPr>
            <a:spLocks noChangeShapeType="1"/>
          </p:cNvSpPr>
          <p:nvPr/>
        </p:nvSpPr>
        <p:spPr bwMode="auto">
          <a:xfrm>
            <a:off x="1331913" y="2205038"/>
            <a:ext cx="0" cy="3816350"/>
          </a:xfrm>
          <a:prstGeom prst="line">
            <a:avLst/>
          </a:prstGeom>
          <a:noFill/>
          <a:ln w="9525">
            <a:solidFill>
              <a:schemeClr val="tx1"/>
            </a:solidFill>
            <a:round/>
            <a:headEnd/>
            <a:tailEnd/>
          </a:ln>
        </p:spPr>
        <p:txBody>
          <a:bodyPr/>
          <a:lstStyle/>
          <a:p>
            <a:endParaRPr lang="tr-TR"/>
          </a:p>
        </p:txBody>
      </p:sp>
      <p:sp>
        <p:nvSpPr>
          <p:cNvPr id="43011" name="Line 4"/>
          <p:cNvSpPr>
            <a:spLocks noChangeShapeType="1"/>
          </p:cNvSpPr>
          <p:nvPr/>
        </p:nvSpPr>
        <p:spPr bwMode="auto">
          <a:xfrm>
            <a:off x="1331913" y="6021388"/>
            <a:ext cx="6840537" cy="0"/>
          </a:xfrm>
          <a:prstGeom prst="line">
            <a:avLst/>
          </a:prstGeom>
          <a:noFill/>
          <a:ln w="9525">
            <a:solidFill>
              <a:schemeClr val="tx1"/>
            </a:solidFill>
            <a:round/>
            <a:headEnd/>
            <a:tailEnd/>
          </a:ln>
        </p:spPr>
        <p:txBody>
          <a:bodyPr/>
          <a:lstStyle/>
          <a:p>
            <a:endParaRPr lang="tr-TR"/>
          </a:p>
        </p:txBody>
      </p:sp>
      <p:sp>
        <p:nvSpPr>
          <p:cNvPr id="43012" name="Line 5"/>
          <p:cNvSpPr>
            <a:spLocks noChangeShapeType="1"/>
          </p:cNvSpPr>
          <p:nvPr/>
        </p:nvSpPr>
        <p:spPr bwMode="auto">
          <a:xfrm>
            <a:off x="1619250" y="6021388"/>
            <a:ext cx="0" cy="71437"/>
          </a:xfrm>
          <a:prstGeom prst="line">
            <a:avLst/>
          </a:prstGeom>
          <a:noFill/>
          <a:ln w="9525">
            <a:solidFill>
              <a:schemeClr val="tx1"/>
            </a:solidFill>
            <a:round/>
            <a:headEnd/>
            <a:tailEnd/>
          </a:ln>
        </p:spPr>
        <p:txBody>
          <a:bodyPr/>
          <a:lstStyle/>
          <a:p>
            <a:endParaRPr lang="tr-TR"/>
          </a:p>
        </p:txBody>
      </p:sp>
      <p:sp>
        <p:nvSpPr>
          <p:cNvPr id="43013" name="Line 6"/>
          <p:cNvSpPr>
            <a:spLocks noChangeShapeType="1"/>
          </p:cNvSpPr>
          <p:nvPr/>
        </p:nvSpPr>
        <p:spPr bwMode="auto">
          <a:xfrm>
            <a:off x="2916238" y="6021388"/>
            <a:ext cx="0" cy="71437"/>
          </a:xfrm>
          <a:prstGeom prst="line">
            <a:avLst/>
          </a:prstGeom>
          <a:noFill/>
          <a:ln w="9525">
            <a:solidFill>
              <a:schemeClr val="tx1"/>
            </a:solidFill>
            <a:round/>
            <a:headEnd/>
            <a:tailEnd/>
          </a:ln>
        </p:spPr>
        <p:txBody>
          <a:bodyPr/>
          <a:lstStyle/>
          <a:p>
            <a:endParaRPr lang="tr-TR"/>
          </a:p>
        </p:txBody>
      </p:sp>
      <p:sp>
        <p:nvSpPr>
          <p:cNvPr id="43014" name="Line 7"/>
          <p:cNvSpPr>
            <a:spLocks noChangeShapeType="1"/>
          </p:cNvSpPr>
          <p:nvPr/>
        </p:nvSpPr>
        <p:spPr bwMode="auto">
          <a:xfrm>
            <a:off x="3276600" y="6021388"/>
            <a:ext cx="0" cy="71437"/>
          </a:xfrm>
          <a:prstGeom prst="line">
            <a:avLst/>
          </a:prstGeom>
          <a:noFill/>
          <a:ln w="9525">
            <a:solidFill>
              <a:schemeClr val="tx1"/>
            </a:solidFill>
            <a:round/>
            <a:headEnd/>
            <a:tailEnd/>
          </a:ln>
        </p:spPr>
        <p:txBody>
          <a:bodyPr/>
          <a:lstStyle/>
          <a:p>
            <a:endParaRPr lang="tr-TR"/>
          </a:p>
        </p:txBody>
      </p:sp>
      <p:sp>
        <p:nvSpPr>
          <p:cNvPr id="43015" name="Line 8"/>
          <p:cNvSpPr>
            <a:spLocks noChangeShapeType="1"/>
          </p:cNvSpPr>
          <p:nvPr/>
        </p:nvSpPr>
        <p:spPr bwMode="auto">
          <a:xfrm>
            <a:off x="5867400" y="6021388"/>
            <a:ext cx="0" cy="71437"/>
          </a:xfrm>
          <a:prstGeom prst="line">
            <a:avLst/>
          </a:prstGeom>
          <a:noFill/>
          <a:ln w="9525">
            <a:solidFill>
              <a:schemeClr val="tx1"/>
            </a:solidFill>
            <a:round/>
            <a:headEnd/>
            <a:tailEnd/>
          </a:ln>
        </p:spPr>
        <p:txBody>
          <a:bodyPr/>
          <a:lstStyle/>
          <a:p>
            <a:endParaRPr lang="tr-TR"/>
          </a:p>
        </p:txBody>
      </p:sp>
      <p:sp>
        <p:nvSpPr>
          <p:cNvPr id="43016" name="Line 9"/>
          <p:cNvSpPr>
            <a:spLocks noChangeShapeType="1"/>
          </p:cNvSpPr>
          <p:nvPr/>
        </p:nvSpPr>
        <p:spPr bwMode="auto">
          <a:xfrm>
            <a:off x="7451725" y="6021388"/>
            <a:ext cx="0" cy="71437"/>
          </a:xfrm>
          <a:prstGeom prst="line">
            <a:avLst/>
          </a:prstGeom>
          <a:noFill/>
          <a:ln w="9525">
            <a:solidFill>
              <a:schemeClr val="tx1"/>
            </a:solidFill>
            <a:round/>
            <a:headEnd/>
            <a:tailEnd/>
          </a:ln>
        </p:spPr>
        <p:txBody>
          <a:bodyPr/>
          <a:lstStyle/>
          <a:p>
            <a:endParaRPr lang="tr-TR"/>
          </a:p>
        </p:txBody>
      </p:sp>
      <p:sp>
        <p:nvSpPr>
          <p:cNvPr id="43017" name="Text Box 10"/>
          <p:cNvSpPr txBox="1">
            <a:spLocks noChangeArrowheads="1"/>
          </p:cNvSpPr>
          <p:nvPr/>
        </p:nvSpPr>
        <p:spPr bwMode="auto">
          <a:xfrm>
            <a:off x="1331913" y="6237288"/>
            <a:ext cx="909637" cy="366712"/>
          </a:xfrm>
          <a:prstGeom prst="rect">
            <a:avLst/>
          </a:prstGeom>
          <a:noFill/>
          <a:ln w="9525">
            <a:noFill/>
            <a:miter lim="800000"/>
            <a:headEnd/>
            <a:tailEnd/>
          </a:ln>
        </p:spPr>
        <p:txBody>
          <a:bodyPr wrap="none">
            <a:spAutoFit/>
          </a:bodyPr>
          <a:lstStyle/>
          <a:p>
            <a:r>
              <a:rPr lang="tr-TR">
                <a:latin typeface="Gill Sans MT"/>
              </a:rPr>
              <a:t>Doğum</a:t>
            </a:r>
          </a:p>
        </p:txBody>
      </p:sp>
      <p:sp>
        <p:nvSpPr>
          <p:cNvPr id="43018" name="Text Box 11"/>
          <p:cNvSpPr txBox="1">
            <a:spLocks noChangeArrowheads="1"/>
          </p:cNvSpPr>
          <p:nvPr/>
        </p:nvSpPr>
        <p:spPr bwMode="auto">
          <a:xfrm>
            <a:off x="2555875" y="6092825"/>
            <a:ext cx="603250" cy="641350"/>
          </a:xfrm>
          <a:prstGeom prst="rect">
            <a:avLst/>
          </a:prstGeom>
          <a:noFill/>
          <a:ln w="9525">
            <a:noFill/>
            <a:miter lim="800000"/>
            <a:headEnd/>
            <a:tailEnd/>
          </a:ln>
        </p:spPr>
        <p:txBody>
          <a:bodyPr wrap="none">
            <a:spAutoFit/>
          </a:bodyPr>
          <a:lstStyle/>
          <a:p>
            <a:r>
              <a:rPr lang="tr-TR">
                <a:latin typeface="Gill Sans MT"/>
              </a:rPr>
              <a:t>Lak.</a:t>
            </a:r>
          </a:p>
          <a:p>
            <a:r>
              <a:rPr lang="tr-TR">
                <a:latin typeface="Gill Sans MT"/>
              </a:rPr>
              <a:t>Pik</a:t>
            </a:r>
          </a:p>
        </p:txBody>
      </p:sp>
      <p:sp>
        <p:nvSpPr>
          <p:cNvPr id="43019" name="Text Box 12"/>
          <p:cNvSpPr txBox="1">
            <a:spLocks noChangeArrowheads="1"/>
          </p:cNvSpPr>
          <p:nvPr/>
        </p:nvSpPr>
        <p:spPr bwMode="auto">
          <a:xfrm>
            <a:off x="3132138" y="6092825"/>
            <a:ext cx="923925" cy="366713"/>
          </a:xfrm>
          <a:prstGeom prst="rect">
            <a:avLst/>
          </a:prstGeom>
          <a:noFill/>
          <a:ln w="9525">
            <a:noFill/>
            <a:miter lim="800000"/>
            <a:headEnd/>
            <a:tailEnd/>
          </a:ln>
        </p:spPr>
        <p:txBody>
          <a:bodyPr wrap="none">
            <a:spAutoFit/>
          </a:bodyPr>
          <a:lstStyle/>
          <a:p>
            <a:r>
              <a:rPr lang="tr-TR">
                <a:latin typeface="Gill Sans MT"/>
              </a:rPr>
              <a:t>Gebelik</a:t>
            </a:r>
          </a:p>
        </p:txBody>
      </p:sp>
      <p:sp>
        <p:nvSpPr>
          <p:cNvPr id="43020" name="Text Box 13"/>
          <p:cNvSpPr txBox="1">
            <a:spLocks noChangeArrowheads="1"/>
          </p:cNvSpPr>
          <p:nvPr/>
        </p:nvSpPr>
        <p:spPr bwMode="auto">
          <a:xfrm>
            <a:off x="5775325" y="6035675"/>
            <a:ext cx="1003300" cy="641350"/>
          </a:xfrm>
          <a:prstGeom prst="rect">
            <a:avLst/>
          </a:prstGeom>
          <a:noFill/>
          <a:ln w="9525">
            <a:noFill/>
            <a:miter lim="800000"/>
            <a:headEnd/>
            <a:tailEnd/>
          </a:ln>
        </p:spPr>
        <p:txBody>
          <a:bodyPr wrap="none">
            <a:spAutoFit/>
          </a:bodyPr>
          <a:lstStyle/>
          <a:p>
            <a:r>
              <a:rPr lang="tr-TR">
                <a:latin typeface="Gill Sans MT"/>
              </a:rPr>
              <a:t>Kuruya </a:t>
            </a:r>
          </a:p>
          <a:p>
            <a:r>
              <a:rPr lang="tr-TR">
                <a:latin typeface="Gill Sans MT"/>
              </a:rPr>
              <a:t>Çıkarma</a:t>
            </a:r>
          </a:p>
        </p:txBody>
      </p:sp>
      <p:sp>
        <p:nvSpPr>
          <p:cNvPr id="43021" name="Text Box 14"/>
          <p:cNvSpPr txBox="1">
            <a:spLocks noChangeArrowheads="1"/>
          </p:cNvSpPr>
          <p:nvPr/>
        </p:nvSpPr>
        <p:spPr bwMode="auto">
          <a:xfrm>
            <a:off x="7216775" y="6035675"/>
            <a:ext cx="909638" cy="366713"/>
          </a:xfrm>
          <a:prstGeom prst="rect">
            <a:avLst/>
          </a:prstGeom>
          <a:noFill/>
          <a:ln w="9525">
            <a:noFill/>
            <a:miter lim="800000"/>
            <a:headEnd/>
            <a:tailEnd/>
          </a:ln>
        </p:spPr>
        <p:txBody>
          <a:bodyPr wrap="none">
            <a:spAutoFit/>
          </a:bodyPr>
          <a:lstStyle/>
          <a:p>
            <a:r>
              <a:rPr lang="tr-TR">
                <a:latin typeface="Gill Sans MT"/>
              </a:rPr>
              <a:t>Doğum</a:t>
            </a:r>
          </a:p>
        </p:txBody>
      </p:sp>
      <p:sp>
        <p:nvSpPr>
          <p:cNvPr id="43022" name="Line 15"/>
          <p:cNvSpPr>
            <a:spLocks noChangeShapeType="1"/>
          </p:cNvSpPr>
          <p:nvPr/>
        </p:nvSpPr>
        <p:spPr bwMode="auto">
          <a:xfrm flipH="1">
            <a:off x="1258888" y="5589588"/>
            <a:ext cx="73025" cy="0"/>
          </a:xfrm>
          <a:prstGeom prst="line">
            <a:avLst/>
          </a:prstGeom>
          <a:noFill/>
          <a:ln w="9525">
            <a:solidFill>
              <a:schemeClr val="tx1"/>
            </a:solidFill>
            <a:round/>
            <a:headEnd/>
            <a:tailEnd/>
          </a:ln>
        </p:spPr>
        <p:txBody>
          <a:bodyPr/>
          <a:lstStyle/>
          <a:p>
            <a:endParaRPr lang="tr-TR"/>
          </a:p>
        </p:txBody>
      </p:sp>
      <p:sp>
        <p:nvSpPr>
          <p:cNvPr id="43023" name="Line 16"/>
          <p:cNvSpPr>
            <a:spLocks noChangeShapeType="1"/>
          </p:cNvSpPr>
          <p:nvPr/>
        </p:nvSpPr>
        <p:spPr bwMode="auto">
          <a:xfrm flipH="1">
            <a:off x="1258888" y="4652963"/>
            <a:ext cx="73025" cy="0"/>
          </a:xfrm>
          <a:prstGeom prst="line">
            <a:avLst/>
          </a:prstGeom>
          <a:noFill/>
          <a:ln w="9525">
            <a:solidFill>
              <a:schemeClr val="tx1"/>
            </a:solidFill>
            <a:round/>
            <a:headEnd/>
            <a:tailEnd/>
          </a:ln>
        </p:spPr>
        <p:txBody>
          <a:bodyPr/>
          <a:lstStyle/>
          <a:p>
            <a:endParaRPr lang="tr-TR"/>
          </a:p>
        </p:txBody>
      </p:sp>
      <p:sp>
        <p:nvSpPr>
          <p:cNvPr id="43024" name="Line 17"/>
          <p:cNvSpPr>
            <a:spLocks noChangeShapeType="1"/>
          </p:cNvSpPr>
          <p:nvPr/>
        </p:nvSpPr>
        <p:spPr bwMode="auto">
          <a:xfrm flipH="1">
            <a:off x="1258888" y="4221163"/>
            <a:ext cx="73025" cy="0"/>
          </a:xfrm>
          <a:prstGeom prst="line">
            <a:avLst/>
          </a:prstGeom>
          <a:noFill/>
          <a:ln w="9525">
            <a:solidFill>
              <a:schemeClr val="tx1"/>
            </a:solidFill>
            <a:round/>
            <a:headEnd/>
            <a:tailEnd/>
          </a:ln>
        </p:spPr>
        <p:txBody>
          <a:bodyPr/>
          <a:lstStyle/>
          <a:p>
            <a:endParaRPr lang="tr-TR"/>
          </a:p>
        </p:txBody>
      </p:sp>
      <p:sp>
        <p:nvSpPr>
          <p:cNvPr id="43025" name="Line 18"/>
          <p:cNvSpPr>
            <a:spLocks noChangeShapeType="1"/>
          </p:cNvSpPr>
          <p:nvPr/>
        </p:nvSpPr>
        <p:spPr bwMode="auto">
          <a:xfrm flipH="1">
            <a:off x="1258888" y="3789363"/>
            <a:ext cx="73025" cy="0"/>
          </a:xfrm>
          <a:prstGeom prst="line">
            <a:avLst/>
          </a:prstGeom>
          <a:noFill/>
          <a:ln w="9525">
            <a:solidFill>
              <a:schemeClr val="tx1"/>
            </a:solidFill>
            <a:round/>
            <a:headEnd/>
            <a:tailEnd/>
          </a:ln>
        </p:spPr>
        <p:txBody>
          <a:bodyPr/>
          <a:lstStyle/>
          <a:p>
            <a:endParaRPr lang="tr-TR"/>
          </a:p>
        </p:txBody>
      </p:sp>
      <p:sp>
        <p:nvSpPr>
          <p:cNvPr id="43026" name="Line 19"/>
          <p:cNvSpPr>
            <a:spLocks noChangeShapeType="1"/>
          </p:cNvSpPr>
          <p:nvPr/>
        </p:nvSpPr>
        <p:spPr bwMode="auto">
          <a:xfrm flipH="1">
            <a:off x="1258888" y="3357563"/>
            <a:ext cx="73025" cy="0"/>
          </a:xfrm>
          <a:prstGeom prst="line">
            <a:avLst/>
          </a:prstGeom>
          <a:noFill/>
          <a:ln w="9525">
            <a:solidFill>
              <a:schemeClr val="tx1"/>
            </a:solidFill>
            <a:round/>
            <a:headEnd/>
            <a:tailEnd/>
          </a:ln>
        </p:spPr>
        <p:txBody>
          <a:bodyPr/>
          <a:lstStyle/>
          <a:p>
            <a:endParaRPr lang="tr-TR"/>
          </a:p>
        </p:txBody>
      </p:sp>
      <p:sp>
        <p:nvSpPr>
          <p:cNvPr id="43027" name="Line 20"/>
          <p:cNvSpPr>
            <a:spLocks noChangeShapeType="1"/>
          </p:cNvSpPr>
          <p:nvPr/>
        </p:nvSpPr>
        <p:spPr bwMode="auto">
          <a:xfrm flipH="1">
            <a:off x="1258888" y="5084763"/>
            <a:ext cx="73025" cy="0"/>
          </a:xfrm>
          <a:prstGeom prst="line">
            <a:avLst/>
          </a:prstGeom>
          <a:noFill/>
          <a:ln w="9525">
            <a:solidFill>
              <a:schemeClr val="tx1"/>
            </a:solidFill>
            <a:round/>
            <a:headEnd/>
            <a:tailEnd/>
          </a:ln>
        </p:spPr>
        <p:txBody>
          <a:bodyPr/>
          <a:lstStyle/>
          <a:p>
            <a:endParaRPr lang="tr-TR"/>
          </a:p>
        </p:txBody>
      </p:sp>
      <p:sp>
        <p:nvSpPr>
          <p:cNvPr id="43028" name="Text Box 21"/>
          <p:cNvSpPr txBox="1">
            <a:spLocks noChangeArrowheads="1"/>
          </p:cNvSpPr>
          <p:nvPr/>
        </p:nvSpPr>
        <p:spPr bwMode="auto">
          <a:xfrm>
            <a:off x="879475" y="5316538"/>
            <a:ext cx="309563" cy="366712"/>
          </a:xfrm>
          <a:prstGeom prst="rect">
            <a:avLst/>
          </a:prstGeom>
          <a:noFill/>
          <a:ln w="9525">
            <a:noFill/>
            <a:miter lim="800000"/>
            <a:headEnd/>
            <a:tailEnd/>
          </a:ln>
        </p:spPr>
        <p:txBody>
          <a:bodyPr wrap="none">
            <a:spAutoFit/>
          </a:bodyPr>
          <a:lstStyle/>
          <a:p>
            <a:r>
              <a:rPr lang="tr-TR">
                <a:latin typeface="Gill Sans MT"/>
              </a:rPr>
              <a:t>2</a:t>
            </a:r>
          </a:p>
        </p:txBody>
      </p:sp>
      <p:sp>
        <p:nvSpPr>
          <p:cNvPr id="43029" name="Text Box 22"/>
          <p:cNvSpPr txBox="1">
            <a:spLocks noChangeArrowheads="1"/>
          </p:cNvSpPr>
          <p:nvPr/>
        </p:nvSpPr>
        <p:spPr bwMode="auto">
          <a:xfrm>
            <a:off x="950913" y="4451350"/>
            <a:ext cx="309562" cy="366713"/>
          </a:xfrm>
          <a:prstGeom prst="rect">
            <a:avLst/>
          </a:prstGeom>
          <a:noFill/>
          <a:ln w="9525">
            <a:noFill/>
            <a:miter lim="800000"/>
            <a:headEnd/>
            <a:tailEnd/>
          </a:ln>
        </p:spPr>
        <p:txBody>
          <a:bodyPr wrap="none">
            <a:spAutoFit/>
          </a:bodyPr>
          <a:lstStyle/>
          <a:p>
            <a:r>
              <a:rPr lang="tr-TR">
                <a:latin typeface="Gill Sans MT"/>
              </a:rPr>
              <a:t>3</a:t>
            </a:r>
          </a:p>
        </p:txBody>
      </p:sp>
      <p:sp>
        <p:nvSpPr>
          <p:cNvPr id="43030" name="Text Box 23"/>
          <p:cNvSpPr txBox="1">
            <a:spLocks noChangeArrowheads="1"/>
          </p:cNvSpPr>
          <p:nvPr/>
        </p:nvSpPr>
        <p:spPr bwMode="auto">
          <a:xfrm>
            <a:off x="950913" y="3587750"/>
            <a:ext cx="309562" cy="366713"/>
          </a:xfrm>
          <a:prstGeom prst="rect">
            <a:avLst/>
          </a:prstGeom>
          <a:noFill/>
          <a:ln w="9525">
            <a:noFill/>
            <a:miter lim="800000"/>
            <a:headEnd/>
            <a:tailEnd/>
          </a:ln>
        </p:spPr>
        <p:txBody>
          <a:bodyPr wrap="none">
            <a:spAutoFit/>
          </a:bodyPr>
          <a:lstStyle/>
          <a:p>
            <a:r>
              <a:rPr lang="tr-TR">
                <a:latin typeface="Gill Sans MT"/>
              </a:rPr>
              <a:t>4</a:t>
            </a:r>
          </a:p>
        </p:txBody>
      </p:sp>
      <p:sp>
        <p:nvSpPr>
          <p:cNvPr id="43031" name="Line 24"/>
          <p:cNvSpPr>
            <a:spLocks noChangeShapeType="1"/>
          </p:cNvSpPr>
          <p:nvPr/>
        </p:nvSpPr>
        <p:spPr bwMode="auto">
          <a:xfrm flipH="1">
            <a:off x="1258888" y="2852738"/>
            <a:ext cx="73025" cy="0"/>
          </a:xfrm>
          <a:prstGeom prst="line">
            <a:avLst/>
          </a:prstGeom>
          <a:noFill/>
          <a:ln w="9525">
            <a:solidFill>
              <a:schemeClr val="tx1"/>
            </a:solidFill>
            <a:round/>
            <a:headEnd/>
            <a:tailEnd/>
          </a:ln>
        </p:spPr>
        <p:txBody>
          <a:bodyPr/>
          <a:lstStyle/>
          <a:p>
            <a:endParaRPr lang="tr-TR"/>
          </a:p>
        </p:txBody>
      </p:sp>
      <p:sp>
        <p:nvSpPr>
          <p:cNvPr id="43032" name="Text Box 25"/>
          <p:cNvSpPr txBox="1">
            <a:spLocks noChangeArrowheads="1"/>
          </p:cNvSpPr>
          <p:nvPr/>
        </p:nvSpPr>
        <p:spPr bwMode="auto">
          <a:xfrm>
            <a:off x="971550" y="2636838"/>
            <a:ext cx="309563" cy="366712"/>
          </a:xfrm>
          <a:prstGeom prst="rect">
            <a:avLst/>
          </a:prstGeom>
          <a:noFill/>
          <a:ln w="9525">
            <a:noFill/>
            <a:miter lim="800000"/>
            <a:headEnd/>
            <a:tailEnd/>
          </a:ln>
        </p:spPr>
        <p:txBody>
          <a:bodyPr wrap="none">
            <a:spAutoFit/>
          </a:bodyPr>
          <a:lstStyle/>
          <a:p>
            <a:r>
              <a:rPr lang="tr-TR">
                <a:latin typeface="Gill Sans MT"/>
              </a:rPr>
              <a:t>5</a:t>
            </a:r>
          </a:p>
        </p:txBody>
      </p:sp>
      <p:grpSp>
        <p:nvGrpSpPr>
          <p:cNvPr id="43033" name="Group 26"/>
          <p:cNvGrpSpPr>
            <a:grpSpLocks/>
          </p:cNvGrpSpPr>
          <p:nvPr/>
        </p:nvGrpSpPr>
        <p:grpSpPr bwMode="auto">
          <a:xfrm>
            <a:off x="1547813" y="4221163"/>
            <a:ext cx="6048375" cy="1368425"/>
            <a:chOff x="975" y="2659"/>
            <a:chExt cx="3810" cy="862"/>
          </a:xfrm>
        </p:grpSpPr>
        <p:sp>
          <p:nvSpPr>
            <p:cNvPr id="43084" name="Line 27"/>
            <p:cNvSpPr>
              <a:spLocks noChangeShapeType="1"/>
            </p:cNvSpPr>
            <p:nvPr/>
          </p:nvSpPr>
          <p:spPr bwMode="auto">
            <a:xfrm>
              <a:off x="975" y="2931"/>
              <a:ext cx="816" cy="590"/>
            </a:xfrm>
            <a:prstGeom prst="line">
              <a:avLst/>
            </a:prstGeom>
            <a:noFill/>
            <a:ln w="38100">
              <a:solidFill>
                <a:schemeClr val="tx1"/>
              </a:solidFill>
              <a:round/>
              <a:headEnd/>
              <a:tailEnd/>
            </a:ln>
          </p:spPr>
          <p:txBody>
            <a:bodyPr/>
            <a:lstStyle/>
            <a:p>
              <a:endParaRPr lang="tr-TR"/>
            </a:p>
          </p:txBody>
        </p:sp>
        <p:sp>
          <p:nvSpPr>
            <p:cNvPr id="43085" name="Line 28"/>
            <p:cNvSpPr>
              <a:spLocks noChangeShapeType="1"/>
            </p:cNvSpPr>
            <p:nvPr/>
          </p:nvSpPr>
          <p:spPr bwMode="auto">
            <a:xfrm>
              <a:off x="975" y="2659"/>
              <a:ext cx="816" cy="544"/>
            </a:xfrm>
            <a:prstGeom prst="line">
              <a:avLst/>
            </a:prstGeom>
            <a:noFill/>
            <a:ln w="38100">
              <a:solidFill>
                <a:schemeClr val="tx1"/>
              </a:solidFill>
              <a:round/>
              <a:headEnd/>
              <a:tailEnd/>
            </a:ln>
          </p:spPr>
          <p:txBody>
            <a:bodyPr/>
            <a:lstStyle/>
            <a:p>
              <a:endParaRPr lang="tr-TR"/>
            </a:p>
          </p:txBody>
        </p:sp>
        <p:sp>
          <p:nvSpPr>
            <p:cNvPr id="43086" name="Line 29"/>
            <p:cNvSpPr>
              <a:spLocks noChangeShapeType="1"/>
            </p:cNvSpPr>
            <p:nvPr/>
          </p:nvSpPr>
          <p:spPr bwMode="auto">
            <a:xfrm flipV="1">
              <a:off x="1791" y="2931"/>
              <a:ext cx="1905" cy="590"/>
            </a:xfrm>
            <a:prstGeom prst="line">
              <a:avLst/>
            </a:prstGeom>
            <a:noFill/>
            <a:ln w="38100">
              <a:solidFill>
                <a:schemeClr val="tx1"/>
              </a:solidFill>
              <a:round/>
              <a:headEnd/>
              <a:tailEnd/>
            </a:ln>
          </p:spPr>
          <p:txBody>
            <a:bodyPr/>
            <a:lstStyle/>
            <a:p>
              <a:endParaRPr lang="tr-TR"/>
            </a:p>
          </p:txBody>
        </p:sp>
        <p:sp>
          <p:nvSpPr>
            <p:cNvPr id="43087" name="Line 30"/>
            <p:cNvSpPr>
              <a:spLocks noChangeShapeType="1"/>
            </p:cNvSpPr>
            <p:nvPr/>
          </p:nvSpPr>
          <p:spPr bwMode="auto">
            <a:xfrm flipV="1">
              <a:off x="1791" y="2659"/>
              <a:ext cx="1860" cy="544"/>
            </a:xfrm>
            <a:prstGeom prst="line">
              <a:avLst/>
            </a:prstGeom>
            <a:noFill/>
            <a:ln w="38100">
              <a:solidFill>
                <a:schemeClr val="tx1"/>
              </a:solidFill>
              <a:round/>
              <a:headEnd/>
              <a:tailEnd/>
            </a:ln>
          </p:spPr>
          <p:txBody>
            <a:bodyPr/>
            <a:lstStyle/>
            <a:p>
              <a:endParaRPr lang="tr-TR"/>
            </a:p>
          </p:txBody>
        </p:sp>
        <p:sp>
          <p:nvSpPr>
            <p:cNvPr id="43088" name="Line 31"/>
            <p:cNvSpPr>
              <a:spLocks noChangeShapeType="1"/>
            </p:cNvSpPr>
            <p:nvPr/>
          </p:nvSpPr>
          <p:spPr bwMode="auto">
            <a:xfrm>
              <a:off x="3651" y="2659"/>
              <a:ext cx="1134" cy="0"/>
            </a:xfrm>
            <a:prstGeom prst="line">
              <a:avLst/>
            </a:prstGeom>
            <a:noFill/>
            <a:ln w="38100">
              <a:solidFill>
                <a:schemeClr val="tx1"/>
              </a:solidFill>
              <a:round/>
              <a:headEnd/>
              <a:tailEnd/>
            </a:ln>
          </p:spPr>
          <p:txBody>
            <a:bodyPr/>
            <a:lstStyle/>
            <a:p>
              <a:endParaRPr lang="tr-TR"/>
            </a:p>
          </p:txBody>
        </p:sp>
        <p:sp>
          <p:nvSpPr>
            <p:cNvPr id="43089" name="Line 32"/>
            <p:cNvSpPr>
              <a:spLocks noChangeShapeType="1"/>
            </p:cNvSpPr>
            <p:nvPr/>
          </p:nvSpPr>
          <p:spPr bwMode="auto">
            <a:xfrm>
              <a:off x="3696" y="2931"/>
              <a:ext cx="1089" cy="0"/>
            </a:xfrm>
            <a:prstGeom prst="line">
              <a:avLst/>
            </a:prstGeom>
            <a:noFill/>
            <a:ln w="38100">
              <a:solidFill>
                <a:schemeClr val="tx1"/>
              </a:solidFill>
              <a:round/>
              <a:headEnd/>
              <a:tailEnd/>
            </a:ln>
          </p:spPr>
          <p:txBody>
            <a:bodyPr/>
            <a:lstStyle/>
            <a:p>
              <a:endParaRPr lang="tr-TR"/>
            </a:p>
          </p:txBody>
        </p:sp>
        <p:sp>
          <p:nvSpPr>
            <p:cNvPr id="43090" name="Line 33"/>
            <p:cNvSpPr>
              <a:spLocks noChangeShapeType="1"/>
            </p:cNvSpPr>
            <p:nvPr/>
          </p:nvSpPr>
          <p:spPr bwMode="auto">
            <a:xfrm>
              <a:off x="975" y="2659"/>
              <a:ext cx="0" cy="272"/>
            </a:xfrm>
            <a:prstGeom prst="line">
              <a:avLst/>
            </a:prstGeom>
            <a:noFill/>
            <a:ln w="38100">
              <a:solidFill>
                <a:schemeClr val="tx1"/>
              </a:solidFill>
              <a:round/>
              <a:headEnd/>
              <a:tailEnd/>
            </a:ln>
          </p:spPr>
          <p:txBody>
            <a:bodyPr/>
            <a:lstStyle/>
            <a:p>
              <a:endParaRPr lang="tr-TR"/>
            </a:p>
          </p:txBody>
        </p:sp>
        <p:sp>
          <p:nvSpPr>
            <p:cNvPr id="43091" name="Line 34"/>
            <p:cNvSpPr>
              <a:spLocks noChangeShapeType="1"/>
            </p:cNvSpPr>
            <p:nvPr/>
          </p:nvSpPr>
          <p:spPr bwMode="auto">
            <a:xfrm>
              <a:off x="4785" y="2659"/>
              <a:ext cx="0" cy="272"/>
            </a:xfrm>
            <a:prstGeom prst="line">
              <a:avLst/>
            </a:prstGeom>
            <a:noFill/>
            <a:ln w="38100">
              <a:solidFill>
                <a:schemeClr val="tx1"/>
              </a:solidFill>
              <a:round/>
              <a:headEnd/>
              <a:tailEnd/>
            </a:ln>
          </p:spPr>
          <p:txBody>
            <a:bodyPr/>
            <a:lstStyle/>
            <a:p>
              <a:endParaRPr lang="tr-TR"/>
            </a:p>
          </p:txBody>
        </p:sp>
      </p:grpSp>
      <p:sp>
        <p:nvSpPr>
          <p:cNvPr id="43034" name="Line 35"/>
          <p:cNvSpPr>
            <a:spLocks noChangeShapeType="1"/>
          </p:cNvSpPr>
          <p:nvPr/>
        </p:nvSpPr>
        <p:spPr bwMode="auto">
          <a:xfrm>
            <a:off x="1692275" y="4292600"/>
            <a:ext cx="0" cy="431800"/>
          </a:xfrm>
          <a:prstGeom prst="line">
            <a:avLst/>
          </a:prstGeom>
          <a:noFill/>
          <a:ln w="9525">
            <a:solidFill>
              <a:schemeClr val="tx1"/>
            </a:solidFill>
            <a:round/>
            <a:headEnd/>
            <a:tailEnd/>
          </a:ln>
        </p:spPr>
        <p:txBody>
          <a:bodyPr/>
          <a:lstStyle/>
          <a:p>
            <a:endParaRPr lang="tr-TR"/>
          </a:p>
        </p:txBody>
      </p:sp>
      <p:sp>
        <p:nvSpPr>
          <p:cNvPr id="43035" name="Line 36"/>
          <p:cNvSpPr>
            <a:spLocks noChangeShapeType="1"/>
          </p:cNvSpPr>
          <p:nvPr/>
        </p:nvSpPr>
        <p:spPr bwMode="auto">
          <a:xfrm>
            <a:off x="1835150" y="4437063"/>
            <a:ext cx="0" cy="433387"/>
          </a:xfrm>
          <a:prstGeom prst="line">
            <a:avLst/>
          </a:prstGeom>
          <a:noFill/>
          <a:ln w="9525">
            <a:solidFill>
              <a:schemeClr val="tx1"/>
            </a:solidFill>
            <a:round/>
            <a:headEnd/>
            <a:tailEnd/>
          </a:ln>
        </p:spPr>
        <p:txBody>
          <a:bodyPr/>
          <a:lstStyle/>
          <a:p>
            <a:endParaRPr lang="tr-TR"/>
          </a:p>
        </p:txBody>
      </p:sp>
      <p:sp>
        <p:nvSpPr>
          <p:cNvPr id="43036" name="Line 37"/>
          <p:cNvSpPr>
            <a:spLocks noChangeShapeType="1"/>
          </p:cNvSpPr>
          <p:nvPr/>
        </p:nvSpPr>
        <p:spPr bwMode="auto">
          <a:xfrm>
            <a:off x="1979613" y="4508500"/>
            <a:ext cx="0" cy="433388"/>
          </a:xfrm>
          <a:prstGeom prst="line">
            <a:avLst/>
          </a:prstGeom>
          <a:noFill/>
          <a:ln w="9525">
            <a:solidFill>
              <a:schemeClr val="tx1"/>
            </a:solidFill>
            <a:round/>
            <a:headEnd/>
            <a:tailEnd/>
          </a:ln>
        </p:spPr>
        <p:txBody>
          <a:bodyPr/>
          <a:lstStyle/>
          <a:p>
            <a:endParaRPr lang="tr-TR"/>
          </a:p>
        </p:txBody>
      </p:sp>
      <p:sp>
        <p:nvSpPr>
          <p:cNvPr id="43037" name="Line 38"/>
          <p:cNvSpPr>
            <a:spLocks noChangeShapeType="1"/>
          </p:cNvSpPr>
          <p:nvPr/>
        </p:nvSpPr>
        <p:spPr bwMode="auto">
          <a:xfrm>
            <a:off x="2124075" y="4652963"/>
            <a:ext cx="0" cy="433387"/>
          </a:xfrm>
          <a:prstGeom prst="line">
            <a:avLst/>
          </a:prstGeom>
          <a:noFill/>
          <a:ln w="9525">
            <a:solidFill>
              <a:schemeClr val="tx1"/>
            </a:solidFill>
            <a:round/>
            <a:headEnd/>
            <a:tailEnd/>
          </a:ln>
        </p:spPr>
        <p:txBody>
          <a:bodyPr/>
          <a:lstStyle/>
          <a:p>
            <a:endParaRPr lang="tr-TR"/>
          </a:p>
        </p:txBody>
      </p:sp>
      <p:sp>
        <p:nvSpPr>
          <p:cNvPr id="43038" name="Line 39"/>
          <p:cNvSpPr>
            <a:spLocks noChangeShapeType="1"/>
          </p:cNvSpPr>
          <p:nvPr/>
        </p:nvSpPr>
        <p:spPr bwMode="auto">
          <a:xfrm>
            <a:off x="2268538" y="4724400"/>
            <a:ext cx="0" cy="433388"/>
          </a:xfrm>
          <a:prstGeom prst="line">
            <a:avLst/>
          </a:prstGeom>
          <a:noFill/>
          <a:ln w="9525">
            <a:solidFill>
              <a:schemeClr val="tx1"/>
            </a:solidFill>
            <a:round/>
            <a:headEnd/>
            <a:tailEnd/>
          </a:ln>
        </p:spPr>
        <p:txBody>
          <a:bodyPr/>
          <a:lstStyle/>
          <a:p>
            <a:endParaRPr lang="tr-TR"/>
          </a:p>
        </p:txBody>
      </p:sp>
      <p:sp>
        <p:nvSpPr>
          <p:cNvPr id="43039" name="Line 40"/>
          <p:cNvSpPr>
            <a:spLocks noChangeShapeType="1"/>
          </p:cNvSpPr>
          <p:nvPr/>
        </p:nvSpPr>
        <p:spPr bwMode="auto">
          <a:xfrm>
            <a:off x="2411413" y="4797425"/>
            <a:ext cx="0" cy="433388"/>
          </a:xfrm>
          <a:prstGeom prst="line">
            <a:avLst/>
          </a:prstGeom>
          <a:noFill/>
          <a:ln w="9525">
            <a:solidFill>
              <a:schemeClr val="tx1"/>
            </a:solidFill>
            <a:round/>
            <a:headEnd/>
            <a:tailEnd/>
          </a:ln>
        </p:spPr>
        <p:txBody>
          <a:bodyPr/>
          <a:lstStyle/>
          <a:p>
            <a:endParaRPr lang="tr-TR"/>
          </a:p>
        </p:txBody>
      </p:sp>
      <p:sp>
        <p:nvSpPr>
          <p:cNvPr id="43040" name="Line 41"/>
          <p:cNvSpPr>
            <a:spLocks noChangeShapeType="1"/>
          </p:cNvSpPr>
          <p:nvPr/>
        </p:nvSpPr>
        <p:spPr bwMode="auto">
          <a:xfrm>
            <a:off x="2555875" y="4941888"/>
            <a:ext cx="0" cy="433387"/>
          </a:xfrm>
          <a:prstGeom prst="line">
            <a:avLst/>
          </a:prstGeom>
          <a:noFill/>
          <a:ln w="9525">
            <a:solidFill>
              <a:schemeClr val="tx1"/>
            </a:solidFill>
            <a:round/>
            <a:headEnd/>
            <a:tailEnd/>
          </a:ln>
        </p:spPr>
        <p:txBody>
          <a:bodyPr/>
          <a:lstStyle/>
          <a:p>
            <a:endParaRPr lang="tr-TR"/>
          </a:p>
        </p:txBody>
      </p:sp>
      <p:sp>
        <p:nvSpPr>
          <p:cNvPr id="43041" name="Line 42"/>
          <p:cNvSpPr>
            <a:spLocks noChangeShapeType="1"/>
          </p:cNvSpPr>
          <p:nvPr/>
        </p:nvSpPr>
        <p:spPr bwMode="auto">
          <a:xfrm>
            <a:off x="5940425" y="4221163"/>
            <a:ext cx="0" cy="431800"/>
          </a:xfrm>
          <a:prstGeom prst="line">
            <a:avLst/>
          </a:prstGeom>
          <a:noFill/>
          <a:ln w="9525">
            <a:solidFill>
              <a:schemeClr val="tx1"/>
            </a:solidFill>
            <a:round/>
            <a:headEnd/>
            <a:tailEnd/>
          </a:ln>
        </p:spPr>
        <p:txBody>
          <a:bodyPr/>
          <a:lstStyle/>
          <a:p>
            <a:endParaRPr lang="tr-TR"/>
          </a:p>
        </p:txBody>
      </p:sp>
      <p:sp>
        <p:nvSpPr>
          <p:cNvPr id="43042" name="Line 43"/>
          <p:cNvSpPr>
            <a:spLocks noChangeShapeType="1"/>
          </p:cNvSpPr>
          <p:nvPr/>
        </p:nvSpPr>
        <p:spPr bwMode="auto">
          <a:xfrm>
            <a:off x="6084888" y="4221163"/>
            <a:ext cx="0" cy="433387"/>
          </a:xfrm>
          <a:prstGeom prst="line">
            <a:avLst/>
          </a:prstGeom>
          <a:noFill/>
          <a:ln w="9525">
            <a:solidFill>
              <a:schemeClr val="tx1"/>
            </a:solidFill>
            <a:round/>
            <a:headEnd/>
            <a:tailEnd/>
          </a:ln>
        </p:spPr>
        <p:txBody>
          <a:bodyPr/>
          <a:lstStyle/>
          <a:p>
            <a:endParaRPr lang="tr-TR"/>
          </a:p>
        </p:txBody>
      </p:sp>
      <p:sp>
        <p:nvSpPr>
          <p:cNvPr id="43043" name="Line 44"/>
          <p:cNvSpPr>
            <a:spLocks noChangeShapeType="1"/>
          </p:cNvSpPr>
          <p:nvPr/>
        </p:nvSpPr>
        <p:spPr bwMode="auto">
          <a:xfrm>
            <a:off x="6227763" y="4221163"/>
            <a:ext cx="0" cy="433387"/>
          </a:xfrm>
          <a:prstGeom prst="line">
            <a:avLst/>
          </a:prstGeom>
          <a:noFill/>
          <a:ln w="9525">
            <a:solidFill>
              <a:schemeClr val="tx1"/>
            </a:solidFill>
            <a:round/>
            <a:headEnd/>
            <a:tailEnd/>
          </a:ln>
        </p:spPr>
        <p:txBody>
          <a:bodyPr/>
          <a:lstStyle/>
          <a:p>
            <a:endParaRPr lang="tr-TR"/>
          </a:p>
        </p:txBody>
      </p:sp>
      <p:sp>
        <p:nvSpPr>
          <p:cNvPr id="43044" name="Line 45"/>
          <p:cNvSpPr>
            <a:spLocks noChangeShapeType="1"/>
          </p:cNvSpPr>
          <p:nvPr/>
        </p:nvSpPr>
        <p:spPr bwMode="auto">
          <a:xfrm>
            <a:off x="6372225" y="4221163"/>
            <a:ext cx="0" cy="433387"/>
          </a:xfrm>
          <a:prstGeom prst="line">
            <a:avLst/>
          </a:prstGeom>
          <a:noFill/>
          <a:ln w="9525">
            <a:solidFill>
              <a:schemeClr val="tx1"/>
            </a:solidFill>
            <a:round/>
            <a:headEnd/>
            <a:tailEnd/>
          </a:ln>
        </p:spPr>
        <p:txBody>
          <a:bodyPr/>
          <a:lstStyle/>
          <a:p>
            <a:endParaRPr lang="tr-TR"/>
          </a:p>
        </p:txBody>
      </p:sp>
      <p:sp>
        <p:nvSpPr>
          <p:cNvPr id="43045" name="Line 46"/>
          <p:cNvSpPr>
            <a:spLocks noChangeShapeType="1"/>
          </p:cNvSpPr>
          <p:nvPr/>
        </p:nvSpPr>
        <p:spPr bwMode="auto">
          <a:xfrm>
            <a:off x="6516688" y="4221163"/>
            <a:ext cx="0" cy="433387"/>
          </a:xfrm>
          <a:prstGeom prst="line">
            <a:avLst/>
          </a:prstGeom>
          <a:noFill/>
          <a:ln w="9525">
            <a:solidFill>
              <a:schemeClr val="tx1"/>
            </a:solidFill>
            <a:round/>
            <a:headEnd/>
            <a:tailEnd/>
          </a:ln>
        </p:spPr>
        <p:txBody>
          <a:bodyPr/>
          <a:lstStyle/>
          <a:p>
            <a:endParaRPr lang="tr-TR"/>
          </a:p>
        </p:txBody>
      </p:sp>
      <p:sp>
        <p:nvSpPr>
          <p:cNvPr id="43046" name="Line 47"/>
          <p:cNvSpPr>
            <a:spLocks noChangeShapeType="1"/>
          </p:cNvSpPr>
          <p:nvPr/>
        </p:nvSpPr>
        <p:spPr bwMode="auto">
          <a:xfrm>
            <a:off x="6659563" y="4221163"/>
            <a:ext cx="0" cy="433387"/>
          </a:xfrm>
          <a:prstGeom prst="line">
            <a:avLst/>
          </a:prstGeom>
          <a:noFill/>
          <a:ln w="9525">
            <a:solidFill>
              <a:schemeClr val="tx1"/>
            </a:solidFill>
            <a:round/>
            <a:headEnd/>
            <a:tailEnd/>
          </a:ln>
        </p:spPr>
        <p:txBody>
          <a:bodyPr/>
          <a:lstStyle/>
          <a:p>
            <a:endParaRPr lang="tr-TR"/>
          </a:p>
        </p:txBody>
      </p:sp>
      <p:sp>
        <p:nvSpPr>
          <p:cNvPr id="43047" name="Line 48"/>
          <p:cNvSpPr>
            <a:spLocks noChangeShapeType="1"/>
          </p:cNvSpPr>
          <p:nvPr/>
        </p:nvSpPr>
        <p:spPr bwMode="auto">
          <a:xfrm>
            <a:off x="6804025" y="4221163"/>
            <a:ext cx="0" cy="433387"/>
          </a:xfrm>
          <a:prstGeom prst="line">
            <a:avLst/>
          </a:prstGeom>
          <a:noFill/>
          <a:ln w="9525">
            <a:solidFill>
              <a:schemeClr val="tx1"/>
            </a:solidFill>
            <a:round/>
            <a:headEnd/>
            <a:tailEnd/>
          </a:ln>
        </p:spPr>
        <p:txBody>
          <a:bodyPr/>
          <a:lstStyle/>
          <a:p>
            <a:endParaRPr lang="tr-TR"/>
          </a:p>
        </p:txBody>
      </p:sp>
      <p:sp>
        <p:nvSpPr>
          <p:cNvPr id="43048" name="Line 49"/>
          <p:cNvSpPr>
            <a:spLocks noChangeShapeType="1"/>
          </p:cNvSpPr>
          <p:nvPr/>
        </p:nvSpPr>
        <p:spPr bwMode="auto">
          <a:xfrm>
            <a:off x="6948488" y="4221163"/>
            <a:ext cx="0" cy="433387"/>
          </a:xfrm>
          <a:prstGeom prst="line">
            <a:avLst/>
          </a:prstGeom>
          <a:noFill/>
          <a:ln w="9525">
            <a:solidFill>
              <a:schemeClr val="tx1"/>
            </a:solidFill>
            <a:round/>
            <a:headEnd/>
            <a:tailEnd/>
          </a:ln>
        </p:spPr>
        <p:txBody>
          <a:bodyPr/>
          <a:lstStyle/>
          <a:p>
            <a:endParaRPr lang="tr-TR"/>
          </a:p>
        </p:txBody>
      </p:sp>
      <p:sp>
        <p:nvSpPr>
          <p:cNvPr id="43049" name="Line 50"/>
          <p:cNvSpPr>
            <a:spLocks noChangeShapeType="1"/>
          </p:cNvSpPr>
          <p:nvPr/>
        </p:nvSpPr>
        <p:spPr bwMode="auto">
          <a:xfrm>
            <a:off x="7092950" y="4221163"/>
            <a:ext cx="0" cy="433387"/>
          </a:xfrm>
          <a:prstGeom prst="line">
            <a:avLst/>
          </a:prstGeom>
          <a:noFill/>
          <a:ln w="9525">
            <a:solidFill>
              <a:schemeClr val="tx1"/>
            </a:solidFill>
            <a:round/>
            <a:headEnd/>
            <a:tailEnd/>
          </a:ln>
        </p:spPr>
        <p:txBody>
          <a:bodyPr/>
          <a:lstStyle/>
          <a:p>
            <a:endParaRPr lang="tr-TR"/>
          </a:p>
        </p:txBody>
      </p:sp>
      <p:sp>
        <p:nvSpPr>
          <p:cNvPr id="43050" name="Line 51"/>
          <p:cNvSpPr>
            <a:spLocks noChangeShapeType="1"/>
          </p:cNvSpPr>
          <p:nvPr/>
        </p:nvSpPr>
        <p:spPr bwMode="auto">
          <a:xfrm>
            <a:off x="7235825" y="4221163"/>
            <a:ext cx="0" cy="433387"/>
          </a:xfrm>
          <a:prstGeom prst="line">
            <a:avLst/>
          </a:prstGeom>
          <a:noFill/>
          <a:ln w="9525">
            <a:solidFill>
              <a:schemeClr val="tx1"/>
            </a:solidFill>
            <a:round/>
            <a:headEnd/>
            <a:tailEnd/>
          </a:ln>
        </p:spPr>
        <p:txBody>
          <a:bodyPr/>
          <a:lstStyle/>
          <a:p>
            <a:endParaRPr lang="tr-TR"/>
          </a:p>
        </p:txBody>
      </p:sp>
      <p:sp>
        <p:nvSpPr>
          <p:cNvPr id="43051" name="Line 52"/>
          <p:cNvSpPr>
            <a:spLocks noChangeShapeType="1"/>
          </p:cNvSpPr>
          <p:nvPr/>
        </p:nvSpPr>
        <p:spPr bwMode="auto">
          <a:xfrm>
            <a:off x="7380288" y="4221163"/>
            <a:ext cx="0" cy="433387"/>
          </a:xfrm>
          <a:prstGeom prst="line">
            <a:avLst/>
          </a:prstGeom>
          <a:noFill/>
          <a:ln w="9525">
            <a:solidFill>
              <a:schemeClr val="tx1"/>
            </a:solidFill>
            <a:round/>
            <a:headEnd/>
            <a:tailEnd/>
          </a:ln>
        </p:spPr>
        <p:txBody>
          <a:bodyPr/>
          <a:lstStyle/>
          <a:p>
            <a:endParaRPr lang="tr-TR"/>
          </a:p>
        </p:txBody>
      </p:sp>
      <p:sp>
        <p:nvSpPr>
          <p:cNvPr id="43052" name="Line 53"/>
          <p:cNvSpPr>
            <a:spLocks noChangeShapeType="1"/>
          </p:cNvSpPr>
          <p:nvPr/>
        </p:nvSpPr>
        <p:spPr bwMode="auto">
          <a:xfrm>
            <a:off x="7524750" y="4221163"/>
            <a:ext cx="0" cy="433387"/>
          </a:xfrm>
          <a:prstGeom prst="line">
            <a:avLst/>
          </a:prstGeom>
          <a:noFill/>
          <a:ln w="9525">
            <a:solidFill>
              <a:schemeClr val="tx1"/>
            </a:solidFill>
            <a:round/>
            <a:headEnd/>
            <a:tailEnd/>
          </a:ln>
        </p:spPr>
        <p:txBody>
          <a:bodyPr/>
          <a:lstStyle/>
          <a:p>
            <a:endParaRPr lang="tr-TR"/>
          </a:p>
        </p:txBody>
      </p:sp>
      <p:sp>
        <p:nvSpPr>
          <p:cNvPr id="43053" name="Line 54"/>
          <p:cNvSpPr>
            <a:spLocks noChangeShapeType="1"/>
          </p:cNvSpPr>
          <p:nvPr/>
        </p:nvSpPr>
        <p:spPr bwMode="auto">
          <a:xfrm>
            <a:off x="5795963" y="4221163"/>
            <a:ext cx="0" cy="433387"/>
          </a:xfrm>
          <a:prstGeom prst="line">
            <a:avLst/>
          </a:prstGeom>
          <a:noFill/>
          <a:ln w="9525">
            <a:solidFill>
              <a:schemeClr val="tx1"/>
            </a:solidFill>
            <a:round/>
            <a:headEnd/>
            <a:tailEnd/>
          </a:ln>
        </p:spPr>
        <p:txBody>
          <a:bodyPr/>
          <a:lstStyle/>
          <a:p>
            <a:endParaRPr lang="tr-TR"/>
          </a:p>
        </p:txBody>
      </p:sp>
      <p:sp>
        <p:nvSpPr>
          <p:cNvPr id="43054" name="Line 55"/>
          <p:cNvSpPr>
            <a:spLocks noChangeShapeType="1"/>
          </p:cNvSpPr>
          <p:nvPr/>
        </p:nvSpPr>
        <p:spPr bwMode="auto">
          <a:xfrm>
            <a:off x="5651500" y="4292600"/>
            <a:ext cx="0" cy="433388"/>
          </a:xfrm>
          <a:prstGeom prst="line">
            <a:avLst/>
          </a:prstGeom>
          <a:noFill/>
          <a:ln w="9525">
            <a:solidFill>
              <a:schemeClr val="tx1"/>
            </a:solidFill>
            <a:round/>
            <a:headEnd/>
            <a:tailEnd/>
          </a:ln>
        </p:spPr>
        <p:txBody>
          <a:bodyPr/>
          <a:lstStyle/>
          <a:p>
            <a:endParaRPr lang="tr-TR"/>
          </a:p>
        </p:txBody>
      </p:sp>
      <p:sp>
        <p:nvSpPr>
          <p:cNvPr id="43055" name="Line 56"/>
          <p:cNvSpPr>
            <a:spLocks noChangeShapeType="1"/>
          </p:cNvSpPr>
          <p:nvPr/>
        </p:nvSpPr>
        <p:spPr bwMode="auto">
          <a:xfrm>
            <a:off x="5508625" y="4292600"/>
            <a:ext cx="0" cy="433388"/>
          </a:xfrm>
          <a:prstGeom prst="line">
            <a:avLst/>
          </a:prstGeom>
          <a:noFill/>
          <a:ln w="9525">
            <a:solidFill>
              <a:schemeClr val="tx1"/>
            </a:solidFill>
            <a:round/>
            <a:headEnd/>
            <a:tailEnd/>
          </a:ln>
        </p:spPr>
        <p:txBody>
          <a:bodyPr/>
          <a:lstStyle/>
          <a:p>
            <a:endParaRPr lang="tr-TR"/>
          </a:p>
        </p:txBody>
      </p:sp>
      <p:sp>
        <p:nvSpPr>
          <p:cNvPr id="43056" name="Line 57"/>
          <p:cNvSpPr>
            <a:spLocks noChangeShapeType="1"/>
          </p:cNvSpPr>
          <p:nvPr/>
        </p:nvSpPr>
        <p:spPr bwMode="auto">
          <a:xfrm>
            <a:off x="5364163" y="4365625"/>
            <a:ext cx="0" cy="433388"/>
          </a:xfrm>
          <a:prstGeom prst="line">
            <a:avLst/>
          </a:prstGeom>
          <a:noFill/>
          <a:ln w="9525">
            <a:solidFill>
              <a:schemeClr val="tx1"/>
            </a:solidFill>
            <a:round/>
            <a:headEnd/>
            <a:tailEnd/>
          </a:ln>
        </p:spPr>
        <p:txBody>
          <a:bodyPr/>
          <a:lstStyle/>
          <a:p>
            <a:endParaRPr lang="tr-TR"/>
          </a:p>
        </p:txBody>
      </p:sp>
      <p:sp>
        <p:nvSpPr>
          <p:cNvPr id="43057" name="Line 58"/>
          <p:cNvSpPr>
            <a:spLocks noChangeShapeType="1"/>
          </p:cNvSpPr>
          <p:nvPr/>
        </p:nvSpPr>
        <p:spPr bwMode="auto">
          <a:xfrm>
            <a:off x="5219700" y="4437063"/>
            <a:ext cx="0" cy="433387"/>
          </a:xfrm>
          <a:prstGeom prst="line">
            <a:avLst/>
          </a:prstGeom>
          <a:noFill/>
          <a:ln w="9525">
            <a:solidFill>
              <a:schemeClr val="tx1"/>
            </a:solidFill>
            <a:round/>
            <a:headEnd/>
            <a:tailEnd/>
          </a:ln>
        </p:spPr>
        <p:txBody>
          <a:bodyPr/>
          <a:lstStyle/>
          <a:p>
            <a:endParaRPr lang="tr-TR"/>
          </a:p>
        </p:txBody>
      </p:sp>
      <p:sp>
        <p:nvSpPr>
          <p:cNvPr id="43058" name="Line 59"/>
          <p:cNvSpPr>
            <a:spLocks noChangeShapeType="1"/>
          </p:cNvSpPr>
          <p:nvPr/>
        </p:nvSpPr>
        <p:spPr bwMode="auto">
          <a:xfrm>
            <a:off x="5076825" y="4437063"/>
            <a:ext cx="0" cy="433387"/>
          </a:xfrm>
          <a:prstGeom prst="line">
            <a:avLst/>
          </a:prstGeom>
          <a:noFill/>
          <a:ln w="9525">
            <a:solidFill>
              <a:schemeClr val="tx1"/>
            </a:solidFill>
            <a:round/>
            <a:headEnd/>
            <a:tailEnd/>
          </a:ln>
        </p:spPr>
        <p:txBody>
          <a:bodyPr/>
          <a:lstStyle/>
          <a:p>
            <a:endParaRPr lang="tr-TR"/>
          </a:p>
        </p:txBody>
      </p:sp>
      <p:sp>
        <p:nvSpPr>
          <p:cNvPr id="43059" name="Line 60"/>
          <p:cNvSpPr>
            <a:spLocks noChangeShapeType="1"/>
          </p:cNvSpPr>
          <p:nvPr/>
        </p:nvSpPr>
        <p:spPr bwMode="auto">
          <a:xfrm>
            <a:off x="4932363" y="4508500"/>
            <a:ext cx="0" cy="433388"/>
          </a:xfrm>
          <a:prstGeom prst="line">
            <a:avLst/>
          </a:prstGeom>
          <a:noFill/>
          <a:ln w="9525">
            <a:solidFill>
              <a:schemeClr val="tx1"/>
            </a:solidFill>
            <a:round/>
            <a:headEnd/>
            <a:tailEnd/>
          </a:ln>
        </p:spPr>
        <p:txBody>
          <a:bodyPr/>
          <a:lstStyle/>
          <a:p>
            <a:endParaRPr lang="tr-TR"/>
          </a:p>
        </p:txBody>
      </p:sp>
      <p:sp>
        <p:nvSpPr>
          <p:cNvPr id="43060" name="Line 61"/>
          <p:cNvSpPr>
            <a:spLocks noChangeShapeType="1"/>
          </p:cNvSpPr>
          <p:nvPr/>
        </p:nvSpPr>
        <p:spPr bwMode="auto">
          <a:xfrm>
            <a:off x="4787900" y="4508500"/>
            <a:ext cx="0" cy="433388"/>
          </a:xfrm>
          <a:prstGeom prst="line">
            <a:avLst/>
          </a:prstGeom>
          <a:noFill/>
          <a:ln w="9525">
            <a:solidFill>
              <a:schemeClr val="tx1"/>
            </a:solidFill>
            <a:round/>
            <a:headEnd/>
            <a:tailEnd/>
          </a:ln>
        </p:spPr>
        <p:txBody>
          <a:bodyPr/>
          <a:lstStyle/>
          <a:p>
            <a:endParaRPr lang="tr-TR"/>
          </a:p>
        </p:txBody>
      </p:sp>
      <p:sp>
        <p:nvSpPr>
          <p:cNvPr id="43061" name="Line 62"/>
          <p:cNvSpPr>
            <a:spLocks noChangeShapeType="1"/>
          </p:cNvSpPr>
          <p:nvPr/>
        </p:nvSpPr>
        <p:spPr bwMode="auto">
          <a:xfrm>
            <a:off x="4643438" y="4581525"/>
            <a:ext cx="0" cy="433388"/>
          </a:xfrm>
          <a:prstGeom prst="line">
            <a:avLst/>
          </a:prstGeom>
          <a:noFill/>
          <a:ln w="9525">
            <a:solidFill>
              <a:schemeClr val="tx1"/>
            </a:solidFill>
            <a:round/>
            <a:headEnd/>
            <a:tailEnd/>
          </a:ln>
        </p:spPr>
        <p:txBody>
          <a:bodyPr/>
          <a:lstStyle/>
          <a:p>
            <a:endParaRPr lang="tr-TR"/>
          </a:p>
        </p:txBody>
      </p:sp>
      <p:sp>
        <p:nvSpPr>
          <p:cNvPr id="43062" name="Line 63"/>
          <p:cNvSpPr>
            <a:spLocks noChangeShapeType="1"/>
          </p:cNvSpPr>
          <p:nvPr/>
        </p:nvSpPr>
        <p:spPr bwMode="auto">
          <a:xfrm>
            <a:off x="4500563" y="4652963"/>
            <a:ext cx="0" cy="433387"/>
          </a:xfrm>
          <a:prstGeom prst="line">
            <a:avLst/>
          </a:prstGeom>
          <a:noFill/>
          <a:ln w="9525">
            <a:solidFill>
              <a:schemeClr val="tx1"/>
            </a:solidFill>
            <a:round/>
            <a:headEnd/>
            <a:tailEnd/>
          </a:ln>
        </p:spPr>
        <p:txBody>
          <a:bodyPr/>
          <a:lstStyle/>
          <a:p>
            <a:endParaRPr lang="tr-TR"/>
          </a:p>
        </p:txBody>
      </p:sp>
      <p:sp>
        <p:nvSpPr>
          <p:cNvPr id="43063" name="Line 64"/>
          <p:cNvSpPr>
            <a:spLocks noChangeShapeType="1"/>
          </p:cNvSpPr>
          <p:nvPr/>
        </p:nvSpPr>
        <p:spPr bwMode="auto">
          <a:xfrm>
            <a:off x="4356100" y="4652963"/>
            <a:ext cx="0" cy="433387"/>
          </a:xfrm>
          <a:prstGeom prst="line">
            <a:avLst/>
          </a:prstGeom>
          <a:noFill/>
          <a:ln w="9525">
            <a:solidFill>
              <a:schemeClr val="tx1"/>
            </a:solidFill>
            <a:round/>
            <a:headEnd/>
            <a:tailEnd/>
          </a:ln>
        </p:spPr>
        <p:txBody>
          <a:bodyPr/>
          <a:lstStyle/>
          <a:p>
            <a:endParaRPr lang="tr-TR"/>
          </a:p>
        </p:txBody>
      </p:sp>
      <p:sp>
        <p:nvSpPr>
          <p:cNvPr id="43064" name="Line 65"/>
          <p:cNvSpPr>
            <a:spLocks noChangeShapeType="1"/>
          </p:cNvSpPr>
          <p:nvPr/>
        </p:nvSpPr>
        <p:spPr bwMode="auto">
          <a:xfrm>
            <a:off x="4140200" y="4724400"/>
            <a:ext cx="0" cy="433388"/>
          </a:xfrm>
          <a:prstGeom prst="line">
            <a:avLst/>
          </a:prstGeom>
          <a:noFill/>
          <a:ln w="9525">
            <a:solidFill>
              <a:schemeClr val="tx1"/>
            </a:solidFill>
            <a:round/>
            <a:headEnd/>
            <a:tailEnd/>
          </a:ln>
        </p:spPr>
        <p:txBody>
          <a:bodyPr/>
          <a:lstStyle/>
          <a:p>
            <a:endParaRPr lang="tr-TR"/>
          </a:p>
        </p:txBody>
      </p:sp>
      <p:sp>
        <p:nvSpPr>
          <p:cNvPr id="43065" name="Line 66"/>
          <p:cNvSpPr>
            <a:spLocks noChangeShapeType="1"/>
          </p:cNvSpPr>
          <p:nvPr/>
        </p:nvSpPr>
        <p:spPr bwMode="auto">
          <a:xfrm>
            <a:off x="3995738" y="4797425"/>
            <a:ext cx="0" cy="433388"/>
          </a:xfrm>
          <a:prstGeom prst="line">
            <a:avLst/>
          </a:prstGeom>
          <a:noFill/>
          <a:ln w="9525">
            <a:solidFill>
              <a:schemeClr val="tx1"/>
            </a:solidFill>
            <a:round/>
            <a:headEnd/>
            <a:tailEnd/>
          </a:ln>
        </p:spPr>
        <p:txBody>
          <a:bodyPr/>
          <a:lstStyle/>
          <a:p>
            <a:endParaRPr lang="tr-TR"/>
          </a:p>
        </p:txBody>
      </p:sp>
      <p:sp>
        <p:nvSpPr>
          <p:cNvPr id="43066" name="Line 67"/>
          <p:cNvSpPr>
            <a:spLocks noChangeShapeType="1"/>
          </p:cNvSpPr>
          <p:nvPr/>
        </p:nvSpPr>
        <p:spPr bwMode="auto">
          <a:xfrm>
            <a:off x="3851275" y="4797425"/>
            <a:ext cx="0" cy="433388"/>
          </a:xfrm>
          <a:prstGeom prst="line">
            <a:avLst/>
          </a:prstGeom>
          <a:noFill/>
          <a:ln w="9525">
            <a:solidFill>
              <a:schemeClr val="tx1"/>
            </a:solidFill>
            <a:round/>
            <a:headEnd/>
            <a:tailEnd/>
          </a:ln>
        </p:spPr>
        <p:txBody>
          <a:bodyPr/>
          <a:lstStyle/>
          <a:p>
            <a:endParaRPr lang="tr-TR"/>
          </a:p>
        </p:txBody>
      </p:sp>
      <p:sp>
        <p:nvSpPr>
          <p:cNvPr id="43067" name="Line 68"/>
          <p:cNvSpPr>
            <a:spLocks noChangeShapeType="1"/>
          </p:cNvSpPr>
          <p:nvPr/>
        </p:nvSpPr>
        <p:spPr bwMode="auto">
          <a:xfrm>
            <a:off x="3708400" y="4868863"/>
            <a:ext cx="0" cy="433387"/>
          </a:xfrm>
          <a:prstGeom prst="line">
            <a:avLst/>
          </a:prstGeom>
          <a:noFill/>
          <a:ln w="9525">
            <a:solidFill>
              <a:schemeClr val="tx1"/>
            </a:solidFill>
            <a:round/>
            <a:headEnd/>
            <a:tailEnd/>
          </a:ln>
        </p:spPr>
        <p:txBody>
          <a:bodyPr/>
          <a:lstStyle/>
          <a:p>
            <a:endParaRPr lang="tr-TR"/>
          </a:p>
        </p:txBody>
      </p:sp>
      <p:sp>
        <p:nvSpPr>
          <p:cNvPr id="43068" name="Line 69"/>
          <p:cNvSpPr>
            <a:spLocks noChangeShapeType="1"/>
          </p:cNvSpPr>
          <p:nvPr/>
        </p:nvSpPr>
        <p:spPr bwMode="auto">
          <a:xfrm>
            <a:off x="3348038" y="4941888"/>
            <a:ext cx="0" cy="433387"/>
          </a:xfrm>
          <a:prstGeom prst="line">
            <a:avLst/>
          </a:prstGeom>
          <a:noFill/>
          <a:ln w="9525">
            <a:solidFill>
              <a:schemeClr val="tx1"/>
            </a:solidFill>
            <a:round/>
            <a:headEnd/>
            <a:tailEnd/>
          </a:ln>
        </p:spPr>
        <p:txBody>
          <a:bodyPr/>
          <a:lstStyle/>
          <a:p>
            <a:endParaRPr lang="tr-TR"/>
          </a:p>
        </p:txBody>
      </p:sp>
      <p:sp>
        <p:nvSpPr>
          <p:cNvPr id="43069" name="Line 70"/>
          <p:cNvSpPr>
            <a:spLocks noChangeShapeType="1"/>
          </p:cNvSpPr>
          <p:nvPr/>
        </p:nvSpPr>
        <p:spPr bwMode="auto">
          <a:xfrm>
            <a:off x="3132138" y="5013325"/>
            <a:ext cx="0" cy="433388"/>
          </a:xfrm>
          <a:prstGeom prst="line">
            <a:avLst/>
          </a:prstGeom>
          <a:noFill/>
          <a:ln w="9525">
            <a:solidFill>
              <a:schemeClr val="tx1"/>
            </a:solidFill>
            <a:round/>
            <a:headEnd/>
            <a:tailEnd/>
          </a:ln>
        </p:spPr>
        <p:txBody>
          <a:bodyPr/>
          <a:lstStyle/>
          <a:p>
            <a:endParaRPr lang="tr-TR"/>
          </a:p>
        </p:txBody>
      </p:sp>
      <p:sp>
        <p:nvSpPr>
          <p:cNvPr id="43070" name="Line 71"/>
          <p:cNvSpPr>
            <a:spLocks noChangeShapeType="1"/>
          </p:cNvSpPr>
          <p:nvPr/>
        </p:nvSpPr>
        <p:spPr bwMode="auto">
          <a:xfrm>
            <a:off x="2987675" y="5084763"/>
            <a:ext cx="0" cy="433387"/>
          </a:xfrm>
          <a:prstGeom prst="line">
            <a:avLst/>
          </a:prstGeom>
          <a:noFill/>
          <a:ln w="9525">
            <a:solidFill>
              <a:schemeClr val="tx1"/>
            </a:solidFill>
            <a:round/>
            <a:headEnd/>
            <a:tailEnd/>
          </a:ln>
        </p:spPr>
        <p:txBody>
          <a:bodyPr/>
          <a:lstStyle/>
          <a:p>
            <a:endParaRPr lang="tr-TR"/>
          </a:p>
        </p:txBody>
      </p:sp>
      <p:sp>
        <p:nvSpPr>
          <p:cNvPr id="43071" name="Line 72"/>
          <p:cNvSpPr>
            <a:spLocks noChangeShapeType="1"/>
          </p:cNvSpPr>
          <p:nvPr/>
        </p:nvSpPr>
        <p:spPr bwMode="auto">
          <a:xfrm>
            <a:off x="3563938" y="4868863"/>
            <a:ext cx="0" cy="433387"/>
          </a:xfrm>
          <a:prstGeom prst="line">
            <a:avLst/>
          </a:prstGeom>
          <a:noFill/>
          <a:ln w="9525">
            <a:solidFill>
              <a:schemeClr val="tx1"/>
            </a:solidFill>
            <a:round/>
            <a:headEnd/>
            <a:tailEnd/>
          </a:ln>
        </p:spPr>
        <p:txBody>
          <a:bodyPr/>
          <a:lstStyle/>
          <a:p>
            <a:endParaRPr lang="tr-TR"/>
          </a:p>
        </p:txBody>
      </p:sp>
      <p:sp>
        <p:nvSpPr>
          <p:cNvPr id="43072" name="Line 73"/>
          <p:cNvSpPr>
            <a:spLocks noChangeShapeType="1"/>
          </p:cNvSpPr>
          <p:nvPr/>
        </p:nvSpPr>
        <p:spPr bwMode="auto">
          <a:xfrm>
            <a:off x="2700338" y="5013325"/>
            <a:ext cx="0" cy="433388"/>
          </a:xfrm>
          <a:prstGeom prst="line">
            <a:avLst/>
          </a:prstGeom>
          <a:noFill/>
          <a:ln w="9525">
            <a:solidFill>
              <a:schemeClr val="tx1"/>
            </a:solidFill>
            <a:round/>
            <a:headEnd/>
            <a:tailEnd/>
          </a:ln>
        </p:spPr>
        <p:txBody>
          <a:bodyPr/>
          <a:lstStyle/>
          <a:p>
            <a:endParaRPr lang="tr-TR"/>
          </a:p>
        </p:txBody>
      </p:sp>
      <p:sp>
        <p:nvSpPr>
          <p:cNvPr id="43073" name="Line 74"/>
          <p:cNvSpPr>
            <a:spLocks noChangeShapeType="1"/>
          </p:cNvSpPr>
          <p:nvPr/>
        </p:nvSpPr>
        <p:spPr bwMode="auto">
          <a:xfrm>
            <a:off x="2843213" y="5157788"/>
            <a:ext cx="0" cy="433387"/>
          </a:xfrm>
          <a:prstGeom prst="line">
            <a:avLst/>
          </a:prstGeom>
          <a:noFill/>
          <a:ln w="9525">
            <a:solidFill>
              <a:schemeClr val="tx1"/>
            </a:solidFill>
            <a:round/>
            <a:headEnd/>
            <a:tailEnd/>
          </a:ln>
        </p:spPr>
        <p:txBody>
          <a:bodyPr/>
          <a:lstStyle/>
          <a:p>
            <a:endParaRPr lang="tr-TR"/>
          </a:p>
        </p:txBody>
      </p:sp>
      <p:sp>
        <p:nvSpPr>
          <p:cNvPr id="43074" name="Line 75"/>
          <p:cNvSpPr>
            <a:spLocks noChangeShapeType="1"/>
          </p:cNvSpPr>
          <p:nvPr/>
        </p:nvSpPr>
        <p:spPr bwMode="auto">
          <a:xfrm flipV="1">
            <a:off x="1619250" y="2852738"/>
            <a:ext cx="0" cy="3168650"/>
          </a:xfrm>
          <a:prstGeom prst="line">
            <a:avLst/>
          </a:prstGeom>
          <a:noFill/>
          <a:ln w="9525">
            <a:solidFill>
              <a:srgbClr val="FFFF00"/>
            </a:solidFill>
            <a:prstDash val="dash"/>
            <a:round/>
            <a:headEnd/>
            <a:tailEnd/>
          </a:ln>
        </p:spPr>
        <p:txBody>
          <a:bodyPr/>
          <a:lstStyle/>
          <a:p>
            <a:endParaRPr lang="tr-TR"/>
          </a:p>
        </p:txBody>
      </p:sp>
      <p:sp>
        <p:nvSpPr>
          <p:cNvPr id="43075" name="Line 76"/>
          <p:cNvSpPr>
            <a:spLocks noChangeShapeType="1"/>
          </p:cNvSpPr>
          <p:nvPr/>
        </p:nvSpPr>
        <p:spPr bwMode="auto">
          <a:xfrm flipV="1">
            <a:off x="2916238" y="2781300"/>
            <a:ext cx="0" cy="3168650"/>
          </a:xfrm>
          <a:prstGeom prst="line">
            <a:avLst/>
          </a:prstGeom>
          <a:noFill/>
          <a:ln w="9525">
            <a:solidFill>
              <a:srgbClr val="FFFF00"/>
            </a:solidFill>
            <a:prstDash val="dash"/>
            <a:round/>
            <a:headEnd/>
            <a:tailEnd/>
          </a:ln>
        </p:spPr>
        <p:txBody>
          <a:bodyPr/>
          <a:lstStyle/>
          <a:p>
            <a:endParaRPr lang="tr-TR"/>
          </a:p>
        </p:txBody>
      </p:sp>
      <p:sp>
        <p:nvSpPr>
          <p:cNvPr id="43076" name="Line 77"/>
          <p:cNvSpPr>
            <a:spLocks noChangeShapeType="1"/>
          </p:cNvSpPr>
          <p:nvPr/>
        </p:nvSpPr>
        <p:spPr bwMode="auto">
          <a:xfrm flipV="1">
            <a:off x="3276600" y="2852738"/>
            <a:ext cx="0" cy="3168650"/>
          </a:xfrm>
          <a:prstGeom prst="line">
            <a:avLst/>
          </a:prstGeom>
          <a:noFill/>
          <a:ln w="9525">
            <a:solidFill>
              <a:srgbClr val="FFFF00"/>
            </a:solidFill>
            <a:prstDash val="dash"/>
            <a:round/>
            <a:headEnd/>
            <a:tailEnd/>
          </a:ln>
        </p:spPr>
        <p:txBody>
          <a:bodyPr/>
          <a:lstStyle/>
          <a:p>
            <a:endParaRPr lang="tr-TR"/>
          </a:p>
        </p:txBody>
      </p:sp>
      <p:sp>
        <p:nvSpPr>
          <p:cNvPr id="43077" name="Line 78"/>
          <p:cNvSpPr>
            <a:spLocks noChangeShapeType="1"/>
          </p:cNvSpPr>
          <p:nvPr/>
        </p:nvSpPr>
        <p:spPr bwMode="auto">
          <a:xfrm flipV="1">
            <a:off x="5867400" y="2852738"/>
            <a:ext cx="0" cy="3168650"/>
          </a:xfrm>
          <a:prstGeom prst="line">
            <a:avLst/>
          </a:prstGeom>
          <a:noFill/>
          <a:ln w="9525">
            <a:solidFill>
              <a:srgbClr val="FFFF00"/>
            </a:solidFill>
            <a:prstDash val="dash"/>
            <a:round/>
            <a:headEnd/>
            <a:tailEnd/>
          </a:ln>
        </p:spPr>
        <p:txBody>
          <a:bodyPr/>
          <a:lstStyle/>
          <a:p>
            <a:endParaRPr lang="tr-TR"/>
          </a:p>
        </p:txBody>
      </p:sp>
      <p:sp>
        <p:nvSpPr>
          <p:cNvPr id="43078" name="Line 79"/>
          <p:cNvSpPr>
            <a:spLocks noChangeShapeType="1"/>
          </p:cNvSpPr>
          <p:nvPr/>
        </p:nvSpPr>
        <p:spPr bwMode="auto">
          <a:xfrm flipV="1">
            <a:off x="7451725" y="2852738"/>
            <a:ext cx="0" cy="3168650"/>
          </a:xfrm>
          <a:prstGeom prst="line">
            <a:avLst/>
          </a:prstGeom>
          <a:noFill/>
          <a:ln w="9525">
            <a:solidFill>
              <a:srgbClr val="FFFF00"/>
            </a:solidFill>
            <a:prstDash val="dash"/>
            <a:round/>
            <a:headEnd/>
            <a:tailEnd/>
          </a:ln>
        </p:spPr>
        <p:txBody>
          <a:bodyPr/>
          <a:lstStyle/>
          <a:p>
            <a:endParaRPr lang="tr-TR"/>
          </a:p>
        </p:txBody>
      </p:sp>
      <p:sp>
        <p:nvSpPr>
          <p:cNvPr id="43079" name="Line 80"/>
          <p:cNvSpPr>
            <a:spLocks noChangeShapeType="1"/>
          </p:cNvSpPr>
          <p:nvPr/>
        </p:nvSpPr>
        <p:spPr bwMode="auto">
          <a:xfrm>
            <a:off x="1331913" y="5084763"/>
            <a:ext cx="6553200" cy="0"/>
          </a:xfrm>
          <a:prstGeom prst="line">
            <a:avLst/>
          </a:prstGeom>
          <a:noFill/>
          <a:ln w="31750">
            <a:solidFill>
              <a:srgbClr val="FF00FF"/>
            </a:solidFill>
            <a:prstDash val="sysDot"/>
            <a:round/>
            <a:headEnd/>
            <a:tailEnd/>
          </a:ln>
        </p:spPr>
        <p:txBody>
          <a:bodyPr/>
          <a:lstStyle/>
          <a:p>
            <a:endParaRPr lang="tr-TR"/>
          </a:p>
        </p:txBody>
      </p:sp>
      <p:sp>
        <p:nvSpPr>
          <p:cNvPr id="43080" name="Line 81"/>
          <p:cNvSpPr>
            <a:spLocks noChangeShapeType="1"/>
          </p:cNvSpPr>
          <p:nvPr/>
        </p:nvSpPr>
        <p:spPr bwMode="auto">
          <a:xfrm>
            <a:off x="1331913" y="5589588"/>
            <a:ext cx="6553200" cy="0"/>
          </a:xfrm>
          <a:prstGeom prst="line">
            <a:avLst/>
          </a:prstGeom>
          <a:noFill/>
          <a:ln w="31750">
            <a:solidFill>
              <a:srgbClr val="FF00FF"/>
            </a:solidFill>
            <a:prstDash val="sysDot"/>
            <a:round/>
            <a:headEnd/>
            <a:tailEnd/>
          </a:ln>
        </p:spPr>
        <p:txBody>
          <a:bodyPr/>
          <a:lstStyle/>
          <a:p>
            <a:endParaRPr lang="tr-TR"/>
          </a:p>
        </p:txBody>
      </p:sp>
      <p:sp>
        <p:nvSpPr>
          <p:cNvPr id="43081" name="Line 82"/>
          <p:cNvSpPr>
            <a:spLocks noChangeShapeType="1"/>
          </p:cNvSpPr>
          <p:nvPr/>
        </p:nvSpPr>
        <p:spPr bwMode="auto">
          <a:xfrm>
            <a:off x="1331913" y="4221163"/>
            <a:ext cx="6553200" cy="0"/>
          </a:xfrm>
          <a:prstGeom prst="line">
            <a:avLst/>
          </a:prstGeom>
          <a:noFill/>
          <a:ln w="31750">
            <a:solidFill>
              <a:srgbClr val="FF00FF"/>
            </a:solidFill>
            <a:prstDash val="sysDot"/>
            <a:round/>
            <a:headEnd/>
            <a:tailEnd/>
          </a:ln>
        </p:spPr>
        <p:txBody>
          <a:bodyPr/>
          <a:lstStyle/>
          <a:p>
            <a:endParaRPr lang="tr-TR"/>
          </a:p>
        </p:txBody>
      </p:sp>
      <p:sp>
        <p:nvSpPr>
          <p:cNvPr id="43082" name="Line 83"/>
          <p:cNvSpPr>
            <a:spLocks noChangeShapeType="1"/>
          </p:cNvSpPr>
          <p:nvPr/>
        </p:nvSpPr>
        <p:spPr bwMode="auto">
          <a:xfrm>
            <a:off x="1403350" y="4652963"/>
            <a:ext cx="6553200" cy="0"/>
          </a:xfrm>
          <a:prstGeom prst="line">
            <a:avLst/>
          </a:prstGeom>
          <a:noFill/>
          <a:ln w="38100">
            <a:solidFill>
              <a:srgbClr val="FF00FF"/>
            </a:solidFill>
            <a:prstDash val="sysDot"/>
            <a:round/>
            <a:headEnd/>
            <a:tailEnd/>
          </a:ln>
        </p:spPr>
        <p:txBody>
          <a:bodyPr/>
          <a:lstStyle/>
          <a:p>
            <a:endParaRPr lang="tr-TR"/>
          </a:p>
        </p:txBody>
      </p:sp>
      <p:sp>
        <p:nvSpPr>
          <p:cNvPr id="43083" name="Text Box 84"/>
          <p:cNvSpPr txBox="1">
            <a:spLocks noChangeArrowheads="1"/>
          </p:cNvSpPr>
          <p:nvPr/>
        </p:nvSpPr>
        <p:spPr bwMode="auto">
          <a:xfrm rot="-5400000">
            <a:off x="-304006" y="4345782"/>
            <a:ext cx="1911350" cy="366712"/>
          </a:xfrm>
          <a:prstGeom prst="rect">
            <a:avLst/>
          </a:prstGeom>
          <a:noFill/>
          <a:ln w="9525">
            <a:noFill/>
            <a:miter lim="800000"/>
            <a:headEnd/>
            <a:tailEnd/>
          </a:ln>
        </p:spPr>
        <p:txBody>
          <a:bodyPr wrap="none">
            <a:spAutoFit/>
          </a:bodyPr>
          <a:lstStyle/>
          <a:p>
            <a:r>
              <a:rPr lang="tr-TR">
                <a:latin typeface="Gill Sans MT"/>
              </a:rPr>
              <a:t>Kondüsyon skoru</a:t>
            </a: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normAutofit fontScale="90000"/>
          </a:bodyPr>
          <a:lstStyle/>
          <a:p>
            <a:pPr eaLnBrk="1" fontAlgn="auto" hangingPunct="1">
              <a:spcAft>
                <a:spcPts val="0"/>
              </a:spcAft>
              <a:defRPr/>
            </a:pPr>
            <a:r>
              <a:rPr lang="tr-TR" smtClean="0">
                <a:solidFill>
                  <a:schemeClr val="tx2">
                    <a:satMod val="130000"/>
                  </a:schemeClr>
                </a:solidFill>
              </a:rPr>
              <a:t>Geçiş Rasyonları ile ilgili bazı bilgiler</a:t>
            </a:r>
          </a:p>
        </p:txBody>
      </p:sp>
      <p:sp>
        <p:nvSpPr>
          <p:cNvPr id="44034" name="Rectangle 3"/>
          <p:cNvSpPr>
            <a:spLocks noGrp="1" noChangeArrowheads="1"/>
          </p:cNvSpPr>
          <p:nvPr>
            <p:ph idx="1"/>
          </p:nvPr>
        </p:nvSpPr>
        <p:spPr/>
        <p:txBody>
          <a:bodyPr/>
          <a:lstStyle/>
          <a:p>
            <a:pPr eaLnBrk="1" hangingPunct="1"/>
            <a:r>
              <a:rPr lang="tr-TR" smtClean="0"/>
              <a:t>Geçiş dönemi rasyonları erken kuru dönem  rasyonlarından daha yoğun besin maddeleri içerir. Böylece hem artan besin maddeleri ihtiyacı karşılanır hem de yem tüketiminde oluşan  azalma telafi edilmeye çalışılır. Ancak bu değişimi aniden yapmak çok risklidir. Tedrici bir geçiş uygulanır.</a:t>
            </a: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fontAlgn="auto" hangingPunct="1">
              <a:spcAft>
                <a:spcPts val="0"/>
              </a:spcAft>
              <a:defRPr/>
            </a:pPr>
            <a:r>
              <a:rPr lang="tr-TR" smtClean="0">
                <a:solidFill>
                  <a:schemeClr val="tx2">
                    <a:satMod val="130000"/>
                  </a:schemeClr>
                </a:solidFill>
              </a:rPr>
              <a:t>Süt Üre Azotu nasıl değerlendirilir</a:t>
            </a:r>
          </a:p>
        </p:txBody>
      </p:sp>
      <p:sp>
        <p:nvSpPr>
          <p:cNvPr id="45058" name="Rectangle 3"/>
          <p:cNvSpPr>
            <a:spLocks noGrp="1" noChangeArrowheads="1"/>
          </p:cNvSpPr>
          <p:nvPr>
            <p:ph idx="1"/>
          </p:nvPr>
        </p:nvSpPr>
        <p:spPr/>
        <p:txBody>
          <a:bodyPr/>
          <a:lstStyle/>
          <a:p>
            <a:pPr eaLnBrk="1" hangingPunct="1"/>
            <a:r>
              <a:rPr lang="tr-TR" smtClean="0"/>
              <a:t>Süt üre azotu düzeyi ortalaması</a:t>
            </a:r>
          </a:p>
          <a:p>
            <a:pPr eaLnBrk="1" hangingPunct="1">
              <a:buFont typeface="Wingdings" pitchFamily="2" charset="2"/>
              <a:buNone/>
            </a:pPr>
            <a:r>
              <a:rPr lang="tr-TR" smtClean="0"/>
              <a:t>		 12-18 mg/dl </a:t>
            </a:r>
          </a:p>
          <a:p>
            <a:pPr eaLnBrk="1" hangingPunct="1"/>
            <a:r>
              <a:rPr lang="tr-TR" smtClean="0"/>
              <a:t>Süt üre azotu düzeyi ferdi olarak </a:t>
            </a:r>
          </a:p>
          <a:p>
            <a:pPr eaLnBrk="1" hangingPunct="1">
              <a:buFont typeface="Wingdings" pitchFamily="2" charset="2"/>
              <a:buNone/>
            </a:pPr>
            <a:r>
              <a:rPr lang="tr-TR" smtClean="0"/>
              <a:t>		  8-25 mg/dl arasında olabilir.</a:t>
            </a:r>
          </a:p>
          <a:p>
            <a:pPr eaLnBrk="1" hangingPunct="1"/>
            <a:r>
              <a:rPr lang="tr-TR" smtClean="0"/>
              <a:t>Değerlendirme yapmak için o sürü ya da ineğin normal değerleri hakkında bilgi sahibi olunması gerekmektedir. 	</a:t>
            </a:r>
          </a:p>
          <a:p>
            <a:pPr eaLnBrk="1" hangingPunct="1">
              <a:buFont typeface="Wingdings" pitchFamily="2" charset="2"/>
              <a:buNone/>
            </a:pPr>
            <a:endParaRPr lang="tr-TR" smtClean="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effectLst>
                  <a:outerShdw blurRad="50800" dist="50800" dir="5400000" algn="ctr" rotWithShape="0">
                    <a:srgbClr val="000000">
                      <a:alpha val="91000"/>
                    </a:srgbClr>
                  </a:outerShdw>
                </a:effectLst>
              </a:rPr>
              <a:t>İnekle TAAHHÜT (100 Gün)</a:t>
            </a:r>
            <a:endParaRPr lang="tr-TR" dirty="0">
              <a:solidFill>
                <a:schemeClr val="tx2">
                  <a:satMod val="130000"/>
                </a:schemeClr>
              </a:solidFill>
              <a:effectLst>
                <a:outerShdw blurRad="50800" dist="50800" dir="5400000" algn="ctr" rotWithShape="0">
                  <a:srgbClr val="000000">
                    <a:alpha val="91000"/>
                  </a:srgbClr>
                </a:outerShdw>
              </a:effectLst>
            </a:endParaRPr>
          </a:p>
        </p:txBody>
      </p:sp>
      <p:sp>
        <p:nvSpPr>
          <p:cNvPr id="17410" name="2 İçerik Yer Tutucusu"/>
          <p:cNvSpPr>
            <a:spLocks noGrp="1"/>
          </p:cNvSpPr>
          <p:nvPr>
            <p:ph idx="1"/>
          </p:nvPr>
        </p:nvSpPr>
        <p:spPr>
          <a:xfrm>
            <a:off x="457200" y="1341438"/>
            <a:ext cx="4619625" cy="5183187"/>
          </a:xfrm>
        </p:spPr>
        <p:txBody>
          <a:bodyPr/>
          <a:lstStyle/>
          <a:p>
            <a:pPr eaLnBrk="1" hangingPunct="1"/>
            <a:r>
              <a:rPr lang="tr-TR" sz="2000" smtClean="0">
                <a:latin typeface="Comic Sans MS" pitchFamily="66" charset="0"/>
              </a:rPr>
              <a:t>İnekle yapılan bir sözleşmedir</a:t>
            </a:r>
          </a:p>
          <a:p>
            <a:pPr eaLnBrk="1" hangingPunct="1"/>
            <a:r>
              <a:rPr lang="tr-TR" sz="2000" smtClean="0">
                <a:latin typeface="Comic Sans MS" pitchFamily="66" charset="0"/>
              </a:rPr>
              <a:t>Yılda bir yavru için mutlaka yerine getirilmelidir.Aksi takdirde :</a:t>
            </a:r>
            <a:r>
              <a:rPr lang="tr-TR" sz="2000" b="1" smtClean="0">
                <a:latin typeface="Comic Sans MS" pitchFamily="66" charset="0"/>
              </a:rPr>
              <a:t>365 günlük bir buzağılama indeksini aşan ineklerin günlük zararı 3 sterlin</a:t>
            </a:r>
          </a:p>
          <a:p>
            <a:pPr eaLnBrk="1" hangingPunct="1"/>
            <a:r>
              <a:rPr lang="tr-TR" sz="2000" smtClean="0">
                <a:latin typeface="Comic Sans MS" pitchFamily="66" charset="0"/>
              </a:rPr>
              <a:t>VKS’yi stabil ve uygun düzeyde tutar </a:t>
            </a:r>
          </a:p>
          <a:p>
            <a:pPr eaLnBrk="1" hangingPunct="1"/>
            <a:r>
              <a:rPr lang="tr-TR" sz="2000" smtClean="0">
                <a:latin typeface="Comic Sans MS" pitchFamily="66" charset="0"/>
              </a:rPr>
              <a:t>Doğum –gebe kalma aralığını optimum tutar</a:t>
            </a:r>
          </a:p>
          <a:p>
            <a:pPr eaLnBrk="1" hangingPunct="1"/>
            <a:r>
              <a:rPr lang="tr-TR" sz="2000" smtClean="0">
                <a:latin typeface="Comic Sans MS" pitchFamily="66" charset="0"/>
              </a:rPr>
              <a:t>Doğuma 30 gün kala başlayan ve doğum sonrası devam eden 70 günlük dönem 17+83 ‘de olur. </a:t>
            </a:r>
          </a:p>
          <a:p>
            <a:pPr eaLnBrk="1" hangingPunct="1"/>
            <a:r>
              <a:rPr lang="tr-TR" sz="2000" smtClean="0">
                <a:latin typeface="Comic Sans MS" pitchFamily="66" charset="0"/>
              </a:rPr>
              <a:t>Buzağılama –tekrar gebe kalma aralığı :83 gün olmalı</a:t>
            </a:r>
          </a:p>
          <a:p>
            <a:pPr eaLnBrk="1" hangingPunct="1">
              <a:buFont typeface="Wingdings 2" pitchFamily="18" charset="2"/>
              <a:buNone/>
            </a:pPr>
            <a:endParaRPr lang="tr-TR" sz="2400" smtClean="0"/>
          </a:p>
        </p:txBody>
      </p:sp>
      <p:pic>
        <p:nvPicPr>
          <p:cNvPr id="17411" name="Picture 7" descr="C:\Users\TOSHIBA\Desktop\inek adam.png"/>
          <p:cNvPicPr>
            <a:picLocks noChangeAspect="1" noChangeArrowheads="1"/>
          </p:cNvPicPr>
          <p:nvPr/>
        </p:nvPicPr>
        <p:blipFill>
          <a:blip r:embed="rId2"/>
          <a:srcRect/>
          <a:stretch>
            <a:fillRect/>
          </a:stretch>
        </p:blipFill>
        <p:spPr bwMode="auto">
          <a:xfrm>
            <a:off x="5292725" y="1412875"/>
            <a:ext cx="3541713" cy="460851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pPr eaLnBrk="1" fontAlgn="auto" hangingPunct="1">
              <a:spcAft>
                <a:spcPts val="0"/>
              </a:spcAft>
              <a:defRPr/>
            </a:pPr>
            <a:r>
              <a:rPr lang="tr-TR" sz="4000" smtClean="0">
                <a:solidFill>
                  <a:schemeClr val="tx2">
                    <a:satMod val="130000"/>
                  </a:schemeClr>
                </a:solidFill>
              </a:rPr>
              <a:t>Süt üre azotu (MUN) normal değerlerin üstünde ise</a:t>
            </a:r>
          </a:p>
        </p:txBody>
      </p:sp>
      <p:sp>
        <p:nvSpPr>
          <p:cNvPr id="46082" name="Rectangle 3"/>
          <p:cNvSpPr>
            <a:spLocks noGrp="1" noChangeArrowheads="1"/>
          </p:cNvSpPr>
          <p:nvPr>
            <p:ph idx="1"/>
          </p:nvPr>
        </p:nvSpPr>
        <p:spPr>
          <a:xfrm>
            <a:off x="395288" y="1557338"/>
            <a:ext cx="8229600" cy="4525962"/>
          </a:xfrm>
        </p:spPr>
        <p:txBody>
          <a:bodyPr/>
          <a:lstStyle/>
          <a:p>
            <a:pPr eaLnBrk="1" hangingPunct="1">
              <a:lnSpc>
                <a:spcPct val="80000"/>
              </a:lnSpc>
            </a:pPr>
            <a:r>
              <a:rPr lang="tr-TR" sz="2400" smtClean="0"/>
              <a:t>Rasyonun ham protein miktarı </a:t>
            </a:r>
          </a:p>
          <a:p>
            <a:pPr eaLnBrk="1" hangingPunct="1">
              <a:lnSpc>
                <a:spcPct val="80000"/>
              </a:lnSpc>
              <a:buFont typeface="Wingdings" pitchFamily="2" charset="2"/>
              <a:buNone/>
            </a:pPr>
            <a:r>
              <a:rPr lang="tr-TR" sz="2400" smtClean="0"/>
              <a:t>   fazladır.</a:t>
            </a:r>
          </a:p>
          <a:p>
            <a:pPr eaLnBrk="1" hangingPunct="1">
              <a:lnSpc>
                <a:spcPct val="80000"/>
              </a:lnSpc>
            </a:pPr>
            <a:r>
              <a:rPr lang="tr-TR" sz="2400" smtClean="0"/>
              <a:t>Rasyonda </a:t>
            </a:r>
            <a:r>
              <a:rPr lang="tr-TR" sz="2400" smtClean="0">
                <a:solidFill>
                  <a:srgbClr val="99FF33"/>
                </a:solidFill>
              </a:rPr>
              <a:t>NFC</a:t>
            </a:r>
            <a:r>
              <a:rPr lang="tr-TR" sz="2400" baseline="30000" smtClean="0">
                <a:solidFill>
                  <a:srgbClr val="99FF33"/>
                </a:solidFill>
              </a:rPr>
              <a:t>1</a:t>
            </a:r>
            <a:r>
              <a:rPr lang="tr-TR" sz="2400" smtClean="0">
                <a:solidFill>
                  <a:srgbClr val="99FF33"/>
                </a:solidFill>
              </a:rPr>
              <a:t>=LOK</a:t>
            </a:r>
            <a:r>
              <a:rPr lang="tr-TR" sz="2400" baseline="30000" smtClean="0">
                <a:solidFill>
                  <a:srgbClr val="99FF33"/>
                </a:solidFill>
              </a:rPr>
              <a:t>2</a:t>
            </a:r>
            <a:r>
              <a:rPr lang="tr-TR" sz="2400" smtClean="0"/>
              <a:t> miktarı </a:t>
            </a:r>
          </a:p>
          <a:p>
            <a:pPr eaLnBrk="1" hangingPunct="1">
              <a:lnSpc>
                <a:spcPct val="80000"/>
              </a:lnSpc>
              <a:buFont typeface="Wingdings" pitchFamily="2" charset="2"/>
              <a:buNone/>
            </a:pPr>
            <a:r>
              <a:rPr lang="tr-TR" sz="2400" smtClean="0"/>
              <a:t>   çok düşüktür</a:t>
            </a:r>
          </a:p>
          <a:p>
            <a:pPr eaLnBrk="1" hangingPunct="1">
              <a:lnSpc>
                <a:spcPct val="80000"/>
              </a:lnSpc>
            </a:pPr>
            <a:r>
              <a:rPr lang="tr-TR" sz="2400" smtClean="0"/>
              <a:t>Rumende çözünebilen ya da</a:t>
            </a:r>
          </a:p>
          <a:p>
            <a:pPr eaLnBrk="1" hangingPunct="1">
              <a:lnSpc>
                <a:spcPct val="80000"/>
              </a:lnSpc>
              <a:buFont typeface="Wingdings" pitchFamily="2" charset="2"/>
              <a:buNone/>
            </a:pPr>
            <a:r>
              <a:rPr lang="tr-TR" sz="2400" smtClean="0"/>
              <a:t>   yıkımlanabilen protein / LOK  </a:t>
            </a:r>
          </a:p>
          <a:p>
            <a:pPr eaLnBrk="1" hangingPunct="1">
              <a:lnSpc>
                <a:spcPct val="80000"/>
              </a:lnSpc>
              <a:buFont typeface="Wingdings" pitchFamily="2" charset="2"/>
              <a:buNone/>
            </a:pPr>
            <a:r>
              <a:rPr lang="tr-TR" sz="2400" smtClean="0"/>
              <a:t>   oranları uygun değildir. </a:t>
            </a:r>
          </a:p>
          <a:p>
            <a:pPr eaLnBrk="1" hangingPunct="1">
              <a:lnSpc>
                <a:spcPct val="80000"/>
              </a:lnSpc>
            </a:pPr>
            <a:r>
              <a:rPr lang="tr-TR" sz="2800" b="1" smtClean="0"/>
              <a:t>Döl veriminde (kızgınlığın  </a:t>
            </a:r>
          </a:p>
          <a:p>
            <a:pPr eaLnBrk="1" hangingPunct="1">
              <a:lnSpc>
                <a:spcPct val="80000"/>
              </a:lnSpc>
              <a:buFont typeface="Wingdings" pitchFamily="2" charset="2"/>
              <a:buNone/>
            </a:pPr>
            <a:r>
              <a:rPr lang="tr-TR" sz="2800" b="1" smtClean="0"/>
              <a:t>   tespiti ve gebe kalma oranı) problemler</a:t>
            </a:r>
          </a:p>
          <a:p>
            <a:pPr eaLnBrk="1" hangingPunct="1">
              <a:lnSpc>
                <a:spcPct val="80000"/>
              </a:lnSpc>
              <a:buFont typeface="Wingdings" pitchFamily="2" charset="2"/>
              <a:buNone/>
            </a:pPr>
            <a:r>
              <a:rPr lang="tr-TR" sz="1800" smtClean="0"/>
              <a:t>					</a:t>
            </a:r>
            <a:r>
              <a:rPr lang="tr-TR" sz="1600" smtClean="0">
                <a:solidFill>
                  <a:srgbClr val="99FF33"/>
                </a:solidFill>
              </a:rPr>
              <a:t>NFC: Non Fibre Carbohydrate</a:t>
            </a:r>
          </a:p>
          <a:p>
            <a:pPr eaLnBrk="1" hangingPunct="1">
              <a:lnSpc>
                <a:spcPct val="80000"/>
              </a:lnSpc>
              <a:buFont typeface="Wingdings" pitchFamily="2" charset="2"/>
              <a:buNone/>
            </a:pPr>
            <a:r>
              <a:rPr lang="tr-TR" sz="1600" smtClean="0">
                <a:solidFill>
                  <a:srgbClr val="99FF33"/>
                </a:solidFill>
              </a:rPr>
              <a:t>					LOK: Lif Olmayan Karbonhidrat</a:t>
            </a:r>
          </a:p>
          <a:p>
            <a:pPr eaLnBrk="1" hangingPunct="1">
              <a:lnSpc>
                <a:spcPct val="80000"/>
              </a:lnSpc>
              <a:buFont typeface="Wingdings" pitchFamily="2" charset="2"/>
              <a:buNone/>
            </a:pPr>
            <a:r>
              <a:rPr lang="tr-TR" sz="1600" smtClean="0">
                <a:solidFill>
                  <a:srgbClr val="99FF33"/>
                </a:solidFill>
              </a:rPr>
              <a:t>					</a:t>
            </a:r>
            <a:r>
              <a:rPr lang="tr-TR" sz="1400" smtClean="0">
                <a:solidFill>
                  <a:srgbClr val="99FF33"/>
                </a:solidFill>
              </a:rPr>
              <a:t>LOK= OM-HP-HY-HK-NDF</a:t>
            </a:r>
          </a:p>
        </p:txBody>
      </p:sp>
      <p:sp>
        <p:nvSpPr>
          <p:cNvPr id="46083" name="Line 8"/>
          <p:cNvSpPr>
            <a:spLocks noChangeShapeType="1"/>
          </p:cNvSpPr>
          <p:nvPr/>
        </p:nvSpPr>
        <p:spPr bwMode="auto">
          <a:xfrm flipV="1">
            <a:off x="7451725" y="2205038"/>
            <a:ext cx="0" cy="2808287"/>
          </a:xfrm>
          <a:prstGeom prst="line">
            <a:avLst/>
          </a:prstGeom>
          <a:noFill/>
          <a:ln w="381000">
            <a:solidFill>
              <a:schemeClr val="tx1"/>
            </a:solidFill>
            <a:round/>
            <a:headEnd/>
            <a:tailEnd/>
          </a:ln>
        </p:spPr>
        <p:txBody>
          <a:bodyPr/>
          <a:lstStyle/>
          <a:p>
            <a:endParaRPr lang="tr-TR"/>
          </a:p>
        </p:txBody>
      </p:sp>
      <p:sp>
        <p:nvSpPr>
          <p:cNvPr id="46084" name="Line 5"/>
          <p:cNvSpPr>
            <a:spLocks noChangeShapeType="1"/>
          </p:cNvSpPr>
          <p:nvPr/>
        </p:nvSpPr>
        <p:spPr bwMode="auto">
          <a:xfrm>
            <a:off x="7308850" y="3716338"/>
            <a:ext cx="647700" cy="0"/>
          </a:xfrm>
          <a:prstGeom prst="line">
            <a:avLst/>
          </a:prstGeom>
          <a:noFill/>
          <a:ln w="76200">
            <a:solidFill>
              <a:srgbClr val="FF00FF"/>
            </a:solidFill>
            <a:round/>
            <a:headEnd/>
            <a:tailEnd/>
          </a:ln>
        </p:spPr>
        <p:txBody>
          <a:bodyPr/>
          <a:lstStyle/>
          <a:p>
            <a:endParaRPr lang="tr-TR"/>
          </a:p>
        </p:txBody>
      </p:sp>
      <p:sp>
        <p:nvSpPr>
          <p:cNvPr id="46085" name="Line 7"/>
          <p:cNvSpPr>
            <a:spLocks noChangeShapeType="1"/>
          </p:cNvSpPr>
          <p:nvPr/>
        </p:nvSpPr>
        <p:spPr bwMode="auto">
          <a:xfrm>
            <a:off x="7308850" y="2708275"/>
            <a:ext cx="647700" cy="0"/>
          </a:xfrm>
          <a:prstGeom prst="line">
            <a:avLst/>
          </a:prstGeom>
          <a:noFill/>
          <a:ln w="76200">
            <a:solidFill>
              <a:srgbClr val="FF00FF"/>
            </a:solidFill>
            <a:round/>
            <a:headEnd/>
            <a:tailEnd/>
          </a:ln>
        </p:spPr>
        <p:txBody>
          <a:bodyPr/>
          <a:lstStyle/>
          <a:p>
            <a:endParaRPr lang="tr-TR"/>
          </a:p>
        </p:txBody>
      </p:sp>
      <p:sp>
        <p:nvSpPr>
          <p:cNvPr id="46086" name="Line 6"/>
          <p:cNvSpPr>
            <a:spLocks noChangeShapeType="1"/>
          </p:cNvSpPr>
          <p:nvPr/>
        </p:nvSpPr>
        <p:spPr bwMode="auto">
          <a:xfrm>
            <a:off x="7308850" y="3213100"/>
            <a:ext cx="647700" cy="0"/>
          </a:xfrm>
          <a:prstGeom prst="line">
            <a:avLst/>
          </a:prstGeom>
          <a:noFill/>
          <a:ln w="76200">
            <a:solidFill>
              <a:srgbClr val="FF00FF"/>
            </a:solidFill>
            <a:round/>
            <a:headEnd/>
            <a:tailEnd/>
          </a:ln>
        </p:spPr>
        <p:txBody>
          <a:bodyPr/>
          <a:lstStyle/>
          <a:p>
            <a:endParaRPr lang="tr-TR"/>
          </a:p>
        </p:txBody>
      </p:sp>
      <p:sp>
        <p:nvSpPr>
          <p:cNvPr id="46087" name="Text Box 9"/>
          <p:cNvSpPr txBox="1">
            <a:spLocks noChangeArrowheads="1"/>
          </p:cNvSpPr>
          <p:nvPr/>
        </p:nvSpPr>
        <p:spPr bwMode="auto">
          <a:xfrm>
            <a:off x="8008938" y="3490913"/>
            <a:ext cx="995362" cy="396875"/>
          </a:xfrm>
          <a:prstGeom prst="rect">
            <a:avLst/>
          </a:prstGeom>
          <a:noFill/>
          <a:ln w="9525">
            <a:noFill/>
            <a:miter lim="800000"/>
            <a:headEnd/>
            <a:tailEnd/>
          </a:ln>
        </p:spPr>
        <p:txBody>
          <a:bodyPr wrap="none">
            <a:spAutoFit/>
          </a:bodyPr>
          <a:lstStyle/>
          <a:p>
            <a:r>
              <a:rPr lang="tr-TR">
                <a:solidFill>
                  <a:srgbClr val="FFFF00"/>
                </a:solidFill>
                <a:latin typeface="Gill Sans MT"/>
              </a:rPr>
              <a:t>18 </a:t>
            </a:r>
            <a:r>
              <a:rPr lang="tr-TR" sz="1400">
                <a:solidFill>
                  <a:srgbClr val="FFFF00"/>
                </a:solidFill>
                <a:latin typeface="Gill Sans MT"/>
              </a:rPr>
              <a:t>mg/dl</a:t>
            </a:r>
          </a:p>
        </p:txBody>
      </p:sp>
      <p:sp>
        <p:nvSpPr>
          <p:cNvPr id="46088" name="Line 12"/>
          <p:cNvSpPr>
            <a:spLocks noChangeShapeType="1"/>
          </p:cNvSpPr>
          <p:nvPr/>
        </p:nvSpPr>
        <p:spPr bwMode="auto">
          <a:xfrm flipV="1">
            <a:off x="8459788" y="2276475"/>
            <a:ext cx="0" cy="1081088"/>
          </a:xfrm>
          <a:prstGeom prst="line">
            <a:avLst/>
          </a:prstGeom>
          <a:noFill/>
          <a:ln w="63500">
            <a:solidFill>
              <a:srgbClr val="00FF00"/>
            </a:solidFill>
            <a:round/>
            <a:headEnd/>
            <a:tailEnd type="triangle" w="med" len="med"/>
          </a:ln>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pPr eaLnBrk="1" fontAlgn="auto" hangingPunct="1">
              <a:spcAft>
                <a:spcPts val="0"/>
              </a:spcAft>
              <a:defRPr/>
            </a:pPr>
            <a:r>
              <a:rPr lang="tr-TR" sz="4000" smtClean="0">
                <a:solidFill>
                  <a:schemeClr val="tx2">
                    <a:satMod val="130000"/>
                  </a:schemeClr>
                </a:solidFill>
              </a:rPr>
              <a:t>Süt üre azotu (MUN) normal değerlerin altında ise </a:t>
            </a:r>
          </a:p>
        </p:txBody>
      </p:sp>
      <p:sp>
        <p:nvSpPr>
          <p:cNvPr id="47106" name="Rectangle 3"/>
          <p:cNvSpPr>
            <a:spLocks noGrp="1" noChangeArrowheads="1"/>
          </p:cNvSpPr>
          <p:nvPr>
            <p:ph idx="1"/>
          </p:nvPr>
        </p:nvSpPr>
        <p:spPr>
          <a:xfrm>
            <a:off x="1066800" y="1981200"/>
            <a:ext cx="5592763" cy="4616450"/>
          </a:xfrm>
        </p:spPr>
        <p:txBody>
          <a:bodyPr/>
          <a:lstStyle/>
          <a:p>
            <a:pPr eaLnBrk="1" hangingPunct="1"/>
            <a:r>
              <a:rPr lang="tr-TR" sz="2800" smtClean="0"/>
              <a:t>Rasyonun ham protein miktarı yetersizdir.</a:t>
            </a:r>
          </a:p>
          <a:p>
            <a:pPr eaLnBrk="1" hangingPunct="1"/>
            <a:r>
              <a:rPr lang="tr-TR" sz="2800" smtClean="0"/>
              <a:t>Rumende yıkımlanabilen NFC=LOK oranı çok yüksektir. </a:t>
            </a:r>
          </a:p>
          <a:p>
            <a:pPr eaLnBrk="1" hangingPunct="1"/>
            <a:r>
              <a:rPr lang="tr-TR" sz="2800" smtClean="0"/>
              <a:t>Rasyonda RDP/RUP oranı uygun değildir.</a:t>
            </a:r>
          </a:p>
          <a:p>
            <a:pPr eaLnBrk="1" hangingPunct="1"/>
            <a:r>
              <a:rPr lang="tr-TR" sz="2800" smtClean="0"/>
              <a:t>Yem tüketimi yetersizdir</a:t>
            </a:r>
          </a:p>
          <a:p>
            <a:pPr eaLnBrk="1" hangingPunct="1"/>
            <a:r>
              <a:rPr lang="tr-TR" sz="2800" smtClean="0"/>
              <a:t>Rumen pHsı düşüktür. Asidoz riski</a:t>
            </a:r>
          </a:p>
        </p:txBody>
      </p:sp>
      <p:sp>
        <p:nvSpPr>
          <p:cNvPr id="47107" name="Line 4"/>
          <p:cNvSpPr>
            <a:spLocks noChangeShapeType="1"/>
          </p:cNvSpPr>
          <p:nvPr/>
        </p:nvSpPr>
        <p:spPr bwMode="auto">
          <a:xfrm flipV="1">
            <a:off x="7451725" y="2205038"/>
            <a:ext cx="0" cy="2808287"/>
          </a:xfrm>
          <a:prstGeom prst="line">
            <a:avLst/>
          </a:prstGeom>
          <a:noFill/>
          <a:ln w="381000">
            <a:solidFill>
              <a:schemeClr val="tx1"/>
            </a:solidFill>
            <a:round/>
            <a:headEnd/>
            <a:tailEnd/>
          </a:ln>
        </p:spPr>
        <p:txBody>
          <a:bodyPr/>
          <a:lstStyle/>
          <a:p>
            <a:endParaRPr lang="tr-TR"/>
          </a:p>
        </p:txBody>
      </p:sp>
      <p:sp>
        <p:nvSpPr>
          <p:cNvPr id="47108" name="Line 5"/>
          <p:cNvSpPr>
            <a:spLocks noChangeShapeType="1"/>
          </p:cNvSpPr>
          <p:nvPr/>
        </p:nvSpPr>
        <p:spPr bwMode="auto">
          <a:xfrm>
            <a:off x="7308850" y="3716338"/>
            <a:ext cx="647700" cy="0"/>
          </a:xfrm>
          <a:prstGeom prst="line">
            <a:avLst/>
          </a:prstGeom>
          <a:noFill/>
          <a:ln w="76200">
            <a:solidFill>
              <a:srgbClr val="FF00FF"/>
            </a:solidFill>
            <a:round/>
            <a:headEnd/>
            <a:tailEnd/>
          </a:ln>
        </p:spPr>
        <p:txBody>
          <a:bodyPr/>
          <a:lstStyle/>
          <a:p>
            <a:endParaRPr lang="tr-TR"/>
          </a:p>
        </p:txBody>
      </p:sp>
      <p:sp>
        <p:nvSpPr>
          <p:cNvPr id="47109" name="Line 6"/>
          <p:cNvSpPr>
            <a:spLocks noChangeShapeType="1"/>
          </p:cNvSpPr>
          <p:nvPr/>
        </p:nvSpPr>
        <p:spPr bwMode="auto">
          <a:xfrm>
            <a:off x="7308850" y="4724400"/>
            <a:ext cx="647700" cy="0"/>
          </a:xfrm>
          <a:prstGeom prst="line">
            <a:avLst/>
          </a:prstGeom>
          <a:noFill/>
          <a:ln w="76200">
            <a:solidFill>
              <a:srgbClr val="FF00FF"/>
            </a:solidFill>
            <a:round/>
            <a:headEnd/>
            <a:tailEnd/>
          </a:ln>
        </p:spPr>
        <p:txBody>
          <a:bodyPr/>
          <a:lstStyle/>
          <a:p>
            <a:endParaRPr lang="tr-TR"/>
          </a:p>
        </p:txBody>
      </p:sp>
      <p:sp>
        <p:nvSpPr>
          <p:cNvPr id="47110" name="Line 7"/>
          <p:cNvSpPr>
            <a:spLocks noChangeShapeType="1"/>
          </p:cNvSpPr>
          <p:nvPr/>
        </p:nvSpPr>
        <p:spPr bwMode="auto">
          <a:xfrm>
            <a:off x="7308850" y="4221163"/>
            <a:ext cx="647700" cy="0"/>
          </a:xfrm>
          <a:prstGeom prst="line">
            <a:avLst/>
          </a:prstGeom>
          <a:noFill/>
          <a:ln w="76200">
            <a:solidFill>
              <a:srgbClr val="FF00FF"/>
            </a:solidFill>
            <a:round/>
            <a:headEnd/>
            <a:tailEnd/>
          </a:ln>
        </p:spPr>
        <p:txBody>
          <a:bodyPr/>
          <a:lstStyle/>
          <a:p>
            <a:endParaRPr lang="tr-TR"/>
          </a:p>
        </p:txBody>
      </p:sp>
      <p:sp>
        <p:nvSpPr>
          <p:cNvPr id="47111" name="Text Box 8"/>
          <p:cNvSpPr txBox="1">
            <a:spLocks noChangeArrowheads="1"/>
          </p:cNvSpPr>
          <p:nvPr/>
        </p:nvSpPr>
        <p:spPr bwMode="auto">
          <a:xfrm>
            <a:off x="8008938" y="3490913"/>
            <a:ext cx="995362" cy="396875"/>
          </a:xfrm>
          <a:prstGeom prst="rect">
            <a:avLst/>
          </a:prstGeom>
          <a:noFill/>
          <a:ln w="9525">
            <a:noFill/>
            <a:miter lim="800000"/>
            <a:headEnd/>
            <a:tailEnd/>
          </a:ln>
        </p:spPr>
        <p:txBody>
          <a:bodyPr wrap="none">
            <a:spAutoFit/>
          </a:bodyPr>
          <a:lstStyle/>
          <a:p>
            <a:r>
              <a:rPr lang="tr-TR">
                <a:solidFill>
                  <a:srgbClr val="FFFF00"/>
                </a:solidFill>
                <a:latin typeface="Gill Sans MT"/>
              </a:rPr>
              <a:t>12 </a:t>
            </a:r>
            <a:r>
              <a:rPr lang="tr-TR" sz="1400">
                <a:solidFill>
                  <a:srgbClr val="FFFF00"/>
                </a:solidFill>
                <a:latin typeface="Gill Sans MT"/>
              </a:rPr>
              <a:t>mg/dl</a:t>
            </a:r>
          </a:p>
        </p:txBody>
      </p:sp>
      <p:sp>
        <p:nvSpPr>
          <p:cNvPr id="47112" name="Line 9"/>
          <p:cNvSpPr>
            <a:spLocks noChangeShapeType="1"/>
          </p:cNvSpPr>
          <p:nvPr/>
        </p:nvSpPr>
        <p:spPr bwMode="auto">
          <a:xfrm>
            <a:off x="8459788" y="4005263"/>
            <a:ext cx="0" cy="863600"/>
          </a:xfrm>
          <a:prstGeom prst="line">
            <a:avLst/>
          </a:prstGeom>
          <a:noFill/>
          <a:ln w="63500">
            <a:solidFill>
              <a:srgbClr val="00FF00"/>
            </a:solidFill>
            <a:round/>
            <a:headEnd/>
            <a:tailEnd type="triangle" w="med" len="med"/>
          </a:ln>
        </p:spPr>
        <p:txBody>
          <a:bodyPr/>
          <a:lstStyle/>
          <a:p>
            <a:endParaRPr lang="tr-TR"/>
          </a:p>
        </p:txBody>
      </p:sp>
      <p:sp>
        <p:nvSpPr>
          <p:cNvPr id="47113" name="Rectangle 10"/>
          <p:cNvSpPr>
            <a:spLocks noChangeArrowheads="1"/>
          </p:cNvSpPr>
          <p:nvPr/>
        </p:nvSpPr>
        <p:spPr bwMode="auto">
          <a:xfrm>
            <a:off x="7497763" y="6613525"/>
            <a:ext cx="1646237" cy="244475"/>
          </a:xfrm>
          <a:prstGeom prst="rect">
            <a:avLst/>
          </a:prstGeom>
          <a:noFill/>
          <a:ln w="12700">
            <a:noFill/>
            <a:miter lim="800000"/>
            <a:headEnd/>
            <a:tailEnd/>
          </a:ln>
        </p:spPr>
        <p:txBody>
          <a:bodyPr wrap="none" lIns="90000" tIns="46800" rIns="90000" bIns="46800">
            <a:spAutoFit/>
          </a:bodyPr>
          <a:lstStyle/>
          <a:p>
            <a:r>
              <a:rPr lang="en-AU" sz="1000" b="1">
                <a:latin typeface="Gill Sans MT"/>
              </a:rPr>
              <a:t>Prof.Dr. Behiç ÇOŞKUN</a:t>
            </a:r>
            <a:endParaRPr lang="tr-TR" sz="1000" b="1">
              <a:latin typeface="Gill Sans MT"/>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err="1" smtClean="0">
                <a:solidFill>
                  <a:schemeClr val="tx2">
                    <a:satMod val="130000"/>
                  </a:schemeClr>
                </a:solidFill>
              </a:rPr>
              <a:t>Senk</a:t>
            </a:r>
            <a:r>
              <a:rPr lang="tr-TR" dirty="0" smtClean="0">
                <a:solidFill>
                  <a:schemeClr val="tx2">
                    <a:satMod val="130000"/>
                  </a:schemeClr>
                </a:solidFill>
              </a:rPr>
              <a:t>.+Hormon+</a:t>
            </a:r>
            <a:r>
              <a:rPr lang="tr-TR" dirty="0" err="1" smtClean="0">
                <a:solidFill>
                  <a:schemeClr val="tx2">
                    <a:satMod val="130000"/>
                  </a:schemeClr>
                </a:solidFill>
              </a:rPr>
              <a:t>Astrom</a:t>
            </a:r>
            <a:r>
              <a:rPr lang="tr-TR" dirty="0" smtClean="0">
                <a:solidFill>
                  <a:schemeClr val="tx2">
                    <a:satMod val="130000"/>
                  </a:schemeClr>
                </a:solidFill>
              </a:rPr>
              <a:t> tedavisi </a:t>
            </a:r>
            <a:r>
              <a:rPr lang="tr-TR" dirty="0" err="1" smtClean="0">
                <a:solidFill>
                  <a:schemeClr val="tx2">
                    <a:satMod val="130000"/>
                  </a:schemeClr>
                </a:solidFill>
              </a:rPr>
              <a:t>komb</a:t>
            </a:r>
            <a:r>
              <a:rPr lang="tr-TR" dirty="0" smtClean="0">
                <a:solidFill>
                  <a:schemeClr val="tx2">
                    <a:satMod val="130000"/>
                  </a:schemeClr>
                </a:solidFill>
              </a:rPr>
              <a:t>.versiyonları:</a:t>
            </a:r>
            <a:endParaRPr lang="tr-TR" dirty="0">
              <a:solidFill>
                <a:schemeClr val="tx2">
                  <a:satMod val="130000"/>
                </a:schemeClr>
              </a:solidFill>
            </a:endParaRPr>
          </a:p>
        </p:txBody>
      </p:sp>
      <p:sp>
        <p:nvSpPr>
          <p:cNvPr id="48130" name="2 İçerik Yer Tutucusu"/>
          <p:cNvSpPr>
            <a:spLocks noGrp="1"/>
          </p:cNvSpPr>
          <p:nvPr>
            <p:ph idx="1"/>
          </p:nvPr>
        </p:nvSpPr>
        <p:spPr/>
        <p:txBody>
          <a:bodyPr/>
          <a:lstStyle/>
          <a:p>
            <a:pPr eaLnBrk="1" hangingPunct="1"/>
            <a:r>
              <a:rPr lang="tr-TR" smtClean="0"/>
              <a:t>Sinkronizasyona bağlı kombinasyonlar</a:t>
            </a:r>
          </a:p>
          <a:p>
            <a:pPr eaLnBrk="1" hangingPunct="1"/>
            <a:r>
              <a:rPr lang="tr-TR" smtClean="0"/>
              <a:t>Doğal kızgınlıkta astrom </a:t>
            </a: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err="1" smtClean="0">
                <a:solidFill>
                  <a:schemeClr val="tx2">
                    <a:satMod val="130000"/>
                  </a:schemeClr>
                </a:solidFill>
              </a:rPr>
              <a:t>Repeat</a:t>
            </a:r>
            <a:r>
              <a:rPr lang="tr-TR" dirty="0" smtClean="0">
                <a:solidFill>
                  <a:schemeClr val="tx2">
                    <a:satMod val="130000"/>
                  </a:schemeClr>
                </a:solidFill>
              </a:rPr>
              <a:t> </a:t>
            </a:r>
            <a:r>
              <a:rPr lang="tr-TR" dirty="0" err="1" smtClean="0">
                <a:solidFill>
                  <a:schemeClr val="tx2">
                    <a:satMod val="130000"/>
                  </a:schemeClr>
                </a:solidFill>
              </a:rPr>
              <a:t>breeder</a:t>
            </a:r>
            <a:r>
              <a:rPr lang="tr-TR" dirty="0" smtClean="0">
                <a:solidFill>
                  <a:schemeClr val="tx2">
                    <a:satMod val="130000"/>
                  </a:schemeClr>
                </a:solidFill>
              </a:rPr>
              <a:t> ineklerde </a:t>
            </a:r>
            <a:r>
              <a:rPr lang="tr-TR" dirty="0" err="1" smtClean="0">
                <a:solidFill>
                  <a:schemeClr val="tx2">
                    <a:satMod val="130000"/>
                  </a:schemeClr>
                </a:solidFill>
              </a:rPr>
              <a:t>östrus</a:t>
            </a:r>
            <a:r>
              <a:rPr lang="tr-TR" dirty="0" smtClean="0">
                <a:solidFill>
                  <a:schemeClr val="tx2">
                    <a:satMod val="130000"/>
                  </a:schemeClr>
                </a:solidFill>
              </a:rPr>
              <a:t> </a:t>
            </a:r>
            <a:r>
              <a:rPr lang="tr-TR" dirty="0" err="1" smtClean="0">
                <a:solidFill>
                  <a:schemeClr val="tx2">
                    <a:satMod val="130000"/>
                  </a:schemeClr>
                </a:solidFill>
              </a:rPr>
              <a:t>sinkronizasyonu</a:t>
            </a:r>
            <a:r>
              <a:rPr lang="tr-TR" dirty="0" smtClean="0">
                <a:solidFill>
                  <a:schemeClr val="tx2">
                    <a:satMod val="130000"/>
                  </a:schemeClr>
                </a:solidFill>
              </a:rPr>
              <a:t>+</a:t>
            </a:r>
            <a:r>
              <a:rPr lang="tr-TR" dirty="0" err="1" smtClean="0">
                <a:solidFill>
                  <a:schemeClr val="tx2">
                    <a:satMod val="130000"/>
                  </a:schemeClr>
                </a:solidFill>
              </a:rPr>
              <a:t>Gentamicin</a:t>
            </a:r>
            <a:r>
              <a:rPr lang="tr-TR" dirty="0" smtClean="0">
                <a:solidFill>
                  <a:schemeClr val="tx2">
                    <a:satMod val="130000"/>
                  </a:schemeClr>
                </a:solidFill>
              </a:rPr>
              <a:t>+HCG</a:t>
            </a:r>
            <a:endParaRPr lang="tr-TR" dirty="0">
              <a:solidFill>
                <a:schemeClr val="tx2">
                  <a:satMod val="130000"/>
                </a:schemeClr>
              </a:solidFill>
            </a:endParaRPr>
          </a:p>
        </p:txBody>
      </p:sp>
      <p:sp>
        <p:nvSpPr>
          <p:cNvPr id="49154" name="2 İçerik Yer Tutucusu"/>
          <p:cNvSpPr>
            <a:spLocks noGrp="1"/>
          </p:cNvSpPr>
          <p:nvPr>
            <p:ph idx="1"/>
          </p:nvPr>
        </p:nvSpPr>
        <p:spPr/>
        <p:txBody>
          <a:bodyPr/>
          <a:lstStyle/>
          <a:p>
            <a:pPr eaLnBrk="1" hangingPunct="1"/>
            <a:r>
              <a:rPr lang="tr-TR" smtClean="0"/>
              <a:t>11 gün ara ile PGF+72.saatte 1500 i.v.HCG,72-96.saatlerde ST ,96.saatten 30 dk sonra 250 mg gentamicin sulphate /50 cc SF %0.9</a:t>
            </a:r>
          </a:p>
          <a:p>
            <a:pPr eaLnBrk="1" hangingPunct="1"/>
            <a:r>
              <a:rPr lang="tr-TR" smtClean="0"/>
              <a:t>Buzağılama oranı: %39</a:t>
            </a:r>
          </a:p>
          <a:p>
            <a:pPr eaLnBrk="1" hangingPunct="1"/>
            <a:r>
              <a:rPr lang="tr-TR" smtClean="0"/>
              <a:t>Kontrol grubunda:%15</a:t>
            </a:r>
          </a:p>
          <a:p>
            <a:pPr eaLnBrk="1" hangingPunct="1"/>
            <a:r>
              <a:rPr lang="tr-TR" smtClean="0"/>
              <a:t>Kaynak: Yavuz ÖZTÜRKLER ve ark.,2001.</a:t>
            </a: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err="1" smtClean="0">
                <a:solidFill>
                  <a:schemeClr val="tx2">
                    <a:satMod val="130000"/>
                  </a:schemeClr>
                </a:solidFill>
              </a:rPr>
              <a:t>Postpartum</a:t>
            </a:r>
            <a:r>
              <a:rPr lang="tr-TR" dirty="0" smtClean="0">
                <a:solidFill>
                  <a:schemeClr val="tx2">
                    <a:satMod val="130000"/>
                  </a:schemeClr>
                </a:solidFill>
              </a:rPr>
              <a:t> </a:t>
            </a:r>
            <a:r>
              <a:rPr lang="tr-TR" dirty="0" err="1" smtClean="0">
                <a:solidFill>
                  <a:schemeClr val="tx2">
                    <a:satMod val="130000"/>
                  </a:schemeClr>
                </a:solidFill>
              </a:rPr>
              <a:t>dölverimi</a:t>
            </a:r>
            <a:r>
              <a:rPr lang="tr-TR" dirty="0" smtClean="0">
                <a:solidFill>
                  <a:schemeClr val="tx2">
                    <a:satMod val="130000"/>
                  </a:schemeClr>
                </a:solidFill>
              </a:rPr>
              <a:t> kontrolü için:Yeni </a:t>
            </a:r>
            <a:r>
              <a:rPr lang="tr-TR" dirty="0" err="1" smtClean="0">
                <a:solidFill>
                  <a:schemeClr val="tx2">
                    <a:satMod val="130000"/>
                  </a:schemeClr>
                </a:solidFill>
              </a:rPr>
              <a:t>sinkronizasyon</a:t>
            </a:r>
            <a:r>
              <a:rPr lang="tr-TR" dirty="0" smtClean="0">
                <a:solidFill>
                  <a:schemeClr val="tx2">
                    <a:satMod val="130000"/>
                  </a:schemeClr>
                </a:solidFill>
              </a:rPr>
              <a:t> yöntemleri </a:t>
            </a:r>
            <a:endParaRPr lang="tr-TR" dirty="0">
              <a:solidFill>
                <a:schemeClr val="tx2">
                  <a:satMod val="130000"/>
                </a:schemeClr>
              </a:solidFill>
            </a:endParaRPr>
          </a:p>
        </p:txBody>
      </p:sp>
      <p:sp>
        <p:nvSpPr>
          <p:cNvPr id="50178" name="2 İçerik Yer Tutucusu"/>
          <p:cNvSpPr>
            <a:spLocks noGrp="1"/>
          </p:cNvSpPr>
          <p:nvPr>
            <p:ph idx="1"/>
          </p:nvPr>
        </p:nvSpPr>
        <p:spPr/>
        <p:txBody>
          <a:bodyPr/>
          <a:lstStyle/>
          <a:p>
            <a:pPr eaLnBrk="1" hangingPunct="1"/>
            <a:r>
              <a:rPr lang="tr-TR" b="1" smtClean="0"/>
              <a:t>Controlled internal drug release device (CIDR)</a:t>
            </a:r>
          </a:p>
          <a:p>
            <a:pPr eaLnBrk="1" hangingPunct="1"/>
            <a:r>
              <a:rPr lang="tr-TR" smtClean="0"/>
              <a:t>CIDR yaklaşık 15 cm uzunluğunda Y biçiminde naylon aygıttır ve progesteron içeren silikonla kaplanmıştır</a:t>
            </a:r>
          </a:p>
          <a:p>
            <a:pPr eaLnBrk="1" hangingPunct="1"/>
            <a:r>
              <a:rPr lang="tr-TR" smtClean="0"/>
              <a:t>Sabit zamanlı suni tohumlama yapılacaksa CIDR’ın çekilmesinden 48-52 saat sonra yapılmalıdır</a:t>
            </a:r>
          </a:p>
          <a:p>
            <a:pPr eaLnBrk="1" hangingPunct="1"/>
            <a:endParaRPr lang="tr-TR" smtClean="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TARAMA</a:t>
            </a: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85000" lnSpcReduction="20000"/>
          </a:bodyPr>
          <a:lstStyle/>
          <a:p>
            <a:pPr marL="365760" indent="-283464" eaLnBrk="1" fontAlgn="auto" hangingPunct="1">
              <a:spcAft>
                <a:spcPts val="0"/>
              </a:spcAft>
              <a:buFont typeface="Wingdings 2"/>
              <a:buChar char=""/>
              <a:defRPr/>
            </a:pPr>
            <a:r>
              <a:rPr lang="tr-TR" dirty="0" smtClean="0"/>
              <a:t>Güç doğum yapan inekleri kontrol et</a:t>
            </a:r>
            <a:br>
              <a:rPr lang="tr-TR" dirty="0" smtClean="0"/>
            </a:br>
            <a:r>
              <a:rPr lang="tr-TR" dirty="0" smtClean="0"/>
              <a:t>Kızgınlıkları </a:t>
            </a:r>
            <a:r>
              <a:rPr lang="tr-TR" dirty="0" err="1" smtClean="0"/>
              <a:t>takib</a:t>
            </a:r>
            <a:r>
              <a:rPr lang="tr-TR" dirty="0" smtClean="0"/>
              <a:t> ve </a:t>
            </a:r>
            <a:r>
              <a:rPr lang="tr-TR" dirty="0" err="1" smtClean="0"/>
              <a:t>kontro</a:t>
            </a:r>
            <a:r>
              <a:rPr lang="tr-TR" dirty="0" smtClean="0"/>
              <a:t> et</a:t>
            </a:r>
            <a:br>
              <a:rPr lang="tr-TR" dirty="0" smtClean="0"/>
            </a:br>
            <a:r>
              <a:rPr lang="tr-TR" dirty="0" smtClean="0"/>
              <a:t>Düzensiz kızgınlık gösteren </a:t>
            </a:r>
            <a:r>
              <a:rPr lang="tr-TR" dirty="0" err="1" smtClean="0"/>
              <a:t>inkleri</a:t>
            </a:r>
            <a:r>
              <a:rPr lang="tr-TR" dirty="0" smtClean="0"/>
              <a:t> tedavi et</a:t>
            </a:r>
            <a:br>
              <a:rPr lang="tr-TR" dirty="0" smtClean="0"/>
            </a:br>
            <a:r>
              <a:rPr lang="tr-TR" dirty="0" smtClean="0"/>
              <a:t>Güç Doğum Yapan İneklerin Kontrolünü yap</a:t>
            </a:r>
            <a:br>
              <a:rPr lang="tr-TR" dirty="0" smtClean="0"/>
            </a:br>
            <a:r>
              <a:rPr lang="tr-TR" dirty="0" smtClean="0"/>
              <a:t>Bu tür ineklerin muayenesinde;</a:t>
            </a:r>
            <a:br>
              <a:rPr lang="tr-TR" dirty="0" smtClean="0"/>
            </a:br>
            <a:r>
              <a:rPr lang="tr-TR" dirty="0" smtClean="0"/>
              <a:t>İkiz yapanlar</a:t>
            </a:r>
            <a:br>
              <a:rPr lang="tr-TR" dirty="0" smtClean="0"/>
            </a:br>
            <a:r>
              <a:rPr lang="tr-TR" dirty="0" smtClean="0"/>
              <a:t>Doğumda yardım yaşayanlar</a:t>
            </a:r>
            <a:br>
              <a:rPr lang="tr-TR" dirty="0" smtClean="0"/>
            </a:br>
            <a:r>
              <a:rPr lang="tr-TR" dirty="0" smtClean="0"/>
              <a:t>Diğer durumları yaşayan inekler</a:t>
            </a:r>
          </a:p>
          <a:p>
            <a:pPr marL="365760" indent="-283464" eaLnBrk="1" fontAlgn="auto" hangingPunct="1">
              <a:spcAft>
                <a:spcPts val="0"/>
              </a:spcAft>
              <a:buFont typeface="Wingdings 2"/>
              <a:buChar char=""/>
              <a:defRPr/>
            </a:pPr>
            <a:r>
              <a:rPr lang="tr-TR" dirty="0" err="1" smtClean="0"/>
              <a:t>Çarayı</a:t>
            </a:r>
            <a:r>
              <a:rPr lang="tr-TR" dirty="0" smtClean="0"/>
              <a:t> incele ,bulanık mı,berrak mı, içinde pirinç tanesi şeklinde partiküller var mı?</a:t>
            </a:r>
            <a:br>
              <a:rPr lang="tr-TR" dirty="0" smtClean="0"/>
            </a:br>
            <a:r>
              <a:rPr lang="tr-TR" dirty="0" smtClean="0"/>
              <a:t/>
            </a:r>
            <a:br>
              <a:rPr lang="tr-TR" dirty="0" smtClean="0"/>
            </a:br>
            <a:r>
              <a:rPr lang="tr-TR" dirty="0" smtClean="0"/>
              <a:t/>
            </a:r>
            <a:br>
              <a:rPr lang="tr-TR" dirty="0" smtClean="0"/>
            </a:br>
            <a:endParaRPr lang="tr-TR" dirty="0"/>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CIDR uygulaması</a:t>
            </a:r>
            <a:endParaRPr lang="tr-TR" dirty="0">
              <a:solidFill>
                <a:schemeClr val="tx2">
                  <a:satMod val="130000"/>
                </a:schemeClr>
              </a:solidFill>
            </a:endParaRPr>
          </a:p>
        </p:txBody>
      </p:sp>
      <p:pic>
        <p:nvPicPr>
          <p:cNvPr id="52226" name="Picture 4" descr="C:\Users\TOSHIBA\Desktop\imagesCABJYOEW.jpg"/>
          <p:cNvPicPr>
            <a:picLocks noGrp="1" noChangeAspect="1" noChangeArrowheads="1"/>
          </p:cNvPicPr>
          <p:nvPr>
            <p:ph idx="1"/>
          </p:nvPr>
        </p:nvPicPr>
        <p:blipFill>
          <a:blip r:embed="rId2"/>
          <a:srcRect/>
          <a:stretch>
            <a:fillRect/>
          </a:stretch>
        </p:blipFill>
        <p:spPr>
          <a:xfrm>
            <a:off x="4308475" y="2538413"/>
            <a:ext cx="1752600" cy="2619375"/>
          </a:xfrm>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Teşhis</a:t>
            </a:r>
            <a:endParaRPr lang="tr-TR" dirty="0">
              <a:solidFill>
                <a:schemeClr val="tx2">
                  <a:satMod val="130000"/>
                </a:schemeClr>
              </a:solidFill>
            </a:endParaRPr>
          </a:p>
        </p:txBody>
      </p:sp>
      <p:sp>
        <p:nvSpPr>
          <p:cNvPr id="53250" name="2 İçerik Yer Tutucusu"/>
          <p:cNvSpPr>
            <a:spLocks noGrp="1"/>
          </p:cNvSpPr>
          <p:nvPr>
            <p:ph idx="1"/>
          </p:nvPr>
        </p:nvSpPr>
        <p:spPr/>
        <p:txBody>
          <a:bodyPr/>
          <a:lstStyle/>
          <a:p>
            <a:pPr eaLnBrk="1" hangingPunct="1"/>
            <a:r>
              <a:rPr lang="tr-TR" smtClean="0"/>
              <a:t>Doğru teşhis çok önemli</a:t>
            </a:r>
          </a:p>
          <a:p>
            <a:pPr eaLnBrk="1" hangingPunct="1"/>
            <a:r>
              <a:rPr lang="tr-TR" smtClean="0"/>
              <a:t>Rektal palpasyon,ultrason ve Hormonal analizler teşhiste kullanılmalı</a:t>
            </a:r>
          </a:p>
          <a:p>
            <a:pPr eaLnBrk="1" hangingPunct="1"/>
            <a:r>
              <a:rPr lang="tr-TR" smtClean="0"/>
              <a:t>Teşhis tedavinin de belirleyicisidir</a:t>
            </a: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Tedavi </a:t>
            </a:r>
            <a:endParaRPr lang="tr-TR" dirty="0">
              <a:solidFill>
                <a:schemeClr val="tx2">
                  <a:satMod val="130000"/>
                </a:schemeClr>
              </a:solidFill>
            </a:endParaRPr>
          </a:p>
        </p:txBody>
      </p:sp>
      <p:sp>
        <p:nvSpPr>
          <p:cNvPr id="3" name="2 İçerik Yer Tutucusu"/>
          <p:cNvSpPr>
            <a:spLocks noGrp="1"/>
          </p:cNvSpPr>
          <p:nvPr>
            <p:ph idx="1"/>
          </p:nvPr>
        </p:nvSpPr>
        <p:spPr>
          <a:xfrm>
            <a:off x="457200" y="1600200"/>
            <a:ext cx="6059488" cy="4525963"/>
          </a:xfrm>
        </p:spPr>
        <p:txBody>
          <a:bodyPr>
            <a:normAutofit fontScale="62500" lnSpcReduction="20000"/>
          </a:bodyPr>
          <a:lstStyle/>
          <a:p>
            <a:pPr marL="365760" indent="-283464" eaLnBrk="1" fontAlgn="auto" hangingPunct="1">
              <a:spcAft>
                <a:spcPts val="0"/>
              </a:spcAft>
              <a:buFont typeface="Wingdings 2"/>
              <a:buChar char=""/>
              <a:defRPr/>
            </a:pPr>
            <a:r>
              <a:rPr lang="tr-TR" dirty="0" err="1" smtClean="0"/>
              <a:t>Endometritis</a:t>
            </a:r>
            <a:r>
              <a:rPr lang="tr-TR" dirty="0" smtClean="0"/>
              <a:t> (</a:t>
            </a:r>
            <a:r>
              <a:rPr lang="tr-TR" dirty="0" err="1" smtClean="0"/>
              <a:t>Subklinik</a:t>
            </a:r>
            <a:r>
              <a:rPr lang="tr-TR" dirty="0" smtClean="0"/>
              <a:t>???) </a:t>
            </a:r>
          </a:p>
          <a:p>
            <a:pPr marL="365760" indent="-283464" eaLnBrk="1" fontAlgn="auto" hangingPunct="1">
              <a:spcAft>
                <a:spcPts val="0"/>
              </a:spcAft>
              <a:buFont typeface="Wingdings 2"/>
              <a:buChar char=""/>
              <a:defRPr/>
            </a:pPr>
            <a:r>
              <a:rPr lang="tr-TR" dirty="0" err="1" smtClean="0"/>
              <a:t>Ovaryum</a:t>
            </a:r>
            <a:r>
              <a:rPr lang="tr-TR" dirty="0" smtClean="0"/>
              <a:t> kistleri</a:t>
            </a:r>
          </a:p>
          <a:p>
            <a:pPr marL="365760" indent="-283464" eaLnBrk="1" fontAlgn="auto" hangingPunct="1">
              <a:spcAft>
                <a:spcPts val="0"/>
              </a:spcAft>
              <a:buFont typeface="Wingdings 2"/>
              <a:buChar char=""/>
              <a:defRPr/>
            </a:pPr>
            <a:r>
              <a:rPr lang="tr-TR" dirty="0" err="1" smtClean="0"/>
              <a:t>İnaktiv</a:t>
            </a:r>
            <a:r>
              <a:rPr lang="tr-TR" dirty="0" smtClean="0"/>
              <a:t> </a:t>
            </a:r>
            <a:r>
              <a:rPr lang="tr-TR" dirty="0" err="1" smtClean="0"/>
              <a:t>ovaryum</a:t>
            </a:r>
            <a:endParaRPr lang="tr-TR" dirty="0" smtClean="0"/>
          </a:p>
          <a:p>
            <a:pPr marL="365760" indent="-283464" eaLnBrk="1" fontAlgn="auto" hangingPunct="1">
              <a:spcAft>
                <a:spcPts val="0"/>
              </a:spcAft>
              <a:buFont typeface="Wingdings 2"/>
              <a:buChar char=""/>
              <a:defRPr/>
            </a:pPr>
            <a:r>
              <a:rPr lang="tr-TR" dirty="0" smtClean="0"/>
              <a:t>Atılmamış </a:t>
            </a:r>
            <a:r>
              <a:rPr lang="tr-TR" dirty="0" err="1" smtClean="0"/>
              <a:t>pleasantalı</a:t>
            </a:r>
            <a:r>
              <a:rPr lang="tr-TR" dirty="0" smtClean="0"/>
              <a:t> inekleri tedavi et</a:t>
            </a:r>
            <a:br>
              <a:rPr lang="tr-TR" dirty="0" smtClean="0"/>
            </a:br>
            <a:r>
              <a:rPr lang="tr-TR" dirty="0" err="1" smtClean="0"/>
              <a:t>Metritisli</a:t>
            </a:r>
            <a:r>
              <a:rPr lang="tr-TR" dirty="0" smtClean="0"/>
              <a:t> inekleri tedavi et</a:t>
            </a:r>
          </a:p>
          <a:p>
            <a:pPr marL="365760" indent="-283464" eaLnBrk="1" fontAlgn="auto" hangingPunct="1">
              <a:spcAft>
                <a:spcPts val="0"/>
              </a:spcAft>
              <a:buFont typeface="Wingdings 2"/>
              <a:buChar char=""/>
              <a:defRPr/>
            </a:pPr>
            <a:r>
              <a:rPr lang="tr-TR" dirty="0" smtClean="0"/>
              <a:t>Atılmamış </a:t>
            </a:r>
            <a:r>
              <a:rPr lang="tr-TR" dirty="0" err="1" smtClean="0"/>
              <a:t>Plesantalı</a:t>
            </a:r>
            <a:r>
              <a:rPr lang="tr-TR" dirty="0" smtClean="0"/>
              <a:t> ineklerin Tedavisi:</a:t>
            </a:r>
          </a:p>
          <a:p>
            <a:pPr marL="365760" indent="-283464" eaLnBrk="1" fontAlgn="auto" hangingPunct="1">
              <a:spcAft>
                <a:spcPts val="0"/>
              </a:spcAft>
              <a:buFont typeface="Wingdings 2"/>
              <a:buChar char=""/>
              <a:defRPr/>
            </a:pPr>
            <a:r>
              <a:rPr lang="tr-TR" dirty="0" smtClean="0"/>
              <a:t>7 gün süreyle bırak</a:t>
            </a:r>
            <a:br>
              <a:rPr lang="tr-TR" dirty="0" smtClean="0"/>
            </a:br>
            <a:r>
              <a:rPr lang="tr-TR" dirty="0" smtClean="0"/>
              <a:t>Travma yapmadan elle kaldırma</a:t>
            </a:r>
            <a:br>
              <a:rPr lang="tr-TR" dirty="0" smtClean="0"/>
            </a:br>
            <a:r>
              <a:rPr lang="tr-TR" dirty="0" smtClean="0"/>
              <a:t>Hasta inekler antibiyotik gerekebilir</a:t>
            </a:r>
            <a:br>
              <a:rPr lang="tr-TR" dirty="0" smtClean="0"/>
            </a:br>
            <a:r>
              <a:rPr lang="tr-TR" dirty="0" smtClean="0"/>
              <a:t>Buzağılamada </a:t>
            </a:r>
            <a:r>
              <a:rPr lang="tr-TR" dirty="0" err="1" smtClean="0"/>
              <a:t>Oksitosin</a:t>
            </a:r>
            <a:r>
              <a:rPr lang="tr-TR" dirty="0" smtClean="0"/>
              <a:t> ( 36 saat süreyle her 4 saatte bir)</a:t>
            </a:r>
            <a:br>
              <a:rPr lang="tr-TR" dirty="0" smtClean="0"/>
            </a:br>
            <a:r>
              <a:rPr lang="tr-TR" dirty="0" err="1" smtClean="0"/>
              <a:t>Metritisli</a:t>
            </a:r>
            <a:r>
              <a:rPr lang="tr-TR" dirty="0" smtClean="0"/>
              <a:t> ineklerin Tedavisi</a:t>
            </a:r>
          </a:p>
          <a:p>
            <a:pPr marL="365760" indent="-283464" eaLnBrk="1" fontAlgn="auto" hangingPunct="1">
              <a:spcAft>
                <a:spcPts val="0"/>
              </a:spcAft>
              <a:buFont typeface="Wingdings 2"/>
              <a:buChar char=""/>
              <a:defRPr/>
            </a:pPr>
            <a:r>
              <a:rPr lang="tr-TR" dirty="0" err="1" smtClean="0"/>
              <a:t>Prostaglandinle</a:t>
            </a:r>
            <a:r>
              <a:rPr lang="tr-TR" dirty="0" smtClean="0"/>
              <a:t> tedavi (</a:t>
            </a:r>
            <a:r>
              <a:rPr lang="tr-TR" dirty="0" err="1" smtClean="0"/>
              <a:t>Estrumate</a:t>
            </a:r>
            <a:r>
              <a:rPr lang="tr-TR" dirty="0" smtClean="0"/>
              <a:t>, </a:t>
            </a:r>
            <a:r>
              <a:rPr lang="tr-TR" dirty="0" err="1" smtClean="0"/>
              <a:t>Prosolvin</a:t>
            </a:r>
            <a:r>
              <a:rPr lang="tr-TR" dirty="0" smtClean="0"/>
              <a:t>, </a:t>
            </a:r>
            <a:r>
              <a:rPr lang="tr-TR" dirty="0" err="1" smtClean="0"/>
              <a:t>Lutalyse</a:t>
            </a:r>
            <a:r>
              <a:rPr lang="tr-TR" dirty="0" smtClean="0"/>
              <a:t>)</a:t>
            </a:r>
            <a:br>
              <a:rPr lang="tr-TR" dirty="0" smtClean="0"/>
            </a:br>
            <a:r>
              <a:rPr lang="tr-TR" dirty="0" err="1" smtClean="0"/>
              <a:t>İntrauterin</a:t>
            </a:r>
            <a:r>
              <a:rPr lang="tr-TR" dirty="0" smtClean="0"/>
              <a:t> antibiyotikler (</a:t>
            </a:r>
            <a:r>
              <a:rPr lang="tr-TR" dirty="0" err="1" smtClean="0"/>
              <a:t>Metrijet</a:t>
            </a:r>
            <a:r>
              <a:rPr lang="tr-TR" dirty="0" smtClean="0"/>
              <a:t>, </a:t>
            </a:r>
            <a:r>
              <a:rPr lang="tr-TR" dirty="0" err="1" smtClean="0"/>
              <a:t>pessaries</a:t>
            </a:r>
            <a:r>
              <a:rPr lang="tr-TR" dirty="0" smtClean="0"/>
              <a:t>)</a:t>
            </a:r>
            <a:br>
              <a:rPr lang="tr-TR" dirty="0" smtClean="0"/>
            </a:br>
            <a:r>
              <a:rPr lang="tr-TR" dirty="0" err="1" smtClean="0"/>
              <a:t>Oestradiol</a:t>
            </a:r>
            <a:endParaRPr lang="tr-TR" dirty="0" smtClean="0"/>
          </a:p>
          <a:p>
            <a:pPr marL="365760" indent="-283464" eaLnBrk="1" fontAlgn="auto" hangingPunct="1">
              <a:spcAft>
                <a:spcPts val="0"/>
              </a:spcAft>
              <a:buFont typeface="Wingdings 2"/>
              <a:buNone/>
              <a:defRPr/>
            </a:pPr>
            <a:endParaRPr lang="tr-TR" dirty="0"/>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smtClean="0">
                <a:solidFill>
                  <a:schemeClr val="tx2">
                    <a:satMod val="130000"/>
                  </a:schemeClr>
                </a:solidFill>
              </a:rPr>
              <a:t>Suni tohumlama ile birlikte tedavi seçenekleri</a:t>
            </a:r>
            <a:endParaRPr lang="tr-TR" dirty="0">
              <a:solidFill>
                <a:schemeClr val="tx2">
                  <a:satMod val="130000"/>
                </a:schemeClr>
              </a:solidFill>
            </a:endParaRPr>
          </a:p>
        </p:txBody>
      </p:sp>
      <p:sp>
        <p:nvSpPr>
          <p:cNvPr id="55298" name="2 İçerik Yer Tutucusu"/>
          <p:cNvSpPr>
            <a:spLocks noGrp="1"/>
          </p:cNvSpPr>
          <p:nvPr>
            <p:ph idx="1"/>
          </p:nvPr>
        </p:nvSpPr>
        <p:spPr/>
        <p:txBody>
          <a:bodyPr/>
          <a:lstStyle/>
          <a:p>
            <a:pPr eaLnBrk="1" hangingPunct="1"/>
            <a:r>
              <a:rPr lang="tr-TR" smtClean="0"/>
              <a:t>Suni Tohumlamaya Bağlı gebelik oranlarının artırılması ASTROM Tedavisi</a:t>
            </a:r>
            <a:br>
              <a:rPr lang="tr-TR" smtClean="0"/>
            </a:br>
            <a:r>
              <a:rPr lang="tr-TR" smtClean="0"/>
              <a:t>Suni tohumlamadan 10-30 dk sonra intrauterin antibiyotik(Gentamycin,rifaksimin)</a:t>
            </a:r>
            <a:br>
              <a:rPr lang="tr-TR" smtClean="0"/>
            </a:br>
            <a:r>
              <a:rPr lang="tr-TR" smtClean="0"/>
              <a:t>Suni Tohumlamaya Bağlı gebelik oranlarının artırılması</a:t>
            </a:r>
            <a:br>
              <a:rPr lang="tr-TR" smtClean="0"/>
            </a:br>
            <a:r>
              <a:rPr lang="tr-TR" smtClean="0"/>
              <a:t>Tohumlama anında veya 6 saat önce GnRH enjeksiyonu</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100 günlük </a:t>
            </a:r>
            <a:r>
              <a:rPr lang="tr-TR" dirty="0" err="1" smtClean="0">
                <a:solidFill>
                  <a:schemeClr val="tx2">
                    <a:satMod val="130000"/>
                  </a:schemeClr>
                </a:solidFill>
              </a:rPr>
              <a:t>taahhütün</a:t>
            </a:r>
            <a:r>
              <a:rPr lang="tr-TR" dirty="0" smtClean="0">
                <a:solidFill>
                  <a:schemeClr val="tx2">
                    <a:satMod val="130000"/>
                  </a:schemeClr>
                </a:solidFill>
              </a:rPr>
              <a:t> faydaları </a:t>
            </a:r>
            <a:endParaRPr lang="tr-TR" dirty="0">
              <a:solidFill>
                <a:schemeClr val="tx2">
                  <a:satMod val="130000"/>
                </a:schemeClr>
              </a:solidFill>
            </a:endParaRPr>
          </a:p>
        </p:txBody>
      </p:sp>
      <p:sp>
        <p:nvSpPr>
          <p:cNvPr id="3" name="2 İçerik Yer Tutucusu"/>
          <p:cNvSpPr>
            <a:spLocks noGrp="1"/>
          </p:cNvSpPr>
          <p:nvPr>
            <p:ph idx="1"/>
          </p:nvPr>
        </p:nvSpPr>
        <p:spPr>
          <a:xfrm>
            <a:off x="1475656" y="1340768"/>
            <a:ext cx="3826768" cy="4525963"/>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365760" indent="-283464" eaLnBrk="1" fontAlgn="auto" hangingPunct="1">
              <a:spcAft>
                <a:spcPts val="0"/>
              </a:spcAft>
              <a:buFont typeface="Wingdings 2"/>
              <a:buChar char=""/>
              <a:defRPr/>
            </a:pPr>
            <a:r>
              <a:rPr lang="en-US" dirty="0" smtClean="0"/>
              <a:t>1. </a:t>
            </a:r>
            <a:r>
              <a:rPr lang="tr-TR" dirty="0" smtClean="0"/>
              <a:t>Canlı bir buzağının doğumu (Yılda bir )</a:t>
            </a:r>
            <a:endParaRPr lang="en-US" dirty="0" smtClean="0"/>
          </a:p>
          <a:p>
            <a:pPr marL="365760" indent="-283464" eaLnBrk="1" fontAlgn="auto" hangingPunct="1">
              <a:spcAft>
                <a:spcPts val="0"/>
              </a:spcAft>
              <a:buFont typeface="Wingdings 2"/>
              <a:buChar char=""/>
              <a:defRPr/>
            </a:pPr>
            <a:r>
              <a:rPr lang="en-US" dirty="0" smtClean="0"/>
              <a:t>2. </a:t>
            </a:r>
            <a:r>
              <a:rPr lang="tr-TR" dirty="0" smtClean="0"/>
              <a:t>Geçiş periyodunda sağlıklı bir inek</a:t>
            </a:r>
            <a:endParaRPr lang="en-US" dirty="0" smtClean="0"/>
          </a:p>
          <a:p>
            <a:pPr marL="365760" indent="-283464" eaLnBrk="1" fontAlgn="auto" hangingPunct="1">
              <a:spcAft>
                <a:spcPts val="0"/>
              </a:spcAft>
              <a:buFont typeface="Wingdings 2"/>
              <a:buChar char=""/>
              <a:defRPr/>
            </a:pPr>
            <a:r>
              <a:rPr lang="en-US" dirty="0" smtClean="0"/>
              <a:t>3. </a:t>
            </a:r>
            <a:r>
              <a:rPr lang="tr-TR" dirty="0" smtClean="0"/>
              <a:t>Süt üretiminin pik yapması</a:t>
            </a:r>
            <a:endParaRPr lang="en-US" dirty="0" smtClean="0"/>
          </a:p>
          <a:p>
            <a:pPr marL="365760" indent="-283464" eaLnBrk="1" fontAlgn="auto" hangingPunct="1">
              <a:spcAft>
                <a:spcPts val="0"/>
              </a:spcAft>
              <a:buFont typeface="Wingdings 2"/>
              <a:buChar char=""/>
              <a:defRPr/>
            </a:pPr>
            <a:r>
              <a:rPr lang="en-US" dirty="0" smtClean="0"/>
              <a:t>4. </a:t>
            </a:r>
            <a:r>
              <a:rPr lang="tr-TR" dirty="0" smtClean="0"/>
              <a:t>Vücut </a:t>
            </a:r>
            <a:r>
              <a:rPr lang="tr-TR" dirty="0" err="1" smtClean="0"/>
              <a:t>kondüsyonun</a:t>
            </a:r>
            <a:r>
              <a:rPr lang="tr-TR" dirty="0" smtClean="0"/>
              <a:t> kaybının kontrolü</a:t>
            </a:r>
            <a:endParaRPr lang="en-US" dirty="0" smtClean="0"/>
          </a:p>
          <a:p>
            <a:pPr marL="365760" indent="-283464" eaLnBrk="1" fontAlgn="auto" hangingPunct="1">
              <a:spcAft>
                <a:spcPts val="0"/>
              </a:spcAft>
              <a:buFont typeface="Wingdings 2"/>
              <a:buChar char=""/>
              <a:defRPr/>
            </a:pPr>
            <a:r>
              <a:rPr lang="en-US" dirty="0" smtClean="0"/>
              <a:t>5. </a:t>
            </a:r>
            <a:r>
              <a:rPr lang="tr-TR" dirty="0" smtClean="0"/>
              <a:t>İlk çiftleşmede yüksek </a:t>
            </a:r>
            <a:r>
              <a:rPr lang="tr-TR" dirty="0" err="1" smtClean="0"/>
              <a:t>dölverimi</a:t>
            </a:r>
            <a:r>
              <a:rPr lang="tr-TR" dirty="0" smtClean="0"/>
              <a:t> </a:t>
            </a:r>
          </a:p>
          <a:p>
            <a:pPr marL="365760" indent="-283464" eaLnBrk="1" fontAlgn="auto" hangingPunct="1">
              <a:spcAft>
                <a:spcPts val="0"/>
              </a:spcAft>
              <a:buFont typeface="Wingdings 2"/>
              <a:buChar char=""/>
              <a:defRPr/>
            </a:pPr>
            <a:r>
              <a:rPr lang="tr-TR" b="1" dirty="0" smtClean="0"/>
              <a:t>Ve karlı bir işletme</a:t>
            </a:r>
            <a:endParaRPr lang="tr-TR" b="1" dirty="0"/>
          </a:p>
        </p:txBody>
      </p:sp>
      <p:pic>
        <p:nvPicPr>
          <p:cNvPr id="18437" name="Picture 2" descr="http://t0.gstatic.com/images?q=tbn:ANd9GcRIDUCXO_sZxkZtNJOMATph3K6GqjcgfDScr246QSOPaXkUz6iMPQ"/>
          <p:cNvPicPr>
            <a:picLocks noChangeAspect="1" noChangeArrowheads="1"/>
          </p:cNvPicPr>
          <p:nvPr/>
        </p:nvPicPr>
        <p:blipFill>
          <a:blip r:embed="rId2"/>
          <a:srcRect/>
          <a:stretch>
            <a:fillRect/>
          </a:stretch>
        </p:blipFill>
        <p:spPr bwMode="auto">
          <a:xfrm>
            <a:off x="5435600" y="1196975"/>
            <a:ext cx="2686050" cy="1704975"/>
          </a:xfrm>
          <a:prstGeom prst="rect">
            <a:avLst/>
          </a:prstGeom>
          <a:noFill/>
          <a:ln w="9525">
            <a:noFill/>
            <a:miter lim="800000"/>
            <a:headEnd/>
            <a:tailEnd/>
          </a:ln>
        </p:spPr>
      </p:pic>
      <p:pic>
        <p:nvPicPr>
          <p:cNvPr id="18438" name="Picture 4" descr="http://t1.gstatic.com/images?q=tbn:ANd9GcTk6qAqLH_ErVPRrMpgra_P2ed3_0OG3AWCocuagHqcvjPnp_GG"/>
          <p:cNvPicPr>
            <a:picLocks noChangeAspect="1" noChangeArrowheads="1"/>
          </p:cNvPicPr>
          <p:nvPr/>
        </p:nvPicPr>
        <p:blipFill>
          <a:blip r:embed="rId3"/>
          <a:srcRect/>
          <a:stretch>
            <a:fillRect/>
          </a:stretch>
        </p:blipFill>
        <p:spPr bwMode="auto">
          <a:xfrm>
            <a:off x="5076825" y="3500438"/>
            <a:ext cx="2933700" cy="10668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err="1" smtClean="0">
                <a:solidFill>
                  <a:schemeClr val="tx2">
                    <a:satMod val="130000"/>
                  </a:schemeClr>
                </a:solidFill>
              </a:rPr>
              <a:t>Astrom</a:t>
            </a:r>
            <a:r>
              <a:rPr lang="tr-TR" dirty="0" smtClean="0">
                <a:solidFill>
                  <a:schemeClr val="tx2">
                    <a:satMod val="130000"/>
                  </a:schemeClr>
                </a:solidFill>
              </a:rPr>
              <a:t> tedavisinde </a:t>
            </a:r>
            <a:endParaRPr lang="tr-TR" dirty="0">
              <a:solidFill>
                <a:schemeClr val="tx2">
                  <a:satMod val="130000"/>
                </a:schemeClr>
              </a:solidFill>
            </a:endParaRPr>
          </a:p>
        </p:txBody>
      </p:sp>
      <p:sp>
        <p:nvSpPr>
          <p:cNvPr id="56322" name="4 İçerik Yer Tutucusu"/>
          <p:cNvSpPr>
            <a:spLocks noGrp="1"/>
          </p:cNvSpPr>
          <p:nvPr>
            <p:ph idx="1"/>
          </p:nvPr>
        </p:nvSpPr>
        <p:spPr/>
        <p:txBody>
          <a:bodyPr/>
          <a:lstStyle/>
          <a:p>
            <a:pPr eaLnBrk="1" hangingPunct="1"/>
            <a:r>
              <a:rPr lang="tr-TR" smtClean="0"/>
              <a:t>İ.U ilaç					NRR%</a:t>
            </a:r>
          </a:p>
          <a:p>
            <a:pPr eaLnBrk="1" hangingPunct="1"/>
            <a:r>
              <a:rPr lang="tr-TR" smtClean="0"/>
              <a:t>Rifaksimin:				% 75</a:t>
            </a:r>
          </a:p>
          <a:p>
            <a:pPr eaLnBrk="1" hangingPunct="1"/>
            <a:r>
              <a:rPr lang="tr-TR" smtClean="0"/>
              <a:t>Lugol: 					%71</a:t>
            </a:r>
          </a:p>
          <a:p>
            <a:pPr eaLnBrk="1" hangingPunct="1"/>
            <a:r>
              <a:rPr lang="tr-TR" smtClean="0"/>
              <a:t>Oksitetrasiklin				%44</a:t>
            </a:r>
          </a:p>
          <a:p>
            <a:pPr eaLnBrk="1" hangingPunct="1"/>
            <a:r>
              <a:rPr lang="tr-TR" smtClean="0"/>
              <a:t>Kontrol					%60</a:t>
            </a:r>
          </a:p>
          <a:p>
            <a:pPr eaLnBrk="1" hangingPunct="1"/>
            <a:r>
              <a:rPr lang="tr-TR" smtClean="0"/>
              <a:t>Kaynak: Yavuz Öztürkler ve ark.,2001</a:t>
            </a:r>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smtClean="0">
                <a:solidFill>
                  <a:schemeClr val="tx2">
                    <a:satMod val="130000"/>
                  </a:schemeClr>
                </a:solidFill>
              </a:rPr>
              <a:t>Değişik bir </a:t>
            </a:r>
            <a:r>
              <a:rPr lang="tr-TR" dirty="0" err="1" smtClean="0">
                <a:solidFill>
                  <a:schemeClr val="tx2">
                    <a:satMod val="130000"/>
                  </a:schemeClr>
                </a:solidFill>
              </a:rPr>
              <a:t>ovsynch</a:t>
            </a:r>
            <a:r>
              <a:rPr lang="tr-TR" dirty="0" smtClean="0">
                <a:solidFill>
                  <a:schemeClr val="tx2">
                    <a:satMod val="130000"/>
                  </a:schemeClr>
                </a:solidFill>
              </a:rPr>
              <a:t> uygulamada Gebelik parlak değildi.</a:t>
            </a:r>
            <a:endParaRPr lang="tr-TR" dirty="0">
              <a:solidFill>
                <a:schemeClr val="tx2">
                  <a:satMod val="130000"/>
                </a:schemeClr>
              </a:solidFill>
            </a:endParaRPr>
          </a:p>
        </p:txBody>
      </p:sp>
      <p:sp>
        <p:nvSpPr>
          <p:cNvPr id="3" name="2 İçerik Yer Tutucusu"/>
          <p:cNvSpPr>
            <a:spLocks noGrp="1"/>
          </p:cNvSpPr>
          <p:nvPr>
            <p:ph idx="1"/>
          </p:nvPr>
        </p:nvSpPr>
        <p:spPr/>
        <p:txBody>
          <a:bodyPr>
            <a:normAutofit lnSpcReduction="10000"/>
          </a:bodyPr>
          <a:lstStyle/>
          <a:p>
            <a:pPr marL="365760" indent="-283464" eaLnBrk="1" fontAlgn="auto" hangingPunct="1">
              <a:spcAft>
                <a:spcPts val="0"/>
              </a:spcAft>
              <a:buFont typeface="Wingdings 2"/>
              <a:buNone/>
              <a:defRPr/>
            </a:pPr>
            <a:r>
              <a:rPr lang="tr-TR" dirty="0" smtClean="0"/>
              <a:t>I.14 gün arayla PGF (</a:t>
            </a:r>
            <a:r>
              <a:rPr lang="tr-TR" dirty="0" err="1" smtClean="0"/>
              <a:t>Presynch</a:t>
            </a:r>
            <a:r>
              <a:rPr lang="tr-TR" dirty="0" smtClean="0"/>
              <a:t>)+7 gün ara ile </a:t>
            </a:r>
            <a:r>
              <a:rPr lang="tr-TR" dirty="0" err="1" smtClean="0"/>
              <a:t>GnRH</a:t>
            </a:r>
            <a:r>
              <a:rPr lang="tr-TR" dirty="0" smtClean="0"/>
              <a:t> ve PGF,48 saat sonra tekrar </a:t>
            </a:r>
            <a:r>
              <a:rPr lang="tr-TR" dirty="0" err="1" smtClean="0"/>
              <a:t>GnRH</a:t>
            </a:r>
            <a:r>
              <a:rPr lang="tr-TR" dirty="0" smtClean="0"/>
              <a:t> ve  18 SA sonra ST ve </a:t>
            </a:r>
            <a:r>
              <a:rPr lang="tr-TR" dirty="0" err="1" smtClean="0"/>
              <a:t>ST’den</a:t>
            </a:r>
            <a:r>
              <a:rPr lang="tr-TR" dirty="0" smtClean="0"/>
              <a:t> 5 </a:t>
            </a:r>
            <a:r>
              <a:rPr lang="tr-TR" dirty="0" err="1" smtClean="0"/>
              <a:t>dk</a:t>
            </a:r>
            <a:r>
              <a:rPr lang="tr-TR" dirty="0" smtClean="0"/>
              <a:t> önce i.v </a:t>
            </a:r>
            <a:r>
              <a:rPr lang="tr-TR" dirty="0" err="1" smtClean="0"/>
              <a:t>carazalol</a:t>
            </a:r>
            <a:endParaRPr lang="tr-TR" dirty="0" smtClean="0"/>
          </a:p>
          <a:p>
            <a:pPr marL="365760" indent="-283464" eaLnBrk="1" fontAlgn="auto" hangingPunct="1">
              <a:spcAft>
                <a:spcPts val="0"/>
              </a:spcAft>
              <a:buFont typeface="Wingdings 2"/>
              <a:buNone/>
              <a:defRPr/>
            </a:pPr>
            <a:r>
              <a:rPr lang="tr-TR" dirty="0" smtClean="0"/>
              <a:t>II.Grup kontrol+ </a:t>
            </a:r>
            <a:r>
              <a:rPr lang="tr-TR" dirty="0" err="1" smtClean="0"/>
              <a:t>ST’den</a:t>
            </a:r>
            <a:r>
              <a:rPr lang="tr-TR" dirty="0" smtClean="0"/>
              <a:t> 5 </a:t>
            </a:r>
            <a:r>
              <a:rPr lang="tr-TR" dirty="0" err="1" smtClean="0"/>
              <a:t>dk</a:t>
            </a:r>
            <a:r>
              <a:rPr lang="tr-TR" dirty="0" smtClean="0"/>
              <a:t> önce i.v.Serum Fiz.(</a:t>
            </a:r>
            <a:r>
              <a:rPr lang="tr-TR" dirty="0" err="1" smtClean="0"/>
              <a:t>Placebo</a:t>
            </a:r>
            <a:r>
              <a:rPr lang="tr-TR" dirty="0" smtClean="0"/>
              <a:t>) S.</a:t>
            </a:r>
            <a:r>
              <a:rPr lang="tr-TR" dirty="0" err="1" smtClean="0"/>
              <a:t>M.Pancarci</a:t>
            </a:r>
            <a:r>
              <a:rPr lang="tr-TR" dirty="0" smtClean="0"/>
              <a:t> ve Yavuz </a:t>
            </a:r>
            <a:r>
              <a:rPr lang="tr-TR" dirty="0" err="1" smtClean="0"/>
              <a:t>Öztürkler</a:t>
            </a:r>
            <a:r>
              <a:rPr lang="tr-TR" dirty="0" smtClean="0"/>
              <a:t>,2008</a:t>
            </a:r>
          </a:p>
          <a:p>
            <a:pPr marL="365760" indent="-283464" eaLnBrk="1" fontAlgn="auto" hangingPunct="1">
              <a:spcAft>
                <a:spcPts val="0"/>
              </a:spcAft>
              <a:buFont typeface="Wingdings 2"/>
              <a:buNone/>
              <a:defRPr/>
            </a:pPr>
            <a:r>
              <a:rPr lang="tr-TR" dirty="0" smtClean="0"/>
              <a:t>Grup 					Gebelik%</a:t>
            </a:r>
          </a:p>
          <a:p>
            <a:pPr marL="365760" indent="-283464" eaLnBrk="1" fontAlgn="auto" hangingPunct="1">
              <a:spcAft>
                <a:spcPts val="0"/>
              </a:spcAft>
              <a:buFont typeface="Wingdings 2"/>
              <a:buNone/>
              <a:defRPr/>
            </a:pPr>
            <a:r>
              <a:rPr lang="tr-TR" dirty="0" smtClean="0"/>
              <a:t>Grup 1					</a:t>
            </a:r>
            <a:r>
              <a:rPr lang="en-US" dirty="0" smtClean="0"/>
              <a:t> </a:t>
            </a:r>
            <a:r>
              <a:rPr lang="tr-TR" dirty="0" smtClean="0"/>
              <a:t>   </a:t>
            </a:r>
            <a:r>
              <a:rPr lang="en-US" dirty="0" smtClean="0"/>
              <a:t>34.2% </a:t>
            </a:r>
            <a:endParaRPr lang="tr-TR" dirty="0" smtClean="0"/>
          </a:p>
          <a:p>
            <a:pPr marL="365760" indent="-283464" eaLnBrk="1" fontAlgn="auto" hangingPunct="1">
              <a:spcAft>
                <a:spcPts val="0"/>
              </a:spcAft>
              <a:buFont typeface="Wingdings 2"/>
              <a:buNone/>
              <a:defRPr/>
            </a:pPr>
            <a:r>
              <a:rPr lang="tr-TR" dirty="0" smtClean="0"/>
              <a:t>Grup 2					   </a:t>
            </a:r>
            <a:r>
              <a:rPr lang="en-US" dirty="0" smtClean="0"/>
              <a:t>40.6%</a:t>
            </a:r>
            <a:r>
              <a:rPr lang="tr-TR" dirty="0" smtClean="0"/>
              <a:t> </a:t>
            </a:r>
            <a:endParaRPr lang="tr-TR" dirty="0"/>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eaLnBrk="1" fontAlgn="auto" hangingPunct="1">
              <a:spcAft>
                <a:spcPts val="0"/>
              </a:spcAft>
              <a:defRPr/>
            </a:pPr>
            <a:r>
              <a:rPr lang="tr-TR" sz="2400" dirty="0" smtClean="0">
                <a:solidFill>
                  <a:schemeClr val="tx2">
                    <a:satMod val="130000"/>
                  </a:schemeClr>
                </a:solidFill>
              </a:rPr>
              <a:t>Bir çalışma: ineklerde </a:t>
            </a:r>
            <a:r>
              <a:rPr lang="tr-TR" sz="2400" dirty="0" err="1" smtClean="0">
                <a:solidFill>
                  <a:schemeClr val="tx2">
                    <a:satMod val="130000"/>
                  </a:schemeClr>
                </a:solidFill>
              </a:rPr>
              <a:t>infertilite</a:t>
            </a:r>
            <a:r>
              <a:rPr lang="tr-TR" sz="2400" dirty="0" smtClean="0">
                <a:solidFill>
                  <a:schemeClr val="tx2">
                    <a:satMod val="130000"/>
                  </a:schemeClr>
                </a:solidFill>
              </a:rPr>
              <a:t> vakalarının tedavisi amacıyla uygulanan PGF2a ve </a:t>
            </a:r>
            <a:r>
              <a:rPr lang="tr-TR" sz="2400" dirty="0" err="1" smtClean="0">
                <a:solidFill>
                  <a:schemeClr val="tx2">
                    <a:satMod val="130000"/>
                  </a:schemeClr>
                </a:solidFill>
              </a:rPr>
              <a:t>gentamisin</a:t>
            </a:r>
            <a:r>
              <a:rPr lang="tr-TR" sz="2400" dirty="0" smtClean="0">
                <a:solidFill>
                  <a:schemeClr val="tx2">
                    <a:satMod val="130000"/>
                  </a:schemeClr>
                </a:solidFill>
              </a:rPr>
              <a:t> veya kombinasyonun PRID</a:t>
            </a:r>
            <a:br>
              <a:rPr lang="tr-TR" sz="2400" dirty="0" smtClean="0">
                <a:solidFill>
                  <a:schemeClr val="tx2">
                    <a:satMod val="130000"/>
                  </a:schemeClr>
                </a:solidFill>
              </a:rPr>
            </a:br>
            <a:r>
              <a:rPr lang="tr-TR" sz="2400" dirty="0" smtClean="0">
                <a:solidFill>
                  <a:schemeClr val="tx2">
                    <a:satMod val="130000"/>
                  </a:schemeClr>
                </a:solidFill>
              </a:rPr>
              <a:t>(</a:t>
            </a:r>
            <a:r>
              <a:rPr lang="tr-TR" sz="2400" dirty="0" err="1" smtClean="0">
                <a:solidFill>
                  <a:schemeClr val="tx2">
                    <a:satMod val="130000"/>
                  </a:schemeClr>
                </a:solidFill>
              </a:rPr>
              <a:t>progesteron</a:t>
            </a:r>
            <a:r>
              <a:rPr lang="tr-TR" sz="2400" dirty="0" smtClean="0">
                <a:solidFill>
                  <a:schemeClr val="tx2">
                    <a:satMod val="130000"/>
                  </a:schemeClr>
                </a:solidFill>
              </a:rPr>
              <a:t> salıcı </a:t>
            </a:r>
            <a:r>
              <a:rPr lang="tr-TR" sz="2400" dirty="0" err="1" smtClean="0">
                <a:solidFill>
                  <a:schemeClr val="tx2">
                    <a:satMod val="130000"/>
                  </a:schemeClr>
                </a:solidFill>
              </a:rPr>
              <a:t>vagina</a:t>
            </a:r>
            <a:r>
              <a:rPr lang="tr-TR" sz="2400" dirty="0" smtClean="0">
                <a:solidFill>
                  <a:schemeClr val="tx2">
                    <a:satMod val="130000"/>
                  </a:schemeClr>
                </a:solidFill>
              </a:rPr>
              <a:t>-ii aygıt) rejimindeki etkinliği</a:t>
            </a:r>
            <a:endParaRPr lang="tr-TR" sz="2400" dirty="0">
              <a:solidFill>
                <a:schemeClr val="tx2">
                  <a:satMod val="130000"/>
                </a:schemeClr>
              </a:solidFill>
            </a:endParaRPr>
          </a:p>
        </p:txBody>
      </p:sp>
      <p:sp>
        <p:nvSpPr>
          <p:cNvPr id="3" name="2 İçerik Yer Tutucusu"/>
          <p:cNvSpPr>
            <a:spLocks noGrp="1"/>
          </p:cNvSpPr>
          <p:nvPr>
            <p:ph idx="1"/>
          </p:nvPr>
        </p:nvSpPr>
        <p:spPr/>
        <p:txBody>
          <a:bodyPr>
            <a:normAutofit fontScale="85000" lnSpcReduction="10000"/>
          </a:bodyPr>
          <a:lstStyle/>
          <a:p>
            <a:pPr marL="365760" indent="-283464" eaLnBrk="1" fontAlgn="auto" hangingPunct="1">
              <a:spcAft>
                <a:spcPts val="0"/>
              </a:spcAft>
              <a:buFont typeface="Wingdings 2"/>
              <a:buChar char=""/>
              <a:defRPr/>
            </a:pPr>
            <a:r>
              <a:rPr lang="tr-TR" dirty="0" smtClean="0"/>
              <a:t>Grup    			 	  </a:t>
            </a:r>
            <a:r>
              <a:rPr lang="tr-TR" dirty="0" err="1" smtClean="0"/>
              <a:t>Östrus</a:t>
            </a:r>
            <a:r>
              <a:rPr lang="tr-TR" dirty="0" smtClean="0"/>
              <a:t> %    NRR%</a:t>
            </a:r>
          </a:p>
          <a:p>
            <a:pPr marL="365760" indent="-283464" eaLnBrk="1" fontAlgn="auto" hangingPunct="1">
              <a:spcAft>
                <a:spcPts val="0"/>
              </a:spcAft>
              <a:buFont typeface="Wingdings 2"/>
              <a:buChar char=""/>
              <a:defRPr/>
            </a:pPr>
            <a:r>
              <a:rPr lang="tr-TR" dirty="0" smtClean="0"/>
              <a:t>PRID 12 gün + ST                        75.0       37.5</a:t>
            </a:r>
          </a:p>
          <a:p>
            <a:pPr marL="365760" indent="-283464" eaLnBrk="1" fontAlgn="auto" hangingPunct="1">
              <a:spcAft>
                <a:spcPts val="0"/>
              </a:spcAft>
              <a:buFont typeface="Wingdings 2"/>
              <a:buChar char=""/>
              <a:defRPr/>
            </a:pPr>
            <a:r>
              <a:rPr lang="en-US" dirty="0" smtClean="0"/>
              <a:t>PRID + PGF2a 10</a:t>
            </a:r>
            <a:r>
              <a:rPr lang="tr-TR" dirty="0" smtClean="0"/>
              <a:t>. gün</a:t>
            </a:r>
            <a:r>
              <a:rPr lang="en-US" dirty="0" smtClean="0"/>
              <a:t> + </a:t>
            </a:r>
            <a:r>
              <a:rPr lang="en-US" dirty="0" err="1" smtClean="0"/>
              <a:t>Ais</a:t>
            </a:r>
            <a:r>
              <a:rPr lang="tr-TR" dirty="0" smtClean="0"/>
              <a:t>       90           30</a:t>
            </a:r>
          </a:p>
          <a:p>
            <a:pPr marL="365760" indent="-283464" eaLnBrk="1" fontAlgn="auto" hangingPunct="1">
              <a:spcAft>
                <a:spcPts val="0"/>
              </a:spcAft>
              <a:buFont typeface="Wingdings 2"/>
              <a:buChar char=""/>
              <a:defRPr/>
            </a:pPr>
            <a:r>
              <a:rPr lang="tr-TR" dirty="0" smtClean="0"/>
              <a:t>PRID + ST + </a:t>
            </a:r>
            <a:r>
              <a:rPr lang="tr-TR" dirty="0" err="1" smtClean="0"/>
              <a:t>gentamicin</a:t>
            </a:r>
            <a:r>
              <a:rPr lang="tr-TR" dirty="0" smtClean="0"/>
              <a:t>              72           28</a:t>
            </a:r>
          </a:p>
          <a:p>
            <a:pPr marL="365760" indent="-283464" eaLnBrk="1" fontAlgn="auto" hangingPunct="1">
              <a:spcAft>
                <a:spcPts val="0"/>
              </a:spcAft>
              <a:buFont typeface="Wingdings 2"/>
              <a:buChar char=""/>
              <a:defRPr/>
            </a:pPr>
            <a:r>
              <a:rPr lang="tr-TR" dirty="0" smtClean="0"/>
              <a:t>PRID + PGF2a + ST + </a:t>
            </a:r>
            <a:r>
              <a:rPr lang="tr-TR" dirty="0" err="1" smtClean="0"/>
              <a:t>genta</a:t>
            </a:r>
            <a:r>
              <a:rPr lang="tr-TR" dirty="0" smtClean="0"/>
              <a:t>.      100          60</a:t>
            </a:r>
          </a:p>
          <a:p>
            <a:pPr marL="365760" indent="-283464" eaLnBrk="1" fontAlgn="auto" hangingPunct="1">
              <a:spcAft>
                <a:spcPts val="0"/>
              </a:spcAft>
              <a:buFont typeface="Wingdings 2"/>
              <a:buChar char=""/>
              <a:defRPr/>
            </a:pPr>
            <a:r>
              <a:rPr lang="tr-TR" dirty="0" smtClean="0"/>
              <a:t>Kaynak:Yavuz </a:t>
            </a:r>
            <a:r>
              <a:rPr lang="tr-TR" dirty="0" err="1" smtClean="0"/>
              <a:t>Öztürkler</a:t>
            </a:r>
            <a:r>
              <a:rPr lang="tr-TR" dirty="0" smtClean="0"/>
              <a:t> ve Ö.Uçar, 2006,Tr.J.</a:t>
            </a:r>
            <a:r>
              <a:rPr lang="tr-TR" dirty="0" err="1" smtClean="0"/>
              <a:t>Vet</a:t>
            </a:r>
            <a:r>
              <a:rPr lang="tr-TR" dirty="0" smtClean="0"/>
              <a:t>.Anim.</a:t>
            </a:r>
            <a:r>
              <a:rPr lang="tr-TR" dirty="0" err="1" smtClean="0"/>
              <a:t>Sci</a:t>
            </a:r>
            <a:endParaRPr lang="tr-TR" dirty="0"/>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fontAlgn="auto" hangingPunct="1">
              <a:spcAft>
                <a:spcPts val="0"/>
              </a:spcAft>
              <a:defRPr/>
            </a:pPr>
            <a:r>
              <a:rPr lang="tr-TR" smtClean="0">
                <a:solidFill>
                  <a:schemeClr val="tx2">
                    <a:satMod val="130000"/>
                  </a:schemeClr>
                </a:solidFill>
              </a:rPr>
              <a:t>Co-synch Protokolü</a:t>
            </a:r>
          </a:p>
        </p:txBody>
      </p:sp>
      <p:sp>
        <p:nvSpPr>
          <p:cNvPr id="59394" name="Line 8"/>
          <p:cNvSpPr>
            <a:spLocks noChangeShapeType="1"/>
          </p:cNvSpPr>
          <p:nvPr/>
        </p:nvSpPr>
        <p:spPr bwMode="auto">
          <a:xfrm>
            <a:off x="684213" y="4868863"/>
            <a:ext cx="7127875" cy="0"/>
          </a:xfrm>
          <a:prstGeom prst="line">
            <a:avLst/>
          </a:prstGeom>
          <a:noFill/>
          <a:ln w="9525">
            <a:solidFill>
              <a:schemeClr val="tx1"/>
            </a:solidFill>
            <a:round/>
            <a:headEnd/>
            <a:tailEnd/>
          </a:ln>
        </p:spPr>
        <p:txBody>
          <a:bodyPr/>
          <a:lstStyle/>
          <a:p>
            <a:endParaRPr lang="tr-TR"/>
          </a:p>
        </p:txBody>
      </p:sp>
      <p:sp>
        <p:nvSpPr>
          <p:cNvPr id="59395" name="Line 9"/>
          <p:cNvSpPr>
            <a:spLocks noChangeShapeType="1"/>
          </p:cNvSpPr>
          <p:nvPr/>
        </p:nvSpPr>
        <p:spPr bwMode="auto">
          <a:xfrm>
            <a:off x="684213" y="3429000"/>
            <a:ext cx="0" cy="1368425"/>
          </a:xfrm>
          <a:prstGeom prst="line">
            <a:avLst/>
          </a:prstGeom>
          <a:noFill/>
          <a:ln w="9525">
            <a:solidFill>
              <a:schemeClr val="tx1"/>
            </a:solidFill>
            <a:round/>
            <a:headEnd/>
            <a:tailEnd type="triangle" w="med" len="med"/>
          </a:ln>
        </p:spPr>
        <p:txBody>
          <a:bodyPr/>
          <a:lstStyle/>
          <a:p>
            <a:endParaRPr lang="tr-TR"/>
          </a:p>
        </p:txBody>
      </p:sp>
      <p:sp>
        <p:nvSpPr>
          <p:cNvPr id="59396" name="Text Box 10"/>
          <p:cNvSpPr txBox="1">
            <a:spLocks noChangeArrowheads="1"/>
          </p:cNvSpPr>
          <p:nvPr/>
        </p:nvSpPr>
        <p:spPr bwMode="auto">
          <a:xfrm>
            <a:off x="519113" y="3016250"/>
            <a:ext cx="819150" cy="366713"/>
          </a:xfrm>
          <a:prstGeom prst="rect">
            <a:avLst/>
          </a:prstGeom>
          <a:noFill/>
          <a:ln w="9525">
            <a:noFill/>
            <a:miter lim="800000"/>
            <a:headEnd/>
            <a:tailEnd/>
          </a:ln>
        </p:spPr>
        <p:txBody>
          <a:bodyPr wrap="none">
            <a:spAutoFit/>
          </a:bodyPr>
          <a:lstStyle/>
          <a:p>
            <a:r>
              <a:rPr lang="tr-TR">
                <a:latin typeface="Gill Sans MT"/>
              </a:rPr>
              <a:t>GnRH</a:t>
            </a:r>
          </a:p>
        </p:txBody>
      </p:sp>
      <p:sp>
        <p:nvSpPr>
          <p:cNvPr id="59397" name="Text Box 11"/>
          <p:cNvSpPr txBox="1">
            <a:spLocks noChangeArrowheads="1"/>
          </p:cNvSpPr>
          <p:nvPr/>
        </p:nvSpPr>
        <p:spPr bwMode="auto">
          <a:xfrm>
            <a:off x="1958975" y="4529138"/>
            <a:ext cx="755650" cy="366712"/>
          </a:xfrm>
          <a:prstGeom prst="rect">
            <a:avLst/>
          </a:prstGeom>
          <a:noFill/>
          <a:ln w="9525">
            <a:noFill/>
            <a:miter lim="800000"/>
            <a:headEnd/>
            <a:tailEnd/>
          </a:ln>
        </p:spPr>
        <p:txBody>
          <a:bodyPr wrap="none">
            <a:spAutoFit/>
          </a:bodyPr>
          <a:lstStyle/>
          <a:p>
            <a:r>
              <a:rPr lang="tr-TR">
                <a:latin typeface="Gill Sans MT"/>
              </a:rPr>
              <a:t>7 gün</a:t>
            </a:r>
          </a:p>
        </p:txBody>
      </p:sp>
      <p:sp>
        <p:nvSpPr>
          <p:cNvPr id="59398" name="Line 13"/>
          <p:cNvSpPr>
            <a:spLocks noChangeShapeType="1"/>
          </p:cNvSpPr>
          <p:nvPr/>
        </p:nvSpPr>
        <p:spPr bwMode="auto">
          <a:xfrm>
            <a:off x="5003800" y="3500438"/>
            <a:ext cx="0" cy="1368425"/>
          </a:xfrm>
          <a:prstGeom prst="line">
            <a:avLst/>
          </a:prstGeom>
          <a:noFill/>
          <a:ln w="9525">
            <a:solidFill>
              <a:schemeClr val="tx1"/>
            </a:solidFill>
            <a:round/>
            <a:headEnd/>
            <a:tailEnd type="triangle" w="med" len="med"/>
          </a:ln>
        </p:spPr>
        <p:txBody>
          <a:bodyPr/>
          <a:lstStyle/>
          <a:p>
            <a:endParaRPr lang="tr-TR"/>
          </a:p>
        </p:txBody>
      </p:sp>
      <p:sp>
        <p:nvSpPr>
          <p:cNvPr id="59399" name="Text Box 14"/>
          <p:cNvSpPr txBox="1">
            <a:spLocks noChangeArrowheads="1"/>
          </p:cNvSpPr>
          <p:nvPr/>
        </p:nvSpPr>
        <p:spPr bwMode="auto">
          <a:xfrm>
            <a:off x="4572000" y="2997200"/>
            <a:ext cx="922338" cy="641350"/>
          </a:xfrm>
          <a:prstGeom prst="rect">
            <a:avLst/>
          </a:prstGeom>
          <a:noFill/>
          <a:ln w="9525">
            <a:noFill/>
            <a:miter lim="800000"/>
            <a:headEnd/>
            <a:tailEnd/>
          </a:ln>
        </p:spPr>
        <p:txBody>
          <a:bodyPr wrap="none">
            <a:spAutoFit/>
          </a:bodyPr>
          <a:lstStyle/>
          <a:p>
            <a:r>
              <a:rPr lang="tr-TR" b="1">
                <a:latin typeface="Gill Sans MT"/>
              </a:rPr>
              <a:t>PGF2</a:t>
            </a:r>
            <a:r>
              <a:rPr lang="el-GR" b="1">
                <a:latin typeface="Corbel" pitchFamily="34" charset="0"/>
              </a:rPr>
              <a:t>α</a:t>
            </a:r>
          </a:p>
          <a:p>
            <a:endParaRPr lang="tr-TR">
              <a:latin typeface="Gill Sans MT"/>
            </a:endParaRPr>
          </a:p>
        </p:txBody>
      </p:sp>
      <p:sp>
        <p:nvSpPr>
          <p:cNvPr id="59400" name="Text Box 15"/>
          <p:cNvSpPr txBox="1">
            <a:spLocks noChangeArrowheads="1"/>
          </p:cNvSpPr>
          <p:nvPr/>
        </p:nvSpPr>
        <p:spPr bwMode="auto">
          <a:xfrm>
            <a:off x="6011863" y="4508500"/>
            <a:ext cx="755650" cy="366713"/>
          </a:xfrm>
          <a:prstGeom prst="rect">
            <a:avLst/>
          </a:prstGeom>
          <a:noFill/>
          <a:ln w="9525">
            <a:noFill/>
            <a:miter lim="800000"/>
            <a:headEnd/>
            <a:tailEnd/>
          </a:ln>
        </p:spPr>
        <p:txBody>
          <a:bodyPr wrap="none">
            <a:spAutoFit/>
          </a:bodyPr>
          <a:lstStyle/>
          <a:p>
            <a:r>
              <a:rPr lang="tr-TR">
                <a:latin typeface="Gill Sans MT"/>
              </a:rPr>
              <a:t>2 gün</a:t>
            </a:r>
          </a:p>
        </p:txBody>
      </p:sp>
      <p:sp>
        <p:nvSpPr>
          <p:cNvPr id="59401" name="Line 16"/>
          <p:cNvSpPr>
            <a:spLocks noChangeShapeType="1"/>
          </p:cNvSpPr>
          <p:nvPr/>
        </p:nvSpPr>
        <p:spPr bwMode="auto">
          <a:xfrm>
            <a:off x="7812088" y="3500438"/>
            <a:ext cx="0" cy="1368425"/>
          </a:xfrm>
          <a:prstGeom prst="line">
            <a:avLst/>
          </a:prstGeom>
          <a:noFill/>
          <a:ln w="9525">
            <a:solidFill>
              <a:schemeClr val="tx1"/>
            </a:solidFill>
            <a:round/>
            <a:headEnd/>
            <a:tailEnd type="triangle" w="med" len="med"/>
          </a:ln>
        </p:spPr>
        <p:txBody>
          <a:bodyPr/>
          <a:lstStyle/>
          <a:p>
            <a:endParaRPr lang="tr-TR"/>
          </a:p>
        </p:txBody>
      </p:sp>
      <p:sp>
        <p:nvSpPr>
          <p:cNvPr id="59402" name="Text Box 17"/>
          <p:cNvSpPr txBox="1">
            <a:spLocks noChangeArrowheads="1"/>
          </p:cNvSpPr>
          <p:nvPr/>
        </p:nvSpPr>
        <p:spPr bwMode="auto">
          <a:xfrm>
            <a:off x="6948488" y="2852738"/>
            <a:ext cx="1439862" cy="641350"/>
          </a:xfrm>
          <a:prstGeom prst="rect">
            <a:avLst/>
          </a:prstGeom>
          <a:noFill/>
          <a:ln w="9525">
            <a:noFill/>
            <a:miter lim="800000"/>
            <a:headEnd/>
            <a:tailEnd/>
          </a:ln>
        </p:spPr>
        <p:txBody>
          <a:bodyPr>
            <a:spAutoFit/>
          </a:bodyPr>
          <a:lstStyle/>
          <a:p>
            <a:r>
              <a:rPr lang="tr-TR">
                <a:latin typeface="Gill Sans MT"/>
              </a:rPr>
              <a:t>48-72 saat</a:t>
            </a:r>
          </a:p>
          <a:p>
            <a:r>
              <a:rPr lang="tr-TR">
                <a:latin typeface="Gill Sans MT"/>
              </a:rPr>
              <a:t>GnRH+ST</a:t>
            </a: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fontAlgn="auto" hangingPunct="1">
              <a:spcAft>
                <a:spcPts val="0"/>
              </a:spcAft>
              <a:defRPr/>
            </a:pPr>
            <a:r>
              <a:rPr lang="tr-TR" sz="2400" b="1" dirty="0" err="1" smtClean="0">
                <a:solidFill>
                  <a:schemeClr val="tx2">
                    <a:satMod val="130000"/>
                  </a:schemeClr>
                </a:solidFill>
              </a:rPr>
              <a:t>Ovsynch</a:t>
            </a:r>
            <a:r>
              <a:rPr lang="tr-TR" sz="2400" b="1" dirty="0" smtClean="0">
                <a:solidFill>
                  <a:schemeClr val="tx2">
                    <a:satMod val="130000"/>
                  </a:schemeClr>
                </a:solidFill>
              </a:rPr>
              <a:t> Protokolü</a:t>
            </a:r>
          </a:p>
        </p:txBody>
      </p:sp>
      <p:sp>
        <p:nvSpPr>
          <p:cNvPr id="60418" name="Line 4"/>
          <p:cNvSpPr>
            <a:spLocks noChangeShapeType="1"/>
          </p:cNvSpPr>
          <p:nvPr/>
        </p:nvSpPr>
        <p:spPr bwMode="auto">
          <a:xfrm>
            <a:off x="611188" y="3860800"/>
            <a:ext cx="0" cy="0"/>
          </a:xfrm>
          <a:prstGeom prst="line">
            <a:avLst/>
          </a:prstGeom>
          <a:noFill/>
          <a:ln w="9525">
            <a:solidFill>
              <a:schemeClr val="tx1"/>
            </a:solidFill>
            <a:round/>
            <a:headEnd/>
            <a:tailEnd/>
          </a:ln>
        </p:spPr>
        <p:txBody>
          <a:bodyPr/>
          <a:lstStyle/>
          <a:p>
            <a:endParaRPr lang="tr-TR"/>
          </a:p>
        </p:txBody>
      </p:sp>
      <p:sp>
        <p:nvSpPr>
          <p:cNvPr id="60419" name="Line 5"/>
          <p:cNvSpPr>
            <a:spLocks noChangeShapeType="1"/>
          </p:cNvSpPr>
          <p:nvPr/>
        </p:nvSpPr>
        <p:spPr bwMode="auto">
          <a:xfrm>
            <a:off x="323850" y="3860800"/>
            <a:ext cx="8496300" cy="0"/>
          </a:xfrm>
          <a:prstGeom prst="line">
            <a:avLst/>
          </a:prstGeom>
          <a:noFill/>
          <a:ln w="6350">
            <a:solidFill>
              <a:schemeClr val="tx1"/>
            </a:solidFill>
            <a:round/>
            <a:headEnd type="arrow" w="med" len="med"/>
            <a:tailEnd/>
          </a:ln>
        </p:spPr>
        <p:txBody>
          <a:bodyPr/>
          <a:lstStyle/>
          <a:p>
            <a:endParaRPr lang="tr-TR"/>
          </a:p>
        </p:txBody>
      </p:sp>
      <p:sp>
        <p:nvSpPr>
          <p:cNvPr id="60420" name="Text Box 6"/>
          <p:cNvSpPr txBox="1">
            <a:spLocks noChangeArrowheads="1"/>
          </p:cNvSpPr>
          <p:nvPr/>
        </p:nvSpPr>
        <p:spPr bwMode="auto">
          <a:xfrm>
            <a:off x="179388" y="2732088"/>
            <a:ext cx="1079500" cy="581025"/>
          </a:xfrm>
          <a:prstGeom prst="rect">
            <a:avLst/>
          </a:prstGeom>
          <a:noFill/>
          <a:ln w="9525">
            <a:noFill/>
            <a:miter lim="800000"/>
            <a:headEnd/>
            <a:tailEnd/>
          </a:ln>
        </p:spPr>
        <p:txBody>
          <a:bodyPr wrap="none">
            <a:spAutoFit/>
          </a:bodyPr>
          <a:lstStyle/>
          <a:p>
            <a:r>
              <a:rPr lang="tr-TR" sz="1600" b="1">
                <a:latin typeface="Tahoma" pitchFamily="34" charset="0"/>
              </a:rPr>
              <a:t>GnRH</a:t>
            </a:r>
          </a:p>
          <a:p>
            <a:r>
              <a:rPr lang="tr-TR" sz="1600" b="1">
                <a:latin typeface="Tahoma" pitchFamily="34" charset="0"/>
              </a:rPr>
              <a:t>(100 </a:t>
            </a:r>
            <a:r>
              <a:rPr lang="en-US" sz="1600" b="1">
                <a:latin typeface="Tahoma" pitchFamily="34" charset="0"/>
              </a:rPr>
              <a:t>µ</a:t>
            </a:r>
            <a:r>
              <a:rPr lang="tr-TR" sz="1600" b="1">
                <a:latin typeface="Tahoma" pitchFamily="34" charset="0"/>
              </a:rPr>
              <a:t>g)</a:t>
            </a:r>
            <a:endParaRPr lang="en-US" sz="1600" b="1">
              <a:latin typeface="Tahoma" pitchFamily="34" charset="0"/>
            </a:endParaRPr>
          </a:p>
        </p:txBody>
      </p:sp>
      <p:sp>
        <p:nvSpPr>
          <p:cNvPr id="60421" name="Line 7"/>
          <p:cNvSpPr>
            <a:spLocks noChangeShapeType="1"/>
          </p:cNvSpPr>
          <p:nvPr/>
        </p:nvSpPr>
        <p:spPr bwMode="auto">
          <a:xfrm>
            <a:off x="323850" y="3284538"/>
            <a:ext cx="0" cy="576262"/>
          </a:xfrm>
          <a:prstGeom prst="line">
            <a:avLst/>
          </a:prstGeom>
          <a:noFill/>
          <a:ln w="9525">
            <a:solidFill>
              <a:schemeClr val="tx1"/>
            </a:solidFill>
            <a:round/>
            <a:headEnd/>
            <a:tailEnd type="triangle" w="med" len="med"/>
          </a:ln>
        </p:spPr>
        <p:txBody>
          <a:bodyPr/>
          <a:lstStyle/>
          <a:p>
            <a:endParaRPr lang="tr-TR"/>
          </a:p>
        </p:txBody>
      </p:sp>
      <p:sp>
        <p:nvSpPr>
          <p:cNvPr id="60422" name="Text Box 8"/>
          <p:cNvSpPr txBox="1">
            <a:spLocks noChangeArrowheads="1"/>
          </p:cNvSpPr>
          <p:nvPr/>
        </p:nvSpPr>
        <p:spPr bwMode="auto">
          <a:xfrm>
            <a:off x="179388" y="4797425"/>
            <a:ext cx="1684337" cy="1314450"/>
          </a:xfrm>
          <a:prstGeom prst="rect">
            <a:avLst/>
          </a:prstGeom>
          <a:noFill/>
          <a:ln w="9525">
            <a:noFill/>
            <a:miter lim="800000"/>
            <a:headEnd/>
            <a:tailEnd/>
          </a:ln>
        </p:spPr>
        <p:txBody>
          <a:bodyPr>
            <a:spAutoFit/>
          </a:bodyPr>
          <a:lstStyle/>
          <a:p>
            <a:r>
              <a:rPr lang="tr-TR" sz="1600" b="1">
                <a:latin typeface="Tahoma" pitchFamily="34" charset="0"/>
              </a:rPr>
              <a:t>Ovulasyon yada</a:t>
            </a:r>
          </a:p>
          <a:p>
            <a:r>
              <a:rPr lang="tr-TR" sz="1600" b="1">
                <a:latin typeface="Tahoma" pitchFamily="34" charset="0"/>
              </a:rPr>
              <a:t>Yeni follikül dalgası</a:t>
            </a:r>
          </a:p>
          <a:p>
            <a:r>
              <a:rPr lang="tr-TR" sz="1600" b="1">
                <a:latin typeface="Tahoma" pitchFamily="34" charset="0"/>
              </a:rPr>
              <a:t>Gün 0</a:t>
            </a:r>
          </a:p>
        </p:txBody>
      </p:sp>
      <p:sp>
        <p:nvSpPr>
          <p:cNvPr id="60423" name="Line 9"/>
          <p:cNvSpPr>
            <a:spLocks noChangeShapeType="1"/>
          </p:cNvSpPr>
          <p:nvPr/>
        </p:nvSpPr>
        <p:spPr bwMode="auto">
          <a:xfrm flipV="1">
            <a:off x="323850" y="3933825"/>
            <a:ext cx="0" cy="863600"/>
          </a:xfrm>
          <a:prstGeom prst="line">
            <a:avLst/>
          </a:prstGeom>
          <a:noFill/>
          <a:ln w="9525">
            <a:solidFill>
              <a:schemeClr val="tx1"/>
            </a:solidFill>
            <a:round/>
            <a:headEnd/>
            <a:tailEnd type="triangle" w="med" len="med"/>
          </a:ln>
        </p:spPr>
        <p:txBody>
          <a:bodyPr/>
          <a:lstStyle/>
          <a:p>
            <a:endParaRPr lang="tr-TR"/>
          </a:p>
        </p:txBody>
      </p:sp>
      <p:sp>
        <p:nvSpPr>
          <p:cNvPr id="60424" name="Text Box 10"/>
          <p:cNvSpPr txBox="1">
            <a:spLocks noChangeArrowheads="1"/>
          </p:cNvSpPr>
          <p:nvPr/>
        </p:nvSpPr>
        <p:spPr bwMode="auto">
          <a:xfrm>
            <a:off x="1600200" y="3540125"/>
            <a:ext cx="763588" cy="336550"/>
          </a:xfrm>
          <a:prstGeom prst="rect">
            <a:avLst/>
          </a:prstGeom>
          <a:noFill/>
          <a:ln w="9525">
            <a:noFill/>
            <a:miter lim="800000"/>
            <a:headEnd/>
            <a:tailEnd/>
          </a:ln>
        </p:spPr>
        <p:txBody>
          <a:bodyPr wrap="none">
            <a:spAutoFit/>
          </a:bodyPr>
          <a:lstStyle/>
          <a:p>
            <a:r>
              <a:rPr lang="tr-TR" sz="1600" b="1">
                <a:latin typeface="Tahoma" pitchFamily="34" charset="0"/>
              </a:rPr>
              <a:t>7 gün</a:t>
            </a:r>
          </a:p>
        </p:txBody>
      </p:sp>
      <p:sp>
        <p:nvSpPr>
          <p:cNvPr id="60425" name="Text Box 11"/>
          <p:cNvSpPr txBox="1">
            <a:spLocks noChangeArrowheads="1"/>
          </p:cNvSpPr>
          <p:nvPr/>
        </p:nvSpPr>
        <p:spPr bwMode="auto">
          <a:xfrm>
            <a:off x="3492500" y="2636838"/>
            <a:ext cx="762000" cy="336550"/>
          </a:xfrm>
          <a:prstGeom prst="rect">
            <a:avLst/>
          </a:prstGeom>
          <a:noFill/>
          <a:ln w="9525">
            <a:noFill/>
            <a:miter lim="800000"/>
            <a:headEnd/>
            <a:tailEnd/>
          </a:ln>
        </p:spPr>
        <p:txBody>
          <a:bodyPr wrap="none">
            <a:spAutoFit/>
          </a:bodyPr>
          <a:lstStyle/>
          <a:p>
            <a:r>
              <a:rPr lang="tr-TR" sz="1600" b="1">
                <a:latin typeface="Tahoma" pitchFamily="34" charset="0"/>
              </a:rPr>
              <a:t>PGF</a:t>
            </a:r>
            <a:r>
              <a:rPr lang="tr-TR" sz="1600" b="1" baseline="-25000">
                <a:latin typeface="Tahoma" pitchFamily="34" charset="0"/>
              </a:rPr>
              <a:t>2</a:t>
            </a:r>
            <a:r>
              <a:rPr lang="el-GR" sz="1600" b="1" baseline="-25000">
                <a:latin typeface="Tahoma" pitchFamily="34" charset="0"/>
              </a:rPr>
              <a:t>α</a:t>
            </a:r>
            <a:endParaRPr lang="el-GR" sz="1600" b="1">
              <a:latin typeface="Tahoma" pitchFamily="34" charset="0"/>
            </a:endParaRPr>
          </a:p>
        </p:txBody>
      </p:sp>
      <p:sp>
        <p:nvSpPr>
          <p:cNvPr id="60426" name="Line 12"/>
          <p:cNvSpPr>
            <a:spLocks noChangeShapeType="1"/>
          </p:cNvSpPr>
          <p:nvPr/>
        </p:nvSpPr>
        <p:spPr bwMode="auto">
          <a:xfrm>
            <a:off x="3851275" y="2924175"/>
            <a:ext cx="0" cy="936625"/>
          </a:xfrm>
          <a:prstGeom prst="line">
            <a:avLst/>
          </a:prstGeom>
          <a:noFill/>
          <a:ln w="9525">
            <a:solidFill>
              <a:schemeClr val="tx1"/>
            </a:solidFill>
            <a:round/>
            <a:headEnd/>
            <a:tailEnd type="triangle" w="med" len="med"/>
          </a:ln>
        </p:spPr>
        <p:txBody>
          <a:bodyPr/>
          <a:lstStyle/>
          <a:p>
            <a:endParaRPr lang="tr-TR"/>
          </a:p>
        </p:txBody>
      </p:sp>
      <p:sp>
        <p:nvSpPr>
          <p:cNvPr id="60427" name="Text Box 13"/>
          <p:cNvSpPr txBox="1">
            <a:spLocks noChangeArrowheads="1"/>
          </p:cNvSpPr>
          <p:nvPr/>
        </p:nvSpPr>
        <p:spPr bwMode="auto">
          <a:xfrm>
            <a:off x="3132138" y="4652963"/>
            <a:ext cx="1717675" cy="581025"/>
          </a:xfrm>
          <a:prstGeom prst="rect">
            <a:avLst/>
          </a:prstGeom>
          <a:noFill/>
          <a:ln w="9525">
            <a:noFill/>
            <a:miter lim="800000"/>
            <a:headEnd/>
            <a:tailEnd/>
          </a:ln>
        </p:spPr>
        <p:txBody>
          <a:bodyPr wrap="none">
            <a:spAutoFit/>
          </a:bodyPr>
          <a:lstStyle/>
          <a:p>
            <a:r>
              <a:rPr lang="tr-TR" sz="1600" b="1">
                <a:latin typeface="Tahoma" pitchFamily="34" charset="0"/>
              </a:rPr>
              <a:t>KL regresyonu </a:t>
            </a:r>
          </a:p>
          <a:p>
            <a:r>
              <a:rPr lang="tr-TR" sz="1600" b="1">
                <a:latin typeface="Tahoma" pitchFamily="34" charset="0"/>
              </a:rPr>
              <a:t>Gün 7</a:t>
            </a:r>
          </a:p>
        </p:txBody>
      </p:sp>
      <p:sp>
        <p:nvSpPr>
          <p:cNvPr id="60428" name="Line 14"/>
          <p:cNvSpPr>
            <a:spLocks noChangeShapeType="1"/>
          </p:cNvSpPr>
          <p:nvPr/>
        </p:nvSpPr>
        <p:spPr bwMode="auto">
          <a:xfrm>
            <a:off x="3419475" y="4797425"/>
            <a:ext cx="0" cy="0"/>
          </a:xfrm>
          <a:prstGeom prst="line">
            <a:avLst/>
          </a:prstGeom>
          <a:noFill/>
          <a:ln w="9525">
            <a:solidFill>
              <a:schemeClr val="tx1"/>
            </a:solidFill>
            <a:round/>
            <a:headEnd/>
            <a:tailEnd type="triangle" w="med" len="med"/>
          </a:ln>
        </p:spPr>
        <p:txBody>
          <a:bodyPr/>
          <a:lstStyle/>
          <a:p>
            <a:endParaRPr lang="tr-TR"/>
          </a:p>
        </p:txBody>
      </p:sp>
      <p:sp>
        <p:nvSpPr>
          <p:cNvPr id="60429" name="Line 15"/>
          <p:cNvSpPr>
            <a:spLocks noChangeShapeType="1"/>
          </p:cNvSpPr>
          <p:nvPr/>
        </p:nvSpPr>
        <p:spPr bwMode="auto">
          <a:xfrm flipV="1">
            <a:off x="3851275" y="3860800"/>
            <a:ext cx="0" cy="936625"/>
          </a:xfrm>
          <a:prstGeom prst="line">
            <a:avLst/>
          </a:prstGeom>
          <a:noFill/>
          <a:ln w="9525">
            <a:solidFill>
              <a:schemeClr val="tx1"/>
            </a:solidFill>
            <a:round/>
            <a:headEnd/>
            <a:tailEnd type="triangle" w="med" len="med"/>
          </a:ln>
        </p:spPr>
        <p:txBody>
          <a:bodyPr/>
          <a:lstStyle/>
          <a:p>
            <a:endParaRPr lang="tr-TR"/>
          </a:p>
        </p:txBody>
      </p:sp>
      <p:sp>
        <p:nvSpPr>
          <p:cNvPr id="60430" name="Text Box 16"/>
          <p:cNvSpPr txBox="1">
            <a:spLocks noChangeArrowheads="1"/>
          </p:cNvSpPr>
          <p:nvPr/>
        </p:nvSpPr>
        <p:spPr bwMode="auto">
          <a:xfrm>
            <a:off x="4787900" y="3500438"/>
            <a:ext cx="938213" cy="336550"/>
          </a:xfrm>
          <a:prstGeom prst="rect">
            <a:avLst/>
          </a:prstGeom>
          <a:noFill/>
          <a:ln w="9525">
            <a:noFill/>
            <a:miter lim="800000"/>
            <a:headEnd/>
            <a:tailEnd/>
          </a:ln>
        </p:spPr>
        <p:txBody>
          <a:bodyPr wrap="none">
            <a:spAutoFit/>
          </a:bodyPr>
          <a:lstStyle/>
          <a:p>
            <a:r>
              <a:rPr lang="tr-TR" sz="1600" b="1">
                <a:latin typeface="Tahoma" pitchFamily="34" charset="0"/>
              </a:rPr>
              <a:t>48 saat</a:t>
            </a:r>
          </a:p>
        </p:txBody>
      </p:sp>
      <p:sp>
        <p:nvSpPr>
          <p:cNvPr id="60431" name="Text Box 17"/>
          <p:cNvSpPr txBox="1">
            <a:spLocks noChangeArrowheads="1"/>
          </p:cNvSpPr>
          <p:nvPr/>
        </p:nvSpPr>
        <p:spPr bwMode="auto">
          <a:xfrm>
            <a:off x="5724525" y="2565400"/>
            <a:ext cx="1019175" cy="581025"/>
          </a:xfrm>
          <a:prstGeom prst="rect">
            <a:avLst/>
          </a:prstGeom>
          <a:noFill/>
          <a:ln w="9525">
            <a:noFill/>
            <a:miter lim="800000"/>
            <a:headEnd/>
            <a:tailEnd/>
          </a:ln>
        </p:spPr>
        <p:txBody>
          <a:bodyPr>
            <a:spAutoFit/>
          </a:bodyPr>
          <a:lstStyle/>
          <a:p>
            <a:r>
              <a:rPr lang="tr-TR" sz="1600" b="1">
                <a:latin typeface="Tahoma" pitchFamily="34" charset="0"/>
              </a:rPr>
              <a:t>GnRH</a:t>
            </a:r>
          </a:p>
          <a:p>
            <a:r>
              <a:rPr lang="tr-TR" sz="1600" b="1">
                <a:latin typeface="Tahoma" pitchFamily="34" charset="0"/>
              </a:rPr>
              <a:t>(100</a:t>
            </a:r>
            <a:r>
              <a:rPr lang="en-US" sz="1600" b="1">
                <a:latin typeface="Tahoma" pitchFamily="34" charset="0"/>
              </a:rPr>
              <a:t>µ</a:t>
            </a:r>
            <a:r>
              <a:rPr lang="tr-TR" sz="1600" b="1">
                <a:latin typeface="Tahoma" pitchFamily="34" charset="0"/>
              </a:rPr>
              <a:t>g)</a:t>
            </a:r>
            <a:endParaRPr lang="en-US" sz="1600" b="1">
              <a:latin typeface="Tahoma" pitchFamily="34" charset="0"/>
            </a:endParaRPr>
          </a:p>
        </p:txBody>
      </p:sp>
      <p:sp>
        <p:nvSpPr>
          <p:cNvPr id="60432" name="Line 18"/>
          <p:cNvSpPr>
            <a:spLocks noChangeShapeType="1"/>
          </p:cNvSpPr>
          <p:nvPr/>
        </p:nvSpPr>
        <p:spPr bwMode="auto">
          <a:xfrm>
            <a:off x="6300788" y="3213100"/>
            <a:ext cx="0" cy="647700"/>
          </a:xfrm>
          <a:prstGeom prst="line">
            <a:avLst/>
          </a:prstGeom>
          <a:noFill/>
          <a:ln w="9525">
            <a:solidFill>
              <a:schemeClr val="tx1"/>
            </a:solidFill>
            <a:round/>
            <a:headEnd/>
            <a:tailEnd type="triangle" w="med" len="med"/>
          </a:ln>
        </p:spPr>
        <p:txBody>
          <a:bodyPr/>
          <a:lstStyle/>
          <a:p>
            <a:endParaRPr lang="tr-TR"/>
          </a:p>
        </p:txBody>
      </p:sp>
      <p:sp>
        <p:nvSpPr>
          <p:cNvPr id="60433" name="Text Box 19"/>
          <p:cNvSpPr txBox="1">
            <a:spLocks noChangeArrowheads="1"/>
          </p:cNvSpPr>
          <p:nvPr/>
        </p:nvSpPr>
        <p:spPr bwMode="auto">
          <a:xfrm>
            <a:off x="5940425" y="4797425"/>
            <a:ext cx="785813" cy="336550"/>
          </a:xfrm>
          <a:prstGeom prst="rect">
            <a:avLst/>
          </a:prstGeom>
          <a:noFill/>
          <a:ln w="9525">
            <a:noFill/>
            <a:miter lim="800000"/>
            <a:headEnd/>
            <a:tailEnd/>
          </a:ln>
        </p:spPr>
        <p:txBody>
          <a:bodyPr wrap="none">
            <a:spAutoFit/>
          </a:bodyPr>
          <a:lstStyle/>
          <a:p>
            <a:r>
              <a:rPr lang="tr-TR" sz="1600" b="1">
                <a:latin typeface="Tahoma" pitchFamily="34" charset="0"/>
              </a:rPr>
              <a:t>Gün 9</a:t>
            </a:r>
          </a:p>
        </p:txBody>
      </p:sp>
      <p:sp>
        <p:nvSpPr>
          <p:cNvPr id="60434" name="Line 20"/>
          <p:cNvSpPr>
            <a:spLocks noChangeShapeType="1"/>
          </p:cNvSpPr>
          <p:nvPr/>
        </p:nvSpPr>
        <p:spPr bwMode="auto">
          <a:xfrm flipV="1">
            <a:off x="6300788" y="3789363"/>
            <a:ext cx="0" cy="1008062"/>
          </a:xfrm>
          <a:prstGeom prst="line">
            <a:avLst/>
          </a:prstGeom>
          <a:noFill/>
          <a:ln w="9525">
            <a:solidFill>
              <a:schemeClr val="tx1"/>
            </a:solidFill>
            <a:round/>
            <a:headEnd/>
            <a:tailEnd type="triangle" w="med" len="med"/>
          </a:ln>
        </p:spPr>
        <p:txBody>
          <a:bodyPr/>
          <a:lstStyle/>
          <a:p>
            <a:endParaRPr lang="tr-TR"/>
          </a:p>
        </p:txBody>
      </p:sp>
      <p:sp>
        <p:nvSpPr>
          <p:cNvPr id="60435" name="Text Box 21"/>
          <p:cNvSpPr txBox="1">
            <a:spLocks noChangeArrowheads="1"/>
          </p:cNvSpPr>
          <p:nvPr/>
        </p:nvSpPr>
        <p:spPr bwMode="auto">
          <a:xfrm>
            <a:off x="7019925" y="3500438"/>
            <a:ext cx="1155700" cy="336550"/>
          </a:xfrm>
          <a:prstGeom prst="rect">
            <a:avLst/>
          </a:prstGeom>
          <a:noFill/>
          <a:ln w="9525">
            <a:noFill/>
            <a:miter lim="800000"/>
            <a:headEnd/>
            <a:tailEnd/>
          </a:ln>
        </p:spPr>
        <p:txBody>
          <a:bodyPr wrap="none">
            <a:spAutoFit/>
          </a:bodyPr>
          <a:lstStyle/>
          <a:p>
            <a:r>
              <a:rPr lang="tr-TR" sz="1600" b="1">
                <a:latin typeface="Tahoma" pitchFamily="34" charset="0"/>
              </a:rPr>
              <a:t>8-20 saat</a:t>
            </a:r>
          </a:p>
        </p:txBody>
      </p:sp>
      <p:sp>
        <p:nvSpPr>
          <p:cNvPr id="60436" name="Text Box 22"/>
          <p:cNvSpPr txBox="1">
            <a:spLocks noChangeArrowheads="1"/>
          </p:cNvSpPr>
          <p:nvPr/>
        </p:nvSpPr>
        <p:spPr bwMode="auto">
          <a:xfrm>
            <a:off x="7969250" y="2636838"/>
            <a:ext cx="1174750" cy="336550"/>
          </a:xfrm>
          <a:prstGeom prst="rect">
            <a:avLst/>
          </a:prstGeom>
          <a:noFill/>
          <a:ln w="9525">
            <a:noFill/>
            <a:miter lim="800000"/>
            <a:headEnd/>
            <a:tailEnd/>
          </a:ln>
        </p:spPr>
        <p:txBody>
          <a:bodyPr wrap="none">
            <a:spAutoFit/>
          </a:bodyPr>
          <a:lstStyle/>
          <a:p>
            <a:r>
              <a:rPr lang="tr-TR" sz="1600" b="1">
                <a:latin typeface="Tahoma" pitchFamily="34" charset="0"/>
              </a:rPr>
              <a:t>ST/Tabi T</a:t>
            </a:r>
          </a:p>
        </p:txBody>
      </p:sp>
      <p:sp>
        <p:nvSpPr>
          <p:cNvPr id="60437" name="Line 23"/>
          <p:cNvSpPr>
            <a:spLocks noChangeShapeType="1"/>
          </p:cNvSpPr>
          <p:nvPr/>
        </p:nvSpPr>
        <p:spPr bwMode="auto">
          <a:xfrm>
            <a:off x="8748713" y="2924175"/>
            <a:ext cx="0" cy="936625"/>
          </a:xfrm>
          <a:prstGeom prst="line">
            <a:avLst/>
          </a:prstGeom>
          <a:noFill/>
          <a:ln w="9525">
            <a:solidFill>
              <a:schemeClr val="tx1"/>
            </a:solidFill>
            <a:round/>
            <a:headEnd/>
            <a:tailEnd type="triangle" w="med" len="med"/>
          </a:ln>
        </p:spPr>
        <p:txBody>
          <a:bodyPr/>
          <a:lstStyle/>
          <a:p>
            <a:endParaRPr lang="tr-TR"/>
          </a:p>
        </p:txBody>
      </p:sp>
      <p:sp>
        <p:nvSpPr>
          <p:cNvPr id="60438" name="Line 26"/>
          <p:cNvSpPr>
            <a:spLocks noChangeShapeType="1"/>
          </p:cNvSpPr>
          <p:nvPr/>
        </p:nvSpPr>
        <p:spPr bwMode="auto">
          <a:xfrm flipV="1">
            <a:off x="8748713" y="3716338"/>
            <a:ext cx="0" cy="1008062"/>
          </a:xfrm>
          <a:prstGeom prst="line">
            <a:avLst/>
          </a:prstGeom>
          <a:noFill/>
          <a:ln w="9525">
            <a:solidFill>
              <a:schemeClr val="tx1"/>
            </a:solidFill>
            <a:round/>
            <a:headEnd/>
            <a:tailEnd type="triangle" w="med" len="med"/>
          </a:ln>
        </p:spPr>
        <p:txBody>
          <a:bodyPr/>
          <a:lstStyle/>
          <a:p>
            <a:endParaRPr lang="tr-TR"/>
          </a:p>
        </p:txBody>
      </p:sp>
      <p:sp>
        <p:nvSpPr>
          <p:cNvPr id="60439" name="Text Box 27"/>
          <p:cNvSpPr txBox="1">
            <a:spLocks noChangeArrowheads="1"/>
          </p:cNvSpPr>
          <p:nvPr/>
        </p:nvSpPr>
        <p:spPr bwMode="auto">
          <a:xfrm>
            <a:off x="8461375" y="4868863"/>
            <a:ext cx="682625" cy="274637"/>
          </a:xfrm>
          <a:prstGeom prst="rect">
            <a:avLst/>
          </a:prstGeom>
          <a:noFill/>
          <a:ln w="9525">
            <a:noFill/>
            <a:miter lim="800000"/>
            <a:headEnd/>
            <a:tailEnd/>
          </a:ln>
        </p:spPr>
        <p:txBody>
          <a:bodyPr wrap="none">
            <a:spAutoFit/>
          </a:bodyPr>
          <a:lstStyle/>
          <a:p>
            <a:r>
              <a:rPr lang="tr-TR" sz="1200">
                <a:latin typeface="Gill Sans MT"/>
              </a:rPr>
              <a:t>Gün 10</a:t>
            </a: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TAKVİM</a:t>
            </a:r>
            <a:endParaRPr lang="tr-TR" dirty="0">
              <a:solidFill>
                <a:schemeClr val="tx2">
                  <a:satMod val="130000"/>
                </a:schemeClr>
              </a:solidFill>
            </a:endParaRPr>
          </a:p>
        </p:txBody>
      </p:sp>
      <p:sp>
        <p:nvSpPr>
          <p:cNvPr id="61442" name="2 İçerik Yer Tutucusu"/>
          <p:cNvSpPr>
            <a:spLocks noGrp="1"/>
          </p:cNvSpPr>
          <p:nvPr>
            <p:ph idx="1"/>
          </p:nvPr>
        </p:nvSpPr>
        <p:spPr/>
        <p:txBody>
          <a:bodyPr/>
          <a:lstStyle/>
          <a:p>
            <a:pPr eaLnBrk="1" hangingPunct="1"/>
            <a:r>
              <a:rPr lang="tr-TR" smtClean="0"/>
              <a:t>İneğin doğum,tekrar boğaya gelme,gebe kalma ve  östrus takvimi önemli</a:t>
            </a:r>
          </a:p>
          <a:p>
            <a:pPr eaLnBrk="1" hangingPunct="1"/>
            <a:r>
              <a:rPr lang="tr-TR" smtClean="0"/>
              <a:t>Kayıt önemli </a:t>
            </a:r>
          </a:p>
          <a:p>
            <a:pPr eaLnBrk="1" hangingPunct="1"/>
            <a:r>
              <a:rPr lang="tr-TR" smtClean="0"/>
              <a:t>Geçmiş hikayesi önemli</a:t>
            </a: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Tarama </a:t>
            </a:r>
            <a:endParaRPr lang="tr-TR" dirty="0">
              <a:solidFill>
                <a:schemeClr val="tx2">
                  <a:satMod val="130000"/>
                </a:schemeClr>
              </a:solidFill>
            </a:endParaRPr>
          </a:p>
        </p:txBody>
      </p:sp>
      <p:sp>
        <p:nvSpPr>
          <p:cNvPr id="62466" name="2 İçerik Yer Tutucusu"/>
          <p:cNvSpPr>
            <a:spLocks noGrp="1"/>
          </p:cNvSpPr>
          <p:nvPr>
            <p:ph idx="1"/>
          </p:nvPr>
        </p:nvSpPr>
        <p:spPr/>
        <p:txBody>
          <a:bodyPr/>
          <a:lstStyle/>
          <a:p>
            <a:pPr eaLnBrk="1" hangingPunct="1"/>
            <a:r>
              <a:rPr lang="tr-TR" smtClean="0"/>
              <a:t>Doğumdan itibaren özellikle Postpartum dönemde GOM ve bulgular</a:t>
            </a:r>
          </a:p>
          <a:p>
            <a:pPr eaLnBrk="1" hangingPunct="1"/>
            <a:r>
              <a:rPr lang="tr-TR" smtClean="0"/>
              <a:t>Uterusun kıvamı ,büyüklüğü ,içeriği</a:t>
            </a:r>
          </a:p>
          <a:p>
            <a:pPr eaLnBrk="1" hangingPunct="1"/>
            <a:r>
              <a:rPr lang="tr-TR" smtClean="0"/>
              <a:t>Serviksin,vajinanın durumu  durum</a:t>
            </a:r>
          </a:p>
          <a:p>
            <a:pPr eaLnBrk="1" hangingPunct="1"/>
            <a:r>
              <a:rPr lang="tr-TR" smtClean="0"/>
              <a:t>Genel tablo </a:t>
            </a:r>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Tam isabet tohumlama (TAI)</a:t>
            </a:r>
            <a:endParaRPr lang="tr-TR" dirty="0">
              <a:solidFill>
                <a:schemeClr val="tx2">
                  <a:satMod val="130000"/>
                </a:schemeClr>
              </a:solidFill>
            </a:endParaRPr>
          </a:p>
        </p:txBody>
      </p:sp>
      <p:sp>
        <p:nvSpPr>
          <p:cNvPr id="63490" name="2 İçerik Yer Tutucusu"/>
          <p:cNvSpPr>
            <a:spLocks noGrp="1"/>
          </p:cNvSpPr>
          <p:nvPr>
            <p:ph idx="1"/>
          </p:nvPr>
        </p:nvSpPr>
        <p:spPr/>
        <p:txBody>
          <a:bodyPr/>
          <a:lstStyle/>
          <a:p>
            <a:pPr eaLnBrk="1" hangingPunct="1"/>
            <a:r>
              <a:rPr lang="tr-TR" smtClean="0"/>
              <a:t>TAI-Timed Artificial Insemination (Zamanlı Suni Tohumlama)</a:t>
            </a:r>
          </a:p>
          <a:p>
            <a:pPr eaLnBrk="1" hangingPunct="1"/>
            <a:r>
              <a:rPr lang="tr-TR" smtClean="0"/>
              <a:t>Çeşitli sinkronizasyon yöntemleri</a:t>
            </a:r>
          </a:p>
          <a:p>
            <a:pPr eaLnBrk="1" hangingPunct="1"/>
            <a:r>
              <a:rPr lang="tr-TR" smtClean="0"/>
              <a:t>Prostaglandinlerle</a:t>
            </a:r>
          </a:p>
          <a:p>
            <a:pPr eaLnBrk="1" hangingPunct="1"/>
            <a:r>
              <a:rPr lang="tr-TR" smtClean="0"/>
              <a:t>Progestagenlerle ( PRID,CIDR vs…)</a:t>
            </a:r>
          </a:p>
          <a:p>
            <a:pPr eaLnBrk="1" hangingPunct="1"/>
            <a:r>
              <a:rPr lang="tr-TR" smtClean="0"/>
              <a:t>Progetagen +PGF kombinasyonları</a:t>
            </a:r>
          </a:p>
          <a:p>
            <a:pPr eaLnBrk="1" hangingPunct="1"/>
            <a:r>
              <a:rPr lang="tr-TR" smtClean="0"/>
              <a:t>Ovsynch,co-synch …</a:t>
            </a: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Takip </a:t>
            </a:r>
            <a:endParaRPr lang="tr-TR" dirty="0">
              <a:solidFill>
                <a:schemeClr val="tx2">
                  <a:satMod val="130000"/>
                </a:schemeClr>
              </a:solidFill>
            </a:endParaRPr>
          </a:p>
        </p:txBody>
      </p:sp>
      <p:sp>
        <p:nvSpPr>
          <p:cNvPr id="3" name="2 İçerik Yer Tutucusu"/>
          <p:cNvSpPr>
            <a:spLocks noGrp="1"/>
          </p:cNvSpPr>
          <p:nvPr>
            <p:ph idx="1"/>
          </p:nvPr>
        </p:nvSpPr>
        <p:spPr>
          <a:xfrm>
            <a:off x="457200" y="1600200"/>
            <a:ext cx="5770563" cy="4525963"/>
          </a:xfrm>
        </p:spPr>
        <p:txBody>
          <a:bodyPr>
            <a:normAutofit fontScale="92500" lnSpcReduction="20000"/>
          </a:bodyPr>
          <a:lstStyle/>
          <a:p>
            <a:pPr marL="365760" indent="-283464" eaLnBrk="1" fontAlgn="auto" hangingPunct="1">
              <a:spcAft>
                <a:spcPts val="0"/>
              </a:spcAft>
              <a:buFont typeface="Wingdings 2"/>
              <a:buChar char=""/>
              <a:defRPr/>
            </a:pPr>
            <a:r>
              <a:rPr lang="tr-TR" dirty="0" smtClean="0"/>
              <a:t>İnekler ne zaman kızgınlık gösterecek?</a:t>
            </a:r>
            <a:br>
              <a:rPr lang="tr-TR" dirty="0" smtClean="0"/>
            </a:br>
            <a:r>
              <a:rPr lang="tr-TR" dirty="0" smtClean="0"/>
              <a:t>Buzağılamadan  sonraki günler Süt </a:t>
            </a:r>
            <a:r>
              <a:rPr lang="tr-TR" dirty="0" err="1" smtClean="0"/>
              <a:t>Progesteron</a:t>
            </a:r>
            <a:r>
              <a:rPr lang="tr-TR" dirty="0" smtClean="0"/>
              <a:t> aktivitesi bulunan inekler:</a:t>
            </a:r>
            <a:br>
              <a:rPr lang="tr-TR" dirty="0" smtClean="0"/>
            </a:br>
            <a:r>
              <a:rPr lang="tr-TR" dirty="0" smtClean="0"/>
              <a:t>20  .gün 50%</a:t>
            </a:r>
            <a:br>
              <a:rPr lang="tr-TR" dirty="0" smtClean="0"/>
            </a:br>
            <a:r>
              <a:rPr lang="tr-TR" dirty="0" smtClean="0"/>
              <a:t>30.gün  80%</a:t>
            </a:r>
            <a:br>
              <a:rPr lang="tr-TR" dirty="0" smtClean="0"/>
            </a:br>
            <a:r>
              <a:rPr lang="tr-TR" dirty="0" smtClean="0"/>
              <a:t>60.gün  96%</a:t>
            </a:r>
          </a:p>
          <a:p>
            <a:pPr marL="365760" indent="-283464" eaLnBrk="1" fontAlgn="auto" hangingPunct="1">
              <a:spcAft>
                <a:spcPts val="0"/>
              </a:spcAft>
              <a:buFont typeface="Wingdings 2"/>
              <a:buChar char=""/>
              <a:defRPr/>
            </a:pPr>
            <a:r>
              <a:rPr lang="tr-TR" dirty="0" smtClean="0"/>
              <a:t>Ortalama </a:t>
            </a:r>
            <a:r>
              <a:rPr lang="tr-TR" dirty="0" err="1" smtClean="0"/>
              <a:t>kzıgınlık</a:t>
            </a:r>
            <a:r>
              <a:rPr lang="tr-TR" dirty="0" smtClean="0"/>
              <a:t> süresi 15 saat</a:t>
            </a:r>
          </a:p>
          <a:p>
            <a:pPr marL="365760" indent="-283464" eaLnBrk="1" fontAlgn="auto" hangingPunct="1">
              <a:spcAft>
                <a:spcPts val="0"/>
              </a:spcAft>
              <a:buFont typeface="Wingdings 2"/>
              <a:buChar char=""/>
              <a:defRPr/>
            </a:pPr>
            <a:r>
              <a:rPr lang="tr-TR" dirty="0" smtClean="0"/>
              <a:t>Kızgınlıkların %65’i sabah saat 7 ve akşam 4 arası görülür</a:t>
            </a:r>
            <a:endParaRPr lang="tr-TR" dirty="0"/>
          </a:p>
        </p:txBody>
      </p:sp>
      <p:pic>
        <p:nvPicPr>
          <p:cNvPr id="64515" name="Picture 4" descr="http://www.milkproduction.com/Global/Science%20articles%20photos/HOUSING/Cow%20comfort%205/Social_behaviour_Bulling.jpg">
            <a:hlinkClick r:id="rId2"/>
          </p:cNvPr>
          <p:cNvPicPr>
            <a:picLocks noChangeAspect="1" noChangeArrowheads="1"/>
          </p:cNvPicPr>
          <p:nvPr/>
        </p:nvPicPr>
        <p:blipFill>
          <a:blip r:embed="rId3"/>
          <a:srcRect/>
          <a:stretch>
            <a:fillRect/>
          </a:stretch>
        </p:blipFill>
        <p:spPr bwMode="auto">
          <a:xfrm>
            <a:off x="5734050" y="1700213"/>
            <a:ext cx="3409950" cy="1905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Teknik</a:t>
            </a:r>
            <a:endParaRPr lang="tr-TR" dirty="0">
              <a:solidFill>
                <a:schemeClr val="tx2">
                  <a:satMod val="130000"/>
                </a:schemeClr>
              </a:solidFill>
            </a:endParaRPr>
          </a:p>
        </p:txBody>
      </p:sp>
      <p:sp>
        <p:nvSpPr>
          <p:cNvPr id="65538" name="2 İçerik Yer Tutucusu"/>
          <p:cNvSpPr>
            <a:spLocks noGrp="1"/>
          </p:cNvSpPr>
          <p:nvPr>
            <p:ph idx="1"/>
          </p:nvPr>
        </p:nvSpPr>
        <p:spPr>
          <a:xfrm>
            <a:off x="457200" y="1600200"/>
            <a:ext cx="5122863" cy="4525963"/>
          </a:xfrm>
        </p:spPr>
        <p:txBody>
          <a:bodyPr/>
          <a:lstStyle/>
          <a:p>
            <a:pPr eaLnBrk="1" hangingPunct="1"/>
            <a:r>
              <a:rPr lang="tr-TR" smtClean="0"/>
              <a:t>Tekniğin eksiksiz ve doğru uygulanması gerekli</a:t>
            </a:r>
          </a:p>
        </p:txBody>
      </p:sp>
      <p:pic>
        <p:nvPicPr>
          <p:cNvPr id="65539" name="Picture 2" descr="http://content.answcdn.com/main/content/img/elsevier/vet/gr24.jpg">
            <a:hlinkClick r:id="rId2"/>
          </p:cNvPr>
          <p:cNvPicPr>
            <a:picLocks noChangeAspect="1" noChangeArrowheads="1"/>
          </p:cNvPicPr>
          <p:nvPr/>
        </p:nvPicPr>
        <p:blipFill>
          <a:blip r:embed="rId3"/>
          <a:srcRect/>
          <a:stretch>
            <a:fillRect/>
          </a:stretch>
        </p:blipFill>
        <p:spPr bwMode="auto">
          <a:xfrm>
            <a:off x="4787900" y="2565400"/>
            <a:ext cx="3333750" cy="33337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İneğin geçiş dönemleri:Kritik</a:t>
            </a:r>
            <a:endParaRPr lang="tr-TR" dirty="0">
              <a:solidFill>
                <a:schemeClr val="tx2">
                  <a:satMod val="130000"/>
                </a:schemeClr>
              </a:solidFill>
            </a:endParaRPr>
          </a:p>
        </p:txBody>
      </p:sp>
      <p:sp>
        <p:nvSpPr>
          <p:cNvPr id="3" name="2 İçerik Yer Tutucusu"/>
          <p:cNvSpPr>
            <a:spLocks noGrp="1"/>
          </p:cNvSpPr>
          <p:nvPr>
            <p:ph idx="1"/>
          </p:nvPr>
        </p:nvSpPr>
        <p:spPr>
          <a:xfrm>
            <a:off x="1435100" y="1447800"/>
            <a:ext cx="3352800" cy="4800600"/>
          </a:xfrm>
        </p:spPr>
        <p:txBody>
          <a:bodyPr>
            <a:normAutofit fontScale="77500" lnSpcReduction="20000"/>
          </a:bodyPr>
          <a:lstStyle/>
          <a:p>
            <a:pPr marL="365760" indent="-283464" eaLnBrk="1" fontAlgn="auto" hangingPunct="1">
              <a:spcAft>
                <a:spcPts val="0"/>
              </a:spcAft>
              <a:buFont typeface="Wingdings 2"/>
              <a:buChar char=""/>
              <a:defRPr/>
            </a:pPr>
            <a:r>
              <a:rPr lang="tr-TR" dirty="0" smtClean="0"/>
              <a:t>Gebelik</a:t>
            </a:r>
          </a:p>
          <a:p>
            <a:pPr marL="365760" indent="-283464" eaLnBrk="1" fontAlgn="auto" hangingPunct="1">
              <a:spcAft>
                <a:spcPts val="0"/>
              </a:spcAft>
              <a:buFont typeface="Wingdings 2"/>
              <a:buChar char=""/>
              <a:defRPr/>
            </a:pPr>
            <a:r>
              <a:rPr lang="tr-TR" dirty="0" err="1" smtClean="0"/>
              <a:t>Laktasyon’dan</a:t>
            </a:r>
            <a:r>
              <a:rPr lang="tr-TR" dirty="0" smtClean="0"/>
              <a:t> kuru döneme geçiş</a:t>
            </a:r>
          </a:p>
          <a:p>
            <a:pPr marL="365760" indent="-283464" eaLnBrk="1" fontAlgn="auto" hangingPunct="1">
              <a:spcAft>
                <a:spcPts val="0"/>
              </a:spcAft>
              <a:buFont typeface="Wingdings 2"/>
              <a:buChar char=""/>
              <a:defRPr/>
            </a:pPr>
            <a:r>
              <a:rPr lang="tr-TR" dirty="0" smtClean="0"/>
              <a:t>Gebe olmadığı zamana geçiş</a:t>
            </a:r>
          </a:p>
          <a:p>
            <a:pPr marL="365760" indent="-283464" eaLnBrk="1" fontAlgn="auto" hangingPunct="1">
              <a:spcAft>
                <a:spcPts val="0"/>
              </a:spcAft>
              <a:buFont typeface="Wingdings 2"/>
              <a:buChar char=""/>
              <a:defRPr/>
            </a:pPr>
            <a:r>
              <a:rPr lang="tr-TR" dirty="0" smtClean="0"/>
              <a:t>Kuru döneme geçiş</a:t>
            </a:r>
          </a:p>
          <a:p>
            <a:pPr marL="365760" indent="-283464" eaLnBrk="1" fontAlgn="auto" hangingPunct="1">
              <a:spcAft>
                <a:spcPts val="0"/>
              </a:spcAft>
              <a:buFont typeface="Wingdings 2"/>
              <a:buChar char=""/>
              <a:defRPr/>
            </a:pPr>
            <a:r>
              <a:rPr lang="tr-TR" dirty="0" smtClean="0"/>
              <a:t>Doğumdan 3 hafta öncesi</a:t>
            </a:r>
          </a:p>
          <a:p>
            <a:pPr marL="365760" indent="-283464" eaLnBrk="1" fontAlgn="auto" hangingPunct="1">
              <a:spcAft>
                <a:spcPts val="0"/>
              </a:spcAft>
              <a:buFont typeface="Wingdings 2"/>
              <a:buChar char=""/>
              <a:defRPr/>
            </a:pPr>
            <a:r>
              <a:rPr lang="tr-TR" dirty="0" smtClean="0"/>
              <a:t>Doğumdan 3 hafta sonrası</a:t>
            </a:r>
          </a:p>
          <a:p>
            <a:pPr marL="365760" indent="-283464" eaLnBrk="1" fontAlgn="auto" hangingPunct="1">
              <a:spcAft>
                <a:spcPts val="0"/>
              </a:spcAft>
              <a:buFont typeface="Wingdings 2"/>
              <a:buChar char=""/>
              <a:defRPr/>
            </a:pPr>
            <a:r>
              <a:rPr lang="tr-TR" dirty="0" smtClean="0"/>
              <a:t>Bu dönemlerde inekler çok büyük yük altında</a:t>
            </a:r>
            <a:endParaRPr lang="tr-TR" dirty="0"/>
          </a:p>
        </p:txBody>
      </p:sp>
      <p:pic>
        <p:nvPicPr>
          <p:cNvPr id="19459" name="Picture 3" descr="C:\Users\TOSHIBA\Desktop\kuru dönem.jpg"/>
          <p:cNvPicPr>
            <a:picLocks noChangeAspect="1" noChangeArrowheads="1"/>
          </p:cNvPicPr>
          <p:nvPr/>
        </p:nvPicPr>
        <p:blipFill>
          <a:blip r:embed="rId2"/>
          <a:srcRect/>
          <a:stretch>
            <a:fillRect/>
          </a:stretch>
        </p:blipFill>
        <p:spPr bwMode="auto">
          <a:xfrm>
            <a:off x="4500563" y="1268413"/>
            <a:ext cx="4392612" cy="4897437"/>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Teknisyen </a:t>
            </a:r>
            <a:endParaRPr lang="tr-TR" dirty="0">
              <a:solidFill>
                <a:schemeClr val="tx2">
                  <a:satMod val="130000"/>
                </a:schemeClr>
              </a:solidFill>
            </a:endParaRPr>
          </a:p>
        </p:txBody>
      </p:sp>
      <p:sp>
        <p:nvSpPr>
          <p:cNvPr id="3" name="2 İçerik Yer Tutucusu"/>
          <p:cNvSpPr>
            <a:spLocks noGrp="1"/>
          </p:cNvSpPr>
          <p:nvPr>
            <p:ph idx="1"/>
          </p:nvPr>
        </p:nvSpPr>
        <p:spPr>
          <a:xfrm>
            <a:off x="457200" y="1600200"/>
            <a:ext cx="5554663" cy="4525963"/>
          </a:xfrm>
        </p:spPr>
        <p:txBody>
          <a:bodyPr>
            <a:normAutofit fontScale="92500" lnSpcReduction="20000"/>
          </a:bodyPr>
          <a:lstStyle/>
          <a:p>
            <a:pPr marL="365760" indent="-283464" eaLnBrk="1" fontAlgn="auto" hangingPunct="1">
              <a:spcAft>
                <a:spcPts val="0"/>
              </a:spcAft>
              <a:buFont typeface="Wingdings 2"/>
              <a:buChar char=""/>
              <a:defRPr/>
            </a:pPr>
            <a:r>
              <a:rPr lang="tr-TR" dirty="0" smtClean="0"/>
              <a:t>Teknisyene düşen görevler:</a:t>
            </a:r>
          </a:p>
          <a:p>
            <a:pPr marL="365760" indent="-283464" eaLnBrk="1" fontAlgn="auto" hangingPunct="1">
              <a:spcAft>
                <a:spcPts val="0"/>
              </a:spcAft>
              <a:buFont typeface="Wingdings 2"/>
              <a:buChar char=""/>
              <a:defRPr/>
            </a:pPr>
            <a:r>
              <a:rPr lang="tr-TR" dirty="0" smtClean="0"/>
              <a:t>Doğru yere spermanın bırakılması</a:t>
            </a:r>
          </a:p>
          <a:p>
            <a:pPr marL="365760" indent="-283464" eaLnBrk="1" fontAlgn="auto" hangingPunct="1">
              <a:spcAft>
                <a:spcPts val="0"/>
              </a:spcAft>
              <a:buFont typeface="Wingdings 2"/>
              <a:buChar char=""/>
              <a:defRPr/>
            </a:pPr>
            <a:r>
              <a:rPr lang="tr-TR" dirty="0" smtClean="0"/>
              <a:t>İneğe acı çektirilmemesi</a:t>
            </a:r>
          </a:p>
          <a:p>
            <a:pPr marL="365760" indent="-283464" eaLnBrk="1" fontAlgn="auto" hangingPunct="1">
              <a:spcAft>
                <a:spcPts val="0"/>
              </a:spcAft>
              <a:buFont typeface="Wingdings 2"/>
              <a:buChar char=""/>
              <a:defRPr/>
            </a:pPr>
            <a:r>
              <a:rPr lang="tr-TR" dirty="0" smtClean="0"/>
              <a:t>Spermanın doğru eritilmesi ve korunması </a:t>
            </a:r>
          </a:p>
          <a:p>
            <a:pPr marL="365760" indent="-283464" eaLnBrk="1" fontAlgn="auto" hangingPunct="1">
              <a:spcAft>
                <a:spcPts val="0"/>
              </a:spcAft>
              <a:buFont typeface="Wingdings 2"/>
              <a:buChar char=""/>
              <a:defRPr/>
            </a:pPr>
            <a:r>
              <a:rPr lang="tr-TR" dirty="0" smtClean="0"/>
              <a:t>Çevre koşullarının iyi değerlendirilmesi</a:t>
            </a:r>
          </a:p>
          <a:p>
            <a:pPr marL="365760" indent="-283464" eaLnBrk="1" fontAlgn="auto" hangingPunct="1">
              <a:spcAft>
                <a:spcPts val="0"/>
              </a:spcAft>
              <a:buFont typeface="Wingdings 2"/>
              <a:buChar char=""/>
              <a:defRPr/>
            </a:pPr>
            <a:r>
              <a:rPr lang="tr-TR" dirty="0" err="1" smtClean="0"/>
              <a:t>Follikülün</a:t>
            </a:r>
            <a:r>
              <a:rPr lang="tr-TR" dirty="0" smtClean="0"/>
              <a:t> </a:t>
            </a:r>
            <a:r>
              <a:rPr lang="tr-TR" dirty="0" err="1" smtClean="0"/>
              <a:t>kurcalanmması</a:t>
            </a:r>
            <a:r>
              <a:rPr lang="tr-TR" dirty="0" smtClean="0"/>
              <a:t> ve </a:t>
            </a:r>
            <a:r>
              <a:rPr lang="tr-TR" dirty="0" err="1" smtClean="0"/>
              <a:t>uterusa</a:t>
            </a:r>
            <a:r>
              <a:rPr lang="tr-TR" dirty="0" smtClean="0"/>
              <a:t> </a:t>
            </a:r>
            <a:r>
              <a:rPr lang="tr-TR" dirty="0" err="1" smtClean="0"/>
              <a:t>patogen</a:t>
            </a:r>
            <a:r>
              <a:rPr lang="tr-TR" dirty="0" smtClean="0"/>
              <a:t> taşınmaması çok önemli </a:t>
            </a:r>
            <a:endParaRPr lang="tr-TR" dirty="0"/>
          </a:p>
        </p:txBody>
      </p:sp>
      <p:pic>
        <p:nvPicPr>
          <p:cNvPr id="66563" name="Picture 2" descr="http://agricultureproud.files.wordpress.com/2012/10/semen-straw-from-tank.jpg?w=300&amp;h=225">
            <a:hlinkClick r:id="rId2"/>
          </p:cNvPr>
          <p:cNvPicPr>
            <a:picLocks noChangeAspect="1" noChangeArrowheads="1"/>
          </p:cNvPicPr>
          <p:nvPr/>
        </p:nvPicPr>
        <p:blipFill>
          <a:blip r:embed="rId3"/>
          <a:srcRect/>
          <a:stretch>
            <a:fillRect/>
          </a:stretch>
        </p:blipFill>
        <p:spPr bwMode="auto">
          <a:xfrm>
            <a:off x="5867400" y="908050"/>
            <a:ext cx="2857500" cy="21431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Temizlik (Sanitasyon) </a:t>
            </a:r>
            <a:endParaRPr lang="tr-TR" dirty="0">
              <a:solidFill>
                <a:schemeClr val="tx2">
                  <a:satMod val="130000"/>
                </a:schemeClr>
              </a:solidFill>
            </a:endParaRPr>
          </a:p>
        </p:txBody>
      </p:sp>
      <p:sp>
        <p:nvSpPr>
          <p:cNvPr id="67586" name="2 İçerik Yer Tutucusu"/>
          <p:cNvSpPr>
            <a:spLocks noGrp="1"/>
          </p:cNvSpPr>
          <p:nvPr>
            <p:ph idx="1"/>
          </p:nvPr>
        </p:nvSpPr>
        <p:spPr/>
        <p:txBody>
          <a:bodyPr/>
          <a:lstStyle/>
          <a:p>
            <a:pPr eaLnBrk="1" hangingPunct="1"/>
            <a:r>
              <a:rPr lang="tr-TR" smtClean="0"/>
              <a:t>Doğumda buzağılama locasının temizliği ,ineğin temizliği ve doğum yaptırılırken uyulacak asepsi-antisepsi vs.. Çok önemli</a:t>
            </a:r>
          </a:p>
          <a:p>
            <a:pPr eaLnBrk="1" hangingPunct="1"/>
            <a:r>
              <a:rPr lang="tr-TR" smtClean="0"/>
              <a:t>Suni tohumlama yaparken kataterin temizliği ve uterusa dış partiküllerin taşınmaması çok öneli!!!</a:t>
            </a:r>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Gebelik oranlarını artırmak için:</a:t>
            </a:r>
            <a:endParaRPr lang="tr-TR" dirty="0">
              <a:solidFill>
                <a:schemeClr val="tx2">
                  <a:satMod val="130000"/>
                </a:schemeClr>
              </a:solidFill>
            </a:endParaRPr>
          </a:p>
        </p:txBody>
      </p:sp>
      <p:sp>
        <p:nvSpPr>
          <p:cNvPr id="68610" name="2 İçerik Yer Tutucusu"/>
          <p:cNvSpPr>
            <a:spLocks noGrp="1"/>
          </p:cNvSpPr>
          <p:nvPr>
            <p:ph idx="1"/>
          </p:nvPr>
        </p:nvSpPr>
        <p:spPr/>
        <p:txBody>
          <a:bodyPr/>
          <a:lstStyle/>
          <a:p>
            <a:pPr eaLnBrk="1" hangingPunct="1"/>
            <a:r>
              <a:rPr lang="tr-TR" smtClean="0"/>
              <a:t>Sürekli mücadele içinde olmak ve risk yönetmek gerekir.</a:t>
            </a:r>
          </a:p>
          <a:p>
            <a:pPr eaLnBrk="1" hangingPunct="1"/>
            <a:r>
              <a:rPr lang="tr-TR" smtClean="0"/>
              <a:t>T’ler uzayıp gider…</a:t>
            </a:r>
          </a:p>
          <a:p>
            <a:pPr eaLnBrk="1" hangingPunct="1"/>
            <a:r>
              <a:rPr lang="tr-TR" smtClean="0"/>
              <a:t>Ama genel kurallardan taviz verilmemeli</a:t>
            </a: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bwMode="auto"/>
        <p:txBody>
          <a:bodyPr vert="horz" wrap="square" lIns="91440" tIns="45720" rIns="91440" bIns="45720" numCol="1" anchorCtr="0" compatLnSpc="1">
            <a:prstTxWarp prst="textNoShape">
              <a:avLst/>
            </a:prstTxWarp>
          </a:bodyPr>
          <a:lstStyle/>
          <a:p>
            <a:r>
              <a:rPr lang="tr-TR" smtClean="0">
                <a:effectLst/>
              </a:rPr>
              <a:t>Yeni araştırmalardan-1</a:t>
            </a:r>
          </a:p>
        </p:txBody>
      </p:sp>
      <p:sp>
        <p:nvSpPr>
          <p:cNvPr id="69634" name="Rectangle 3"/>
          <p:cNvSpPr>
            <a:spLocks noGrp="1"/>
          </p:cNvSpPr>
          <p:nvPr>
            <p:ph type="body" idx="1"/>
          </p:nvPr>
        </p:nvSpPr>
        <p:spPr>
          <a:xfrm>
            <a:off x="1403350" y="1341438"/>
            <a:ext cx="7499350" cy="4800600"/>
          </a:xfrm>
        </p:spPr>
        <p:txBody>
          <a:bodyPr/>
          <a:lstStyle/>
          <a:p>
            <a:r>
              <a:rPr lang="tr-TR" smtClean="0"/>
              <a:t>Progesteron takviyesi</a:t>
            </a:r>
          </a:p>
          <a:p>
            <a:pPr>
              <a:buFont typeface="Wingdings 2" pitchFamily="18" charset="2"/>
              <a:buNone/>
            </a:pPr>
            <a:r>
              <a:rPr lang="tr-TR" smtClean="0"/>
              <a:t>  Erken luteal dönemden (suni tohumlama sonrası 3-5 gün)  ziyade gebeliğin tanınması (15-17.gün)  sırasında verilen progesteron desteği sonucu değiştirmez ama ikizliği de artırır.Gebelik :%40-35…</a:t>
            </a:r>
          </a:p>
          <a:p>
            <a:pPr>
              <a:buFont typeface="Wingdings 2" pitchFamily="18" charset="2"/>
              <a:buNone/>
            </a:pPr>
            <a:r>
              <a:rPr lang="tr-TR" sz="1200" smtClean="0">
                <a:latin typeface="Comic Sans MS" pitchFamily="66" charset="0"/>
              </a:rPr>
              <a:t>      </a:t>
            </a:r>
            <a:r>
              <a:rPr lang="tr-TR" sz="1200" b="1" smtClean="0">
                <a:latin typeface="Comic Sans MS" pitchFamily="66" charset="0"/>
              </a:rPr>
              <a:t>Garcia-Ispierto,F. López-Gatius Theriogenology 90 (2017) 20–24 </a:t>
            </a:r>
          </a:p>
          <a:p>
            <a:pPr>
              <a:buFont typeface="Wingdings 2" pitchFamily="18" charset="2"/>
              <a:buNone/>
            </a:pPr>
            <a:endParaRPr lang="tr-TR" sz="1200" b="1" smtClean="0">
              <a:latin typeface="Comic Sans MS" pitchFamily="66" charset="0"/>
            </a:endParaRPr>
          </a:p>
          <a:p>
            <a:pPr>
              <a:buFont typeface="Wingdings 2" pitchFamily="18" charset="2"/>
              <a:buNone/>
            </a:pPr>
            <a:endParaRPr lang="tr-TR" sz="1200" smtClean="0">
              <a:latin typeface="Comic Sans MS" pitchFamily="66" charset="0"/>
            </a:endParaRPr>
          </a:p>
          <a:p>
            <a:pPr>
              <a:buFont typeface="Wingdings 2" pitchFamily="18" charset="2"/>
              <a:buNone/>
            </a:pPr>
            <a:r>
              <a:rPr lang="tr-TR" sz="1600" smtClean="0"/>
              <a:t>     </a:t>
            </a:r>
          </a:p>
        </p:txBody>
      </p:sp>
    </p:spTree>
  </p:cSld>
  <p:clrMapOvr>
    <a:masterClrMapping/>
  </p:clrMapOvr>
  <p:transition>
    <p:wedg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bwMode="auto"/>
        <p:txBody>
          <a:bodyPr vert="horz" wrap="square" lIns="91440" tIns="45720" rIns="91440" bIns="45720" numCol="1" anchorCtr="0" compatLnSpc="1">
            <a:prstTxWarp prst="textNoShape">
              <a:avLst/>
            </a:prstTxWarp>
          </a:bodyPr>
          <a:lstStyle/>
          <a:p>
            <a:r>
              <a:rPr lang="tr-TR" smtClean="0">
                <a:effectLst/>
              </a:rPr>
              <a:t>Yeni araştırmalardan-2</a:t>
            </a:r>
          </a:p>
        </p:txBody>
      </p:sp>
      <p:sp>
        <p:nvSpPr>
          <p:cNvPr id="70658" name="Rectangle 3"/>
          <p:cNvSpPr>
            <a:spLocks noGrp="1"/>
          </p:cNvSpPr>
          <p:nvPr>
            <p:ph type="body" idx="1"/>
          </p:nvPr>
        </p:nvSpPr>
        <p:spPr/>
        <p:txBody>
          <a:bodyPr/>
          <a:lstStyle/>
          <a:p>
            <a:r>
              <a:rPr lang="tr-TR" smtClean="0"/>
              <a:t>Somatik hücre sayısı yüksek ineklerde gebelik oranı düşüktür. Öncesinde böyle bir sorunu olan ineklerde 8 saat ara ile tekrar suni tohumlama yapılması önerilmektedir. </a:t>
            </a:r>
          </a:p>
          <a:p>
            <a:r>
              <a:rPr lang="tr-TR" sz="1200" smtClean="0"/>
              <a:t>I</a:t>
            </a:r>
            <a:r>
              <a:rPr lang="tr-TR" sz="1200" b="1" smtClean="0"/>
              <a:t>. Bijker, R. M. Christley, R. F. Smith, H. Dobson  April 18, 2015 | Veterinary Record </a:t>
            </a:r>
            <a:br>
              <a:rPr lang="tr-TR" sz="1200" b="1" smtClean="0"/>
            </a:br>
            <a:r>
              <a:rPr lang="tr-TR" sz="900" smtClean="0"/>
              <a:t> </a:t>
            </a:r>
            <a:br>
              <a:rPr lang="tr-TR" sz="900" smtClean="0"/>
            </a:br>
            <a:endParaRPr lang="tr-TR" sz="900" smtClean="0"/>
          </a:p>
        </p:txBody>
      </p:sp>
    </p:spTree>
  </p:cSld>
  <p:clrMapOvr>
    <a:masterClrMapping/>
  </p:clrMapOvr>
  <p:transition>
    <p:wedg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bwMode="auto"/>
        <p:txBody>
          <a:bodyPr vert="horz" wrap="square" lIns="91440" tIns="45720" rIns="91440" bIns="45720" numCol="1" anchorCtr="0" compatLnSpc="1">
            <a:prstTxWarp prst="textNoShape">
              <a:avLst/>
            </a:prstTxWarp>
          </a:bodyPr>
          <a:lstStyle/>
          <a:p>
            <a:r>
              <a:rPr lang="tr-TR" smtClean="0">
                <a:effectLst/>
              </a:rPr>
              <a:t>Yeni araştırmalardan-3</a:t>
            </a:r>
          </a:p>
        </p:txBody>
      </p:sp>
      <p:sp>
        <p:nvSpPr>
          <p:cNvPr id="71682" name="Rectangle 3"/>
          <p:cNvSpPr>
            <a:spLocks noGrp="1"/>
          </p:cNvSpPr>
          <p:nvPr>
            <p:ph type="body" idx="1"/>
          </p:nvPr>
        </p:nvSpPr>
        <p:spPr/>
        <p:txBody>
          <a:bodyPr/>
          <a:lstStyle/>
          <a:p>
            <a:endParaRPr lang="tr-TR" sz="1400" smtClean="0"/>
          </a:p>
          <a:p>
            <a:r>
              <a:rPr lang="tr-TR" sz="2000" smtClean="0"/>
              <a:t>Progesteron destekli HCG, eCG ve GnRH kombinasyonları ile gebelik  artırılabilmektedir. Ancak  progeteron destekli uygulamalarda GnRH kombinasyonları ikiz gebeliklerin önüne geçmek için olumlu etki yapmaktadır. Öte yandan </a:t>
            </a:r>
            <a:r>
              <a:rPr lang="tr-TR" sz="2000" b="1" smtClean="0"/>
              <a:t>sıcaklık stresi</a:t>
            </a:r>
            <a:r>
              <a:rPr lang="tr-TR" sz="2000" smtClean="0"/>
              <a:t> gibi baskılar nedeniyle fertilite düşüklüğü yaşayan sürülerde melatonin takviyesi gebelik oranlarını artırma yönünde ümit vaat etmektedir. </a:t>
            </a:r>
          </a:p>
          <a:p>
            <a:r>
              <a:rPr lang="tr-TR" sz="1400" smtClean="0"/>
              <a:t>F. De Rensis, I. Garcia-Ispierto , F. López-Gatius.</a:t>
            </a:r>
            <a:r>
              <a:rPr lang="tr-TR" sz="1800" b="1" smtClean="0"/>
              <a:t>Theriogenology</a:t>
            </a:r>
            <a:r>
              <a:rPr lang="tr-TR" sz="1400" smtClean="0"/>
              <a:t> 84 </a:t>
            </a:r>
            <a:r>
              <a:rPr lang="tr-TR" sz="1800" b="1" smtClean="0"/>
              <a:t>(2015</a:t>
            </a:r>
            <a:r>
              <a:rPr lang="tr-TR" sz="1400" smtClean="0"/>
              <a:t>) 659–666 </a:t>
            </a:r>
            <a:br>
              <a:rPr lang="tr-TR" sz="1400" smtClean="0"/>
            </a:br>
            <a:endParaRPr lang="tr-TR" sz="1400" smtClean="0"/>
          </a:p>
        </p:txBody>
      </p:sp>
    </p:spTree>
  </p:cSld>
  <p:clrMapOvr>
    <a:masterClrMapping/>
  </p:clrMapOvr>
  <p:transition>
    <p:wedg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p:nvPr>
        </p:nvSpPr>
        <p:spPr bwMode="auto"/>
        <p:txBody>
          <a:bodyPr vert="horz" wrap="square" lIns="91440" tIns="45720" rIns="91440" bIns="45720" numCol="1" anchorCtr="0" compatLnSpc="1">
            <a:prstTxWarp prst="textNoShape">
              <a:avLst/>
            </a:prstTxWarp>
          </a:bodyPr>
          <a:lstStyle/>
          <a:p>
            <a:r>
              <a:rPr lang="tr-TR" smtClean="0">
                <a:effectLst/>
              </a:rPr>
              <a:t>Yeni araştırmalardan-4</a:t>
            </a:r>
          </a:p>
        </p:txBody>
      </p:sp>
      <p:sp>
        <p:nvSpPr>
          <p:cNvPr id="72706" name="Rectangle 3"/>
          <p:cNvSpPr>
            <a:spLocks noGrp="1"/>
          </p:cNvSpPr>
          <p:nvPr>
            <p:ph type="body" idx="1"/>
          </p:nvPr>
        </p:nvSpPr>
        <p:spPr/>
        <p:txBody>
          <a:bodyPr/>
          <a:lstStyle/>
          <a:p>
            <a:pPr>
              <a:lnSpc>
                <a:spcPct val="90000"/>
              </a:lnSpc>
            </a:pPr>
            <a:endParaRPr lang="tr-TR" sz="2400" b="1" smtClean="0"/>
          </a:p>
          <a:p>
            <a:pPr>
              <a:lnSpc>
                <a:spcPct val="90000"/>
              </a:lnSpc>
            </a:pPr>
            <a:r>
              <a:rPr lang="tr-TR" sz="2400" b="1" smtClean="0"/>
              <a:t>7gün Progesteron implant  ile sinkronize edilerek tohumlanan ve 7.gün 400 IU eCG yapılan  679 crossbred merada otlayan sütçü inekte yapılan bir çalışmada gebelik oranları artırılmıştır.(Oranlar: %30-39 arasında değişmekte…)</a:t>
            </a:r>
          </a:p>
          <a:p>
            <a:pPr>
              <a:lnSpc>
                <a:spcPct val="90000"/>
              </a:lnSpc>
            </a:pPr>
            <a:r>
              <a:rPr lang="tr-TR" sz="2400" b="1" smtClean="0"/>
              <a:t>0.gün 2mg  EB+100 mg GnRH      7.gün eCG+0.5 mg PGF          8.5 gün EB+PGF        10.gün Tohumlama  </a:t>
            </a:r>
          </a:p>
          <a:p>
            <a:pPr>
              <a:lnSpc>
                <a:spcPct val="90000"/>
              </a:lnSpc>
            </a:pPr>
            <a:r>
              <a:rPr lang="tr-TR" sz="2400" smtClean="0"/>
              <a:t>Alexandre B. Prata</a:t>
            </a:r>
            <a:r>
              <a:rPr lang="tr-TR" sz="2400" b="1" smtClean="0"/>
              <a:t> ve ark.(2017). </a:t>
            </a:r>
            <a:r>
              <a:rPr lang="tr-TR" sz="2400" smtClean="0"/>
              <a:t>Theriogenology 98 (2017) 36-40.</a:t>
            </a:r>
            <a:r>
              <a:rPr lang="tr-TR" sz="2400" b="1" smtClean="0"/>
              <a:t> </a:t>
            </a:r>
            <a:br>
              <a:rPr lang="tr-TR" sz="2400" b="1" smtClean="0"/>
            </a:br>
            <a:endParaRPr lang="tr-TR" sz="2400" b="1" smtClean="0"/>
          </a:p>
        </p:txBody>
      </p:sp>
      <p:sp>
        <p:nvSpPr>
          <p:cNvPr id="72734" name="AutoShape 30"/>
          <p:cNvSpPr>
            <a:spLocks noChangeArrowheads="1"/>
          </p:cNvSpPr>
          <p:nvPr/>
        </p:nvSpPr>
        <p:spPr bwMode="auto">
          <a:xfrm>
            <a:off x="6227763" y="4005263"/>
            <a:ext cx="504825" cy="217487"/>
          </a:xfrm>
          <a:prstGeom prst="rightArrow">
            <a:avLst>
              <a:gd name="adj1" fmla="val 50000"/>
              <a:gd name="adj2" fmla="val 58029"/>
            </a:avLst>
          </a:prstGeom>
          <a:solidFill>
            <a:schemeClr val="accent1"/>
          </a:solidFill>
          <a:ln w="9525">
            <a:solidFill>
              <a:schemeClr val="tx1"/>
            </a:solidFill>
            <a:miter lim="800000"/>
            <a:headEnd/>
            <a:tailEnd/>
          </a:ln>
          <a:effectLst/>
        </p:spPr>
        <p:txBody>
          <a:bodyPr wrap="none" anchor="ctr"/>
          <a:lstStyle/>
          <a:p>
            <a:endParaRPr lang="tr-TR"/>
          </a:p>
        </p:txBody>
      </p:sp>
      <p:sp>
        <p:nvSpPr>
          <p:cNvPr id="72736" name="AutoShape 32"/>
          <p:cNvSpPr>
            <a:spLocks noChangeArrowheads="1"/>
          </p:cNvSpPr>
          <p:nvPr/>
        </p:nvSpPr>
        <p:spPr bwMode="auto">
          <a:xfrm>
            <a:off x="3348038" y="4292600"/>
            <a:ext cx="504825" cy="217488"/>
          </a:xfrm>
          <a:prstGeom prst="rightArrow">
            <a:avLst>
              <a:gd name="adj1" fmla="val 50000"/>
              <a:gd name="adj2" fmla="val 58029"/>
            </a:avLst>
          </a:prstGeom>
          <a:solidFill>
            <a:schemeClr val="accent1"/>
          </a:solidFill>
          <a:ln w="9525">
            <a:solidFill>
              <a:schemeClr val="tx1"/>
            </a:solidFill>
            <a:miter lim="800000"/>
            <a:headEnd/>
            <a:tailEnd/>
          </a:ln>
          <a:effectLst/>
        </p:spPr>
        <p:txBody>
          <a:bodyPr wrap="none" anchor="ctr"/>
          <a:lstStyle/>
          <a:p>
            <a:pPr algn="ctr"/>
            <a:r>
              <a:rPr lang="tr-TR"/>
              <a:t> </a:t>
            </a:r>
          </a:p>
        </p:txBody>
      </p:sp>
      <p:sp>
        <p:nvSpPr>
          <p:cNvPr id="72737" name="AutoShape 33"/>
          <p:cNvSpPr>
            <a:spLocks noChangeArrowheads="1"/>
          </p:cNvSpPr>
          <p:nvPr/>
        </p:nvSpPr>
        <p:spPr bwMode="auto">
          <a:xfrm>
            <a:off x="6443663" y="4365625"/>
            <a:ext cx="504825" cy="217488"/>
          </a:xfrm>
          <a:prstGeom prst="rightArrow">
            <a:avLst>
              <a:gd name="adj1" fmla="val 50000"/>
              <a:gd name="adj2" fmla="val 58029"/>
            </a:avLst>
          </a:prstGeom>
          <a:solidFill>
            <a:schemeClr val="accent1"/>
          </a:solidFill>
          <a:ln w="9525">
            <a:solidFill>
              <a:schemeClr val="tx1"/>
            </a:solidFill>
            <a:miter lim="800000"/>
            <a:headEnd/>
            <a:tailEnd/>
          </a:ln>
          <a:effectLst/>
        </p:spPr>
        <p:txBody>
          <a:bodyPr wrap="none" anchor="ctr"/>
          <a:lstStyle/>
          <a:p>
            <a:endParaRPr lang="tr-TR"/>
          </a:p>
        </p:txBody>
      </p:sp>
    </p:spTree>
  </p:cSld>
  <p:clrMapOvr>
    <a:masterClrMapping/>
  </p:clrMapOvr>
  <p:transition>
    <p:wedg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bwMode="auto">
          <a:noFill/>
        </p:spPr>
        <p:txBody>
          <a:bodyPr vert="horz" wrap="square" lIns="91440" tIns="45720" rIns="91440" bIns="45720" numCol="1" anchorCtr="0" compatLnSpc="1">
            <a:prstTxWarp prst="textNoShape">
              <a:avLst/>
            </a:prstTxWarp>
            <a:normAutofit fontScale="90000"/>
          </a:bodyPr>
          <a:lstStyle/>
          <a:p>
            <a:r>
              <a:rPr lang="tr-TR" dirty="0" smtClean="0">
                <a:effectLst/>
              </a:rPr>
              <a:t>EN Yeni araştırmalardan başarılı bir çalışma-5…</a:t>
            </a:r>
            <a:r>
              <a:rPr lang="tr-TR" sz="4400" dirty="0" smtClean="0"/>
              <a:t>2018 </a:t>
            </a:r>
            <a:r>
              <a:rPr lang="tr-TR" sz="4400" dirty="0"/>
              <a:t>YILI: </a:t>
            </a:r>
            <a:endParaRPr lang="tr-TR" dirty="0" smtClean="0">
              <a:effectLst/>
            </a:endParaRPr>
          </a:p>
        </p:txBody>
      </p:sp>
      <p:sp>
        <p:nvSpPr>
          <p:cNvPr id="87043" name="Rectangle 3"/>
          <p:cNvSpPr>
            <a:spLocks noGrp="1"/>
          </p:cNvSpPr>
          <p:nvPr>
            <p:ph type="body" idx="1"/>
          </p:nvPr>
        </p:nvSpPr>
        <p:spPr>
          <a:xfrm>
            <a:off x="1435100" y="1447800"/>
            <a:ext cx="7499350" cy="4933528"/>
          </a:xfrm>
        </p:spPr>
        <p:txBody>
          <a:bodyPr/>
          <a:lstStyle/>
          <a:p>
            <a:r>
              <a:rPr lang="en-US" sz="2800" b="1" dirty="0"/>
              <a:t> </a:t>
            </a:r>
            <a:r>
              <a:rPr lang="en-US" sz="1400" b="1" dirty="0"/>
              <a:t>Early Induction of </a:t>
            </a:r>
            <a:r>
              <a:rPr lang="en-US" sz="1400" b="1" dirty="0" err="1"/>
              <a:t>Luteolysis</a:t>
            </a:r>
            <a:r>
              <a:rPr lang="en-US" sz="1400" b="1" dirty="0"/>
              <a:t> in Fixed-Time Artificial Insemination Protocols Increases Fertility in Beef </a:t>
            </a:r>
            <a:r>
              <a:rPr lang="en-US" sz="1400" b="1" dirty="0" smtClean="0"/>
              <a:t>Cows</a:t>
            </a:r>
            <a:r>
              <a:rPr lang="tr-TR" sz="1400" b="1" dirty="0" smtClean="0"/>
              <a:t>,</a:t>
            </a:r>
            <a:r>
              <a:rPr lang="en-US" sz="1400" dirty="0" smtClean="0"/>
              <a:t>J</a:t>
            </a:r>
            <a:r>
              <a:rPr lang="en-US" sz="1400" dirty="0"/>
              <a:t>. B. </a:t>
            </a:r>
            <a:r>
              <a:rPr lang="en-US" sz="1400" dirty="0" smtClean="0"/>
              <a:t>Borges </a:t>
            </a:r>
            <a:r>
              <a:rPr lang="tr-TR" sz="1400" dirty="0" smtClean="0"/>
              <a:t> ve ark. </a:t>
            </a:r>
            <a:r>
              <a:rPr lang="en-US" sz="1400" i="1" dirty="0"/>
              <a:t>Reproduction, Fertility and Development</a:t>
            </a:r>
            <a:r>
              <a:rPr lang="en-US" sz="1400" dirty="0"/>
              <a:t> 30(1) 145-145</a:t>
            </a:r>
            <a:endParaRPr lang="tr-TR" sz="1400" dirty="0" smtClean="0"/>
          </a:p>
          <a:p>
            <a:r>
              <a:rPr lang="tr-TR" sz="2400" b="1" u="sng" dirty="0" smtClean="0"/>
              <a:t>0.gün 1 gr </a:t>
            </a:r>
            <a:r>
              <a:rPr lang="tr-TR" sz="2400" b="1" u="sng" dirty="0" err="1" smtClean="0"/>
              <a:t>progesteron</a:t>
            </a:r>
            <a:r>
              <a:rPr lang="tr-TR" sz="2400" b="1" u="sng" dirty="0" smtClean="0"/>
              <a:t> koy+ 7.gün </a:t>
            </a:r>
            <a:r>
              <a:rPr lang="en-US" sz="2400" b="1" u="sng" dirty="0" smtClean="0"/>
              <a:t>sodium </a:t>
            </a:r>
            <a:r>
              <a:rPr lang="en-US" sz="2400" b="1" u="sng" dirty="0" err="1" smtClean="0"/>
              <a:t>cloprostenol</a:t>
            </a:r>
            <a:r>
              <a:rPr lang="tr-TR" sz="2400" b="1" u="sng" dirty="0" smtClean="0"/>
              <a:t> (</a:t>
            </a:r>
            <a:r>
              <a:rPr lang="en-US" sz="2400" b="1" u="sng" dirty="0"/>
              <a:t>500 </a:t>
            </a:r>
            <a:r>
              <a:rPr lang="en-US" sz="2400" b="1" u="sng" dirty="0" err="1"/>
              <a:t>μg</a:t>
            </a:r>
            <a:r>
              <a:rPr lang="en-US" sz="2400" b="1" u="sng" dirty="0"/>
              <a:t> </a:t>
            </a:r>
            <a:r>
              <a:rPr lang="en-US" sz="2400" b="1" u="sng" dirty="0" smtClean="0"/>
              <a:t>IM</a:t>
            </a:r>
            <a:r>
              <a:rPr lang="tr-TR" sz="2400" b="1" u="sng" dirty="0" smtClean="0"/>
              <a:t>),8.gün </a:t>
            </a:r>
            <a:r>
              <a:rPr lang="tr-TR" sz="2400" b="1" u="sng" dirty="0" err="1" smtClean="0"/>
              <a:t>intravajinal</a:t>
            </a:r>
            <a:r>
              <a:rPr lang="tr-TR" sz="2400" b="1" u="sng" dirty="0" smtClean="0"/>
              <a:t> </a:t>
            </a:r>
            <a:r>
              <a:rPr lang="tr-TR" sz="2400" b="1" u="sng" dirty="0" err="1" smtClean="0"/>
              <a:t>progestoronu</a:t>
            </a:r>
            <a:r>
              <a:rPr lang="tr-TR" sz="2400" b="1" u="sng" dirty="0" smtClean="0"/>
              <a:t> kaldır ve </a:t>
            </a:r>
            <a:r>
              <a:rPr lang="en-US" sz="2400" b="1" u="sng" dirty="0" smtClean="0"/>
              <a:t>0.5</a:t>
            </a:r>
            <a:r>
              <a:rPr lang="en-US" sz="2400" b="1" u="sng" dirty="0"/>
              <a:t> mg </a:t>
            </a:r>
            <a:r>
              <a:rPr lang="en-US" sz="2400" b="1" u="sng" dirty="0" err="1" smtClean="0"/>
              <a:t>oestradiol</a:t>
            </a:r>
            <a:r>
              <a:rPr lang="en-US" sz="2400" b="1" u="sng" dirty="0" smtClean="0"/>
              <a:t> </a:t>
            </a:r>
            <a:r>
              <a:rPr lang="en-US" sz="2400" b="1" u="sng" dirty="0" err="1" smtClean="0"/>
              <a:t>cypionate</a:t>
            </a:r>
            <a:r>
              <a:rPr lang="tr-TR" sz="2400" b="1" u="sng" dirty="0" smtClean="0"/>
              <a:t> IM uygula!</a:t>
            </a:r>
          </a:p>
          <a:p>
            <a:pPr marL="82550" indent="0">
              <a:buNone/>
            </a:pPr>
            <a:r>
              <a:rPr lang="tr-TR" sz="2800" b="1" i="1" u="sng" dirty="0" smtClean="0">
                <a:solidFill>
                  <a:srgbClr val="00B0F0"/>
                </a:solidFill>
                <a:effectLst>
                  <a:outerShdw blurRad="38100" dist="38100" dir="2700000" algn="tl">
                    <a:srgbClr val="000000">
                      <a:alpha val="43137"/>
                    </a:srgbClr>
                  </a:outerShdw>
                </a:effectLst>
              </a:rPr>
              <a:t>Sonuç: </a:t>
            </a:r>
          </a:p>
          <a:p>
            <a:r>
              <a:rPr lang="tr-TR" sz="2800" b="1" i="1" u="sng" dirty="0" smtClean="0">
                <a:solidFill>
                  <a:srgbClr val="00B0F0"/>
                </a:solidFill>
                <a:effectLst>
                  <a:outerShdw blurRad="38100" dist="38100" dir="2700000" algn="tl">
                    <a:srgbClr val="000000">
                      <a:alpha val="43137"/>
                    </a:srgbClr>
                  </a:outerShdw>
                </a:effectLst>
              </a:rPr>
              <a:t>%</a:t>
            </a:r>
            <a:r>
              <a:rPr lang="tr-TR" sz="2800" b="1" i="1" u="sng" dirty="0" smtClean="0">
                <a:solidFill>
                  <a:srgbClr val="00B0F0"/>
                </a:solidFill>
              </a:rPr>
              <a:t>91.6 </a:t>
            </a:r>
            <a:r>
              <a:rPr lang="tr-TR" sz="2800" b="1" i="1" u="sng" dirty="0" err="1" smtClean="0">
                <a:solidFill>
                  <a:srgbClr val="00B0F0"/>
                </a:solidFill>
              </a:rPr>
              <a:t>östrus</a:t>
            </a:r>
            <a:endParaRPr lang="tr-TR" sz="2800" b="1" i="1" u="sng" dirty="0">
              <a:solidFill>
                <a:srgbClr val="00B0F0"/>
              </a:solidFill>
            </a:endParaRPr>
          </a:p>
          <a:p>
            <a:r>
              <a:rPr lang="tr-TR" sz="2800" b="1" i="1" u="sng" dirty="0" smtClean="0">
                <a:solidFill>
                  <a:srgbClr val="00B0F0"/>
                </a:solidFill>
              </a:rPr>
              <a:t> </a:t>
            </a:r>
            <a:r>
              <a:rPr lang="tr-TR" sz="2800" b="1" i="1" u="sng" dirty="0">
                <a:solidFill>
                  <a:srgbClr val="00B0F0"/>
                </a:solidFill>
              </a:rPr>
              <a:t> </a:t>
            </a:r>
            <a:r>
              <a:rPr lang="tr-TR" sz="2800" b="1" i="1" u="sng" dirty="0" smtClean="0">
                <a:solidFill>
                  <a:srgbClr val="00B0F0"/>
                </a:solidFill>
              </a:rPr>
              <a:t>% 60.2  Gebelik (suni tohumlama başına düşen gebelik)</a:t>
            </a:r>
          </a:p>
          <a:p>
            <a:r>
              <a:rPr lang="tr-TR" sz="2800" b="1" i="1" u="sng" dirty="0">
                <a:solidFill>
                  <a:srgbClr val="00B0F0"/>
                </a:solidFill>
              </a:rPr>
              <a:t>Y</a:t>
            </a:r>
            <a:r>
              <a:rPr lang="tr-TR" sz="2800" b="1" i="1" u="sng" dirty="0" smtClean="0">
                <a:solidFill>
                  <a:srgbClr val="00B0F0"/>
                </a:solidFill>
              </a:rPr>
              <a:t>üksek </a:t>
            </a:r>
            <a:r>
              <a:rPr lang="tr-TR" sz="2800" b="1" i="1" u="sng" dirty="0" err="1" smtClean="0">
                <a:solidFill>
                  <a:srgbClr val="00B0F0"/>
                </a:solidFill>
              </a:rPr>
              <a:t>ovulatör</a:t>
            </a:r>
            <a:r>
              <a:rPr lang="tr-TR" sz="2800" b="1" i="1" u="sng" dirty="0" smtClean="0">
                <a:solidFill>
                  <a:srgbClr val="00B0F0"/>
                </a:solidFill>
              </a:rPr>
              <a:t> </a:t>
            </a:r>
            <a:r>
              <a:rPr lang="tr-TR" sz="2800" b="1" i="1" u="sng" dirty="0" err="1" smtClean="0">
                <a:solidFill>
                  <a:srgbClr val="00B0F0"/>
                </a:solidFill>
              </a:rPr>
              <a:t>follikül</a:t>
            </a:r>
            <a:r>
              <a:rPr lang="tr-TR" sz="2800" b="1" i="1" u="sng" dirty="0" smtClean="0">
                <a:solidFill>
                  <a:srgbClr val="00B0F0"/>
                </a:solidFill>
              </a:rPr>
              <a:t> çapı</a:t>
            </a:r>
          </a:p>
        </p:txBody>
      </p:sp>
    </p:spTree>
  </p:cSld>
  <p:clrMapOvr>
    <a:masterClrMapping/>
  </p:clrMapOvr>
  <p:transition>
    <p:wedg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SONUÇ</a:t>
            </a:r>
            <a:endParaRPr lang="tr-TR" dirty="0">
              <a:solidFill>
                <a:schemeClr val="tx2">
                  <a:satMod val="130000"/>
                </a:schemeClr>
              </a:solidFill>
            </a:endParaRPr>
          </a:p>
        </p:txBody>
      </p:sp>
      <p:sp>
        <p:nvSpPr>
          <p:cNvPr id="73730" name="2 İçerik Yer Tutucusu"/>
          <p:cNvSpPr>
            <a:spLocks noGrp="1"/>
          </p:cNvSpPr>
          <p:nvPr>
            <p:ph idx="1"/>
          </p:nvPr>
        </p:nvSpPr>
        <p:spPr/>
        <p:txBody>
          <a:bodyPr/>
          <a:lstStyle/>
          <a:p>
            <a:pPr eaLnBrk="1" hangingPunct="1"/>
            <a:r>
              <a:rPr lang="tr-TR" smtClean="0"/>
              <a:t>Doğru Beslenme+ Hastalık Mücadelesi+</a:t>
            </a:r>
          </a:p>
          <a:p>
            <a:pPr eaLnBrk="1" hangingPunct="1"/>
            <a:r>
              <a:rPr lang="tr-TR" smtClean="0"/>
              <a:t>İyi Bakım + Donanımlı Hekim= İyi dölverimi </a:t>
            </a:r>
          </a:p>
          <a:p>
            <a:pPr eaLnBrk="1" hangingPunct="1"/>
            <a:endParaRPr lang="tr-TR" smtClean="0"/>
          </a:p>
        </p:txBody>
      </p:sp>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solidFill>
                <a:schemeClr val="tx2">
                  <a:satMod val="130000"/>
                </a:schemeClr>
              </a:solidFill>
            </a:endParaRPr>
          </a:p>
        </p:txBody>
      </p:sp>
      <p:sp>
        <p:nvSpPr>
          <p:cNvPr id="77826" name="2 İçerik Yer Tutucusu"/>
          <p:cNvSpPr>
            <a:spLocks noGrp="1"/>
          </p:cNvSpPr>
          <p:nvPr>
            <p:ph idx="1"/>
          </p:nvPr>
        </p:nvSpPr>
        <p:spPr/>
        <p:txBody>
          <a:bodyPr/>
          <a:lstStyle/>
          <a:p>
            <a:pPr eaLnBrk="1" hangingPunct="1"/>
            <a:r>
              <a:rPr lang="tr-TR" smtClean="0"/>
              <a:t>TEŞEKKÜR EDERİM…</a:t>
            </a: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smtClean="0">
                <a:solidFill>
                  <a:schemeClr val="tx2">
                    <a:satMod val="130000"/>
                  </a:schemeClr>
                </a:solidFill>
              </a:rPr>
              <a:t>Geçiş dönemlerinde beslenmeye dikkat edilmezse</a:t>
            </a:r>
            <a:endParaRPr lang="tr-TR" dirty="0">
              <a:solidFill>
                <a:schemeClr val="tx2">
                  <a:satMod val="130000"/>
                </a:schemeClr>
              </a:solidFill>
            </a:endParaRPr>
          </a:p>
        </p:txBody>
      </p:sp>
      <p:sp>
        <p:nvSpPr>
          <p:cNvPr id="3" name="2 İçerik Yer Tutucusu"/>
          <p:cNvSpPr>
            <a:spLocks noGrp="1"/>
          </p:cNvSpPr>
          <p:nvPr>
            <p:ph idx="1"/>
          </p:nvPr>
        </p:nvSpPr>
        <p:spPr>
          <a:xfrm>
            <a:off x="1435100" y="1447800"/>
            <a:ext cx="3784600" cy="4800600"/>
          </a:xfrm>
        </p:spPr>
        <p:txBody>
          <a:bodyPr>
            <a:normAutofit fontScale="85000" lnSpcReduction="10000"/>
          </a:bodyPr>
          <a:lstStyle/>
          <a:p>
            <a:pPr marL="365760" indent="-283464" eaLnBrk="1" fontAlgn="auto" hangingPunct="1">
              <a:spcAft>
                <a:spcPts val="0"/>
              </a:spcAft>
              <a:buFont typeface="Wingdings 2"/>
              <a:buChar char=""/>
              <a:defRPr/>
            </a:pPr>
            <a:r>
              <a:rPr lang="tr-TR" dirty="0" smtClean="0"/>
              <a:t>Süt humması</a:t>
            </a:r>
          </a:p>
          <a:p>
            <a:pPr marL="365760" indent="-283464" eaLnBrk="1" fontAlgn="auto" hangingPunct="1">
              <a:spcAft>
                <a:spcPts val="0"/>
              </a:spcAft>
              <a:buFont typeface="Wingdings 2"/>
              <a:buChar char=""/>
              <a:defRPr/>
            </a:pPr>
            <a:r>
              <a:rPr lang="tr-TR" dirty="0" smtClean="0"/>
              <a:t>Karaciğer yağlanması</a:t>
            </a:r>
          </a:p>
          <a:p>
            <a:pPr marL="365760" indent="-283464" eaLnBrk="1" fontAlgn="auto" hangingPunct="1">
              <a:spcAft>
                <a:spcPts val="0"/>
              </a:spcAft>
              <a:buFont typeface="Wingdings 2"/>
              <a:buChar char=""/>
              <a:defRPr/>
            </a:pPr>
            <a:r>
              <a:rPr lang="tr-TR" dirty="0" err="1" smtClean="0"/>
              <a:t>Ketozis</a:t>
            </a:r>
            <a:endParaRPr lang="tr-TR" dirty="0" smtClean="0"/>
          </a:p>
          <a:p>
            <a:pPr marL="365760" indent="-283464" eaLnBrk="1" fontAlgn="auto" hangingPunct="1">
              <a:spcAft>
                <a:spcPts val="0"/>
              </a:spcAft>
              <a:buFont typeface="Wingdings 2"/>
              <a:buChar char=""/>
              <a:defRPr/>
            </a:pPr>
            <a:r>
              <a:rPr lang="tr-TR" dirty="0" smtClean="0"/>
              <a:t>Ret.</a:t>
            </a:r>
            <a:r>
              <a:rPr lang="tr-TR" dirty="0" err="1" smtClean="0"/>
              <a:t>sec</a:t>
            </a:r>
            <a:endParaRPr lang="tr-TR" dirty="0" smtClean="0"/>
          </a:p>
          <a:p>
            <a:pPr marL="365760" indent="-283464" eaLnBrk="1" fontAlgn="auto" hangingPunct="1">
              <a:spcAft>
                <a:spcPts val="0"/>
              </a:spcAft>
              <a:buFont typeface="Wingdings 2"/>
              <a:buChar char=""/>
              <a:defRPr/>
            </a:pPr>
            <a:r>
              <a:rPr lang="tr-TR" dirty="0" smtClean="0"/>
              <a:t>Yetersiz bağışıklık sistemi vs…</a:t>
            </a:r>
          </a:p>
          <a:p>
            <a:pPr marL="365760" indent="-283464" eaLnBrk="1" fontAlgn="auto" hangingPunct="1">
              <a:spcAft>
                <a:spcPts val="0"/>
              </a:spcAft>
              <a:buFont typeface="Wingdings 2"/>
              <a:buChar char=""/>
              <a:defRPr/>
            </a:pPr>
            <a:r>
              <a:rPr lang="tr-TR" dirty="0" err="1" smtClean="0"/>
              <a:t>Abomasum</a:t>
            </a:r>
            <a:r>
              <a:rPr lang="tr-TR" dirty="0" smtClean="0"/>
              <a:t> deplasmanı</a:t>
            </a:r>
          </a:p>
          <a:p>
            <a:pPr marL="365760" indent="-283464" eaLnBrk="1" fontAlgn="auto" hangingPunct="1">
              <a:spcAft>
                <a:spcPts val="0"/>
              </a:spcAft>
              <a:buFont typeface="Wingdings 2"/>
              <a:buChar char=""/>
              <a:defRPr/>
            </a:pPr>
            <a:r>
              <a:rPr lang="tr-TR" dirty="0" err="1" smtClean="0"/>
              <a:t>Mastitis</a:t>
            </a:r>
            <a:endParaRPr lang="tr-TR" dirty="0" smtClean="0"/>
          </a:p>
          <a:p>
            <a:pPr marL="365760" indent="-283464" eaLnBrk="1" fontAlgn="auto" hangingPunct="1">
              <a:spcAft>
                <a:spcPts val="0"/>
              </a:spcAft>
              <a:buFont typeface="Wingdings 2"/>
              <a:buChar char=""/>
              <a:defRPr/>
            </a:pPr>
            <a:r>
              <a:rPr lang="tr-TR" dirty="0" err="1" smtClean="0"/>
              <a:t>Ovaryum</a:t>
            </a:r>
            <a:r>
              <a:rPr lang="tr-TR" dirty="0" smtClean="0"/>
              <a:t> bozuklukları vs.</a:t>
            </a:r>
            <a:endParaRPr lang="tr-TR" dirty="0"/>
          </a:p>
        </p:txBody>
      </p:sp>
      <p:pic>
        <p:nvPicPr>
          <p:cNvPr id="20483" name="Picture 1" descr="C:\Users\TOSHIBA\Desktop\inek karikatürü.png"/>
          <p:cNvPicPr>
            <a:picLocks noChangeAspect="1" noChangeArrowheads="1"/>
          </p:cNvPicPr>
          <p:nvPr/>
        </p:nvPicPr>
        <p:blipFill>
          <a:blip r:embed="rId2"/>
          <a:srcRect/>
          <a:stretch>
            <a:fillRect/>
          </a:stretch>
        </p:blipFill>
        <p:spPr bwMode="auto">
          <a:xfrm>
            <a:off x="5148263" y="1268413"/>
            <a:ext cx="3449637" cy="38163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2">
                    <a:satMod val="130000"/>
                  </a:schemeClr>
                </a:solidFill>
              </a:rPr>
              <a:t>Kuru dönem en önemlisi</a:t>
            </a:r>
            <a:endParaRPr lang="tr-TR" dirty="0">
              <a:solidFill>
                <a:schemeClr val="tx2">
                  <a:satMod val="130000"/>
                </a:schemeClr>
              </a:solidFill>
            </a:endParaRPr>
          </a:p>
        </p:txBody>
      </p:sp>
      <p:sp>
        <p:nvSpPr>
          <p:cNvPr id="3" name="2 İçerik Yer Tutucusu"/>
          <p:cNvSpPr>
            <a:spLocks noGrp="1"/>
          </p:cNvSpPr>
          <p:nvPr>
            <p:ph idx="1"/>
          </p:nvPr>
        </p:nvSpPr>
        <p:spPr>
          <a:xfrm>
            <a:off x="1435100" y="1447800"/>
            <a:ext cx="4144963" cy="4800600"/>
          </a:xfrm>
        </p:spPr>
        <p:txBody>
          <a:bodyPr>
            <a:normAutofit fontScale="92500" lnSpcReduction="10000"/>
          </a:bodyPr>
          <a:lstStyle/>
          <a:p>
            <a:pPr marL="365760" indent="-283464" eaLnBrk="1" fontAlgn="auto" hangingPunct="1">
              <a:spcAft>
                <a:spcPts val="0"/>
              </a:spcAft>
              <a:buFont typeface="Wingdings 2"/>
              <a:buChar char=""/>
              <a:defRPr/>
            </a:pPr>
            <a:r>
              <a:rPr lang="tr-TR" dirty="0" smtClean="0"/>
              <a:t>İnek </a:t>
            </a:r>
            <a:r>
              <a:rPr lang="tr-TR" dirty="0" err="1" smtClean="0"/>
              <a:t>laktasyona</a:t>
            </a:r>
            <a:r>
              <a:rPr lang="tr-TR" dirty="0" smtClean="0"/>
              <a:t> ve gebeliğe hazırlanır</a:t>
            </a:r>
          </a:p>
          <a:p>
            <a:pPr marL="365760" indent="-283464" eaLnBrk="1" fontAlgn="auto" hangingPunct="1">
              <a:spcAft>
                <a:spcPts val="0"/>
              </a:spcAft>
              <a:buFont typeface="Wingdings 2"/>
              <a:buChar char=""/>
              <a:defRPr/>
            </a:pPr>
            <a:r>
              <a:rPr lang="tr-TR" dirty="0" smtClean="0"/>
              <a:t>Yeni Konsept: Dinlenme fazı:Enerji,kalsiyum metabolizması düzenlenir,</a:t>
            </a:r>
            <a:r>
              <a:rPr lang="tr-TR" dirty="0" err="1" smtClean="0"/>
              <a:t>rumen</a:t>
            </a:r>
            <a:r>
              <a:rPr lang="tr-TR" dirty="0" smtClean="0"/>
              <a:t> yeni döneme adapte edilir.</a:t>
            </a:r>
          </a:p>
          <a:p>
            <a:pPr marL="365760" indent="-283464" eaLnBrk="1" fontAlgn="auto" hangingPunct="1">
              <a:spcAft>
                <a:spcPts val="0"/>
              </a:spcAft>
              <a:buFont typeface="Wingdings 2"/>
              <a:buChar char=""/>
              <a:defRPr/>
            </a:pPr>
            <a:r>
              <a:rPr lang="tr-TR" dirty="0" smtClean="0"/>
              <a:t>Ve bağışıklık güçlendirilir</a:t>
            </a:r>
          </a:p>
          <a:p>
            <a:pPr marL="365760" indent="-283464" eaLnBrk="1" fontAlgn="auto" hangingPunct="1">
              <a:spcAft>
                <a:spcPts val="0"/>
              </a:spcAft>
              <a:buFont typeface="Wingdings 2"/>
              <a:buChar char=""/>
              <a:defRPr/>
            </a:pPr>
            <a:endParaRPr lang="tr-TR" dirty="0"/>
          </a:p>
        </p:txBody>
      </p:sp>
      <p:pic>
        <p:nvPicPr>
          <p:cNvPr id="21507" name="Picture 1" descr="C:\Users\TOSHIBA\Desktop\inekler geçiş dönem.jpg"/>
          <p:cNvPicPr>
            <a:picLocks noChangeAspect="1" noChangeArrowheads="1"/>
          </p:cNvPicPr>
          <p:nvPr/>
        </p:nvPicPr>
        <p:blipFill>
          <a:blip r:embed="rId2"/>
          <a:srcRect/>
          <a:stretch>
            <a:fillRect/>
          </a:stretch>
        </p:blipFill>
        <p:spPr bwMode="auto">
          <a:xfrm>
            <a:off x="5364163" y="1196975"/>
            <a:ext cx="3382962" cy="49688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smtClean="0">
                <a:solidFill>
                  <a:schemeClr val="tx2">
                    <a:satMod val="130000"/>
                  </a:schemeClr>
                </a:solidFill>
              </a:rPr>
              <a:t>Doğum </a:t>
            </a:r>
            <a:r>
              <a:rPr lang="tr-TR" dirty="0" err="1" smtClean="0">
                <a:solidFill>
                  <a:schemeClr val="tx2">
                    <a:satMod val="130000"/>
                  </a:schemeClr>
                </a:solidFill>
              </a:rPr>
              <a:t>başlıbaşına</a:t>
            </a:r>
            <a:r>
              <a:rPr lang="tr-TR" dirty="0" smtClean="0">
                <a:solidFill>
                  <a:schemeClr val="tx2">
                    <a:satMod val="130000"/>
                  </a:schemeClr>
                </a:solidFill>
              </a:rPr>
              <a:t> risk hazırlar</a:t>
            </a:r>
            <a:br>
              <a:rPr lang="tr-TR" dirty="0" smtClean="0">
                <a:solidFill>
                  <a:schemeClr val="tx2">
                    <a:satMod val="130000"/>
                  </a:schemeClr>
                </a:solidFill>
              </a:rPr>
            </a:br>
            <a:endParaRPr lang="tr-TR" dirty="0">
              <a:solidFill>
                <a:schemeClr val="tx2">
                  <a:satMod val="130000"/>
                </a:schemeClr>
              </a:solidFill>
            </a:endParaRPr>
          </a:p>
        </p:txBody>
      </p:sp>
      <p:sp>
        <p:nvSpPr>
          <p:cNvPr id="22530" name="2 İçerik Yer Tutucusu"/>
          <p:cNvSpPr>
            <a:spLocks noGrp="1"/>
          </p:cNvSpPr>
          <p:nvPr>
            <p:ph idx="1"/>
          </p:nvPr>
        </p:nvSpPr>
        <p:spPr/>
        <p:txBody>
          <a:bodyPr/>
          <a:lstStyle/>
          <a:p>
            <a:pPr eaLnBrk="1" hangingPunct="1"/>
            <a:r>
              <a:rPr lang="tr-TR" smtClean="0"/>
              <a:t>Östrojen aniden artar:İştah azalır,vücut ağırlığı azalır</a:t>
            </a:r>
          </a:p>
          <a:p>
            <a:pPr eaLnBrk="1" hangingPunct="1"/>
            <a:r>
              <a:rPr lang="tr-TR" smtClean="0"/>
              <a:t>Progesteron azalır</a:t>
            </a:r>
          </a:p>
          <a:p>
            <a:pPr eaLnBrk="1" hangingPunct="1"/>
            <a:r>
              <a:rPr lang="tr-TR" smtClean="0"/>
              <a:t>PGF artar</a:t>
            </a:r>
          </a:p>
          <a:p>
            <a:pPr eaLnBrk="1" hangingPunct="1"/>
            <a:r>
              <a:rPr lang="tr-TR" smtClean="0"/>
              <a:t>Prolaktin bir gün önce aniden artar</a:t>
            </a:r>
          </a:p>
          <a:p>
            <a:pPr eaLnBrk="1" hangingPunct="1"/>
            <a:r>
              <a:rPr lang="tr-TR" smtClean="0"/>
              <a:t>Oysa doğum sonrası ineğin enerjiye,buzağının süte ihtiyacı var.</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smtClean="0">
                <a:solidFill>
                  <a:schemeClr val="tx2">
                    <a:satMod val="130000"/>
                  </a:schemeClr>
                </a:solidFill>
              </a:rPr>
              <a:t>Anahtar:Başarılı beslenme sistemi</a:t>
            </a:r>
            <a:endParaRPr lang="tr-TR" dirty="0">
              <a:solidFill>
                <a:schemeClr val="tx2">
                  <a:satMod val="130000"/>
                </a:schemeClr>
              </a:solidFill>
            </a:endParaRPr>
          </a:p>
        </p:txBody>
      </p:sp>
      <p:sp>
        <p:nvSpPr>
          <p:cNvPr id="3" name="2 İçerik Yer Tutucusu"/>
          <p:cNvSpPr>
            <a:spLocks noGrp="1"/>
          </p:cNvSpPr>
          <p:nvPr>
            <p:ph idx="1"/>
          </p:nvPr>
        </p:nvSpPr>
        <p:spPr/>
        <p:txBody>
          <a:bodyPr>
            <a:normAutofit fontScale="77500" lnSpcReduction="20000"/>
          </a:bodyPr>
          <a:lstStyle/>
          <a:p>
            <a:pPr marL="365760" indent="-283464" eaLnBrk="1" fontAlgn="auto" hangingPunct="1">
              <a:spcAft>
                <a:spcPts val="0"/>
              </a:spcAft>
              <a:buFont typeface="Wingdings 2"/>
              <a:buChar char=""/>
              <a:defRPr/>
            </a:pPr>
            <a:r>
              <a:rPr lang="tr-TR" dirty="0" smtClean="0"/>
              <a:t>Geçiş dönemi ineğinin </a:t>
            </a:r>
            <a:r>
              <a:rPr lang="tr-TR" dirty="0" err="1" smtClean="0"/>
              <a:t>rasyonu</a:t>
            </a:r>
            <a:r>
              <a:rPr lang="tr-TR" dirty="0" smtClean="0"/>
              <a:t> ve beslenme sistemi en önemli anahtar</a:t>
            </a:r>
          </a:p>
          <a:p>
            <a:pPr marL="365760" indent="-283464" eaLnBrk="1" fontAlgn="auto" hangingPunct="1">
              <a:spcAft>
                <a:spcPts val="0"/>
              </a:spcAft>
              <a:buFont typeface="Wingdings 2"/>
              <a:buChar char=""/>
              <a:defRPr/>
            </a:pPr>
            <a:r>
              <a:rPr lang="tr-TR" dirty="0" smtClean="0"/>
              <a:t>Gebeliğin 60.gününde </a:t>
            </a:r>
            <a:r>
              <a:rPr lang="tr-TR" dirty="0" err="1" smtClean="0"/>
              <a:t>rumen</a:t>
            </a:r>
            <a:r>
              <a:rPr lang="tr-TR" dirty="0" smtClean="0"/>
              <a:t> kapasitesi %20 azalır,doğumdan sonra 8 gün içinde tekrar artar</a:t>
            </a:r>
          </a:p>
          <a:p>
            <a:pPr marL="365760" indent="-283464" eaLnBrk="1" fontAlgn="auto" hangingPunct="1">
              <a:spcAft>
                <a:spcPts val="0"/>
              </a:spcAft>
              <a:buFont typeface="Wingdings 2"/>
              <a:buChar char=""/>
              <a:defRPr/>
            </a:pPr>
            <a:r>
              <a:rPr lang="tr-TR" dirty="0" smtClean="0"/>
              <a:t>Uyumu sağlamak için iyi bir beslenme stratejisi gerekli </a:t>
            </a:r>
          </a:p>
          <a:p>
            <a:pPr marL="365760" indent="-283464" eaLnBrk="1" fontAlgn="auto" hangingPunct="1">
              <a:spcAft>
                <a:spcPts val="0"/>
              </a:spcAft>
              <a:buFont typeface="Wingdings 2"/>
              <a:buChar char=""/>
              <a:defRPr/>
            </a:pPr>
            <a:r>
              <a:rPr lang="tr-TR" dirty="0" err="1" smtClean="0"/>
              <a:t>Rumenin</a:t>
            </a:r>
            <a:r>
              <a:rPr lang="tr-TR" dirty="0" smtClean="0"/>
              <a:t> </a:t>
            </a:r>
            <a:r>
              <a:rPr lang="tr-TR" dirty="0" err="1" smtClean="0"/>
              <a:t>absorbisyon</a:t>
            </a:r>
            <a:r>
              <a:rPr lang="tr-TR" dirty="0" smtClean="0"/>
              <a:t> kapasitesi geçiş dönemlerinde değişir.Kuru dönemin ilk 7 haftasında </a:t>
            </a:r>
            <a:r>
              <a:rPr lang="tr-TR" dirty="0" err="1" smtClean="0"/>
              <a:t>rumen</a:t>
            </a:r>
            <a:r>
              <a:rPr lang="tr-TR" dirty="0" smtClean="0"/>
              <a:t> </a:t>
            </a:r>
            <a:r>
              <a:rPr lang="tr-TR" dirty="0" err="1" smtClean="0"/>
              <a:t>papillasındaki</a:t>
            </a:r>
            <a:r>
              <a:rPr lang="tr-TR" dirty="0" smtClean="0"/>
              <a:t> fizyolojik değişim uçucu yağ asitlerinin emilme kapasitesinde %50 kayıp demektir. </a:t>
            </a:r>
            <a:r>
              <a:rPr lang="tr-TR" dirty="0" err="1" smtClean="0"/>
              <a:t>Postpartumda</a:t>
            </a:r>
            <a:r>
              <a:rPr lang="tr-TR" dirty="0" smtClean="0"/>
              <a:t> </a:t>
            </a:r>
            <a:r>
              <a:rPr lang="tr-TR" dirty="0" err="1" smtClean="0"/>
              <a:t>papilla</a:t>
            </a:r>
            <a:r>
              <a:rPr lang="tr-TR" dirty="0" smtClean="0"/>
              <a:t> uzunluğu ve yüzeyi artar,emme kapasitesi de artar.Eğer </a:t>
            </a:r>
            <a:r>
              <a:rPr lang="tr-TR" dirty="0" err="1" smtClean="0"/>
              <a:t>rumendeki</a:t>
            </a:r>
            <a:r>
              <a:rPr lang="tr-TR" dirty="0" smtClean="0"/>
              <a:t> değişimlere göre beslenme olmazsa ,</a:t>
            </a:r>
            <a:r>
              <a:rPr lang="tr-TR" dirty="0" err="1" smtClean="0"/>
              <a:t>asidosiz</a:t>
            </a:r>
            <a:r>
              <a:rPr lang="tr-TR" dirty="0" smtClean="0"/>
              <a:t>,</a:t>
            </a:r>
            <a:r>
              <a:rPr lang="tr-TR" dirty="0" err="1" smtClean="0"/>
              <a:t>alkolozis</a:t>
            </a:r>
            <a:r>
              <a:rPr lang="tr-TR" dirty="0" smtClean="0"/>
              <a:t> ve </a:t>
            </a:r>
            <a:r>
              <a:rPr lang="tr-TR" dirty="0" err="1" smtClean="0"/>
              <a:t>ketosiz</a:t>
            </a:r>
            <a:r>
              <a:rPr lang="tr-TR" dirty="0" smtClean="0"/>
              <a:t> </a:t>
            </a:r>
            <a:r>
              <a:rPr lang="tr-TR" dirty="0" err="1" smtClean="0"/>
              <a:t>vb.durumlara</a:t>
            </a:r>
            <a:r>
              <a:rPr lang="tr-TR" dirty="0" smtClean="0"/>
              <a:t> hazır olun!</a:t>
            </a:r>
            <a:endParaRPr lang="tr-TR"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652</TotalTime>
  <Words>1677</Words>
  <Application>Microsoft Office PowerPoint</Application>
  <PresentationFormat>Ekran Gösterisi (4:3)</PresentationFormat>
  <Paragraphs>395</Paragraphs>
  <Slides>59</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59</vt:i4>
      </vt:variant>
    </vt:vector>
  </HeadingPairs>
  <TitlesOfParts>
    <vt:vector size="61" baseType="lpstr">
      <vt:lpstr>Gündönümü</vt:lpstr>
      <vt:lpstr>Grafik</vt:lpstr>
      <vt:lpstr>Sütçü İneklerde Suni Tohumlama Başarısını Artırıcı Stratejiler</vt:lpstr>
      <vt:lpstr>“T ‘ler”</vt:lpstr>
      <vt:lpstr>İnekle TAAHHÜT (100 Gün)</vt:lpstr>
      <vt:lpstr>100 günlük taahhütün faydaları </vt:lpstr>
      <vt:lpstr>İneğin geçiş dönemleri:Kritik</vt:lpstr>
      <vt:lpstr>Geçiş dönemlerinde beslenmeye dikkat edilmezse</vt:lpstr>
      <vt:lpstr>Kuru dönem en önemlisi</vt:lpstr>
      <vt:lpstr>Doğum başlıbaşına risk hazırlar </vt:lpstr>
      <vt:lpstr>Anahtar:Başarılı beslenme sistemi</vt:lpstr>
      <vt:lpstr>İştahsız inek</vt:lpstr>
      <vt:lpstr>Mineral balansı </vt:lpstr>
      <vt:lpstr>Kuru inek beslenmesi </vt:lpstr>
      <vt:lpstr>Hormonal Değişiklikler</vt:lpstr>
      <vt:lpstr>GEÇİŞ DÖNEMİ BESLENME ÜZERİNE BAZI ÖNEMLİ BİLGİLER-Bu slayttan sonra  geçiş periyodu ve beslenme ile ilgili bilgiler “Prof.Dr. Behiç ÇOŞKUN”’dan alıntı yapılmıştır </vt:lpstr>
      <vt:lpstr>Geçiş Dönemi Nedir?</vt:lpstr>
      <vt:lpstr>Geçiş Dönemi Nedir?</vt:lpstr>
      <vt:lpstr>PowerPoint Sunusu</vt:lpstr>
      <vt:lpstr>Geçiş Dönemi</vt:lpstr>
      <vt:lpstr>PowerPoint Sunusu</vt:lpstr>
      <vt:lpstr>Hastalıkların etkileşimi Kaba Yem / Yoğun Yem Oranı</vt:lpstr>
      <vt:lpstr>Ketozise karşı önlem olarak yoğun yemin dikkatsizce artırılması sonucu</vt:lpstr>
      <vt:lpstr>Bu nedenlerle olaylar ayrı ayrı değil bir bütün olarak ele alınmalıdır</vt:lpstr>
      <vt:lpstr>Geçiş döneminde en önemli besleme stratejisi</vt:lpstr>
      <vt:lpstr>Geçiş döneminde en önemli besleme stratejisi</vt:lpstr>
      <vt:lpstr>Kondüsyon Skoru</vt:lpstr>
      <vt:lpstr>PowerPoint Sunusu</vt:lpstr>
      <vt:lpstr>Süt sığırlarında  kondüsyon skoru aralıkları</vt:lpstr>
      <vt:lpstr>Geçiş Rasyonları ile ilgili bazı bilgiler</vt:lpstr>
      <vt:lpstr>Süt Üre Azotu nasıl değerlendirilir</vt:lpstr>
      <vt:lpstr>Süt üre azotu (MUN) normal değerlerin üstünde ise</vt:lpstr>
      <vt:lpstr>Süt üre azotu (MUN) normal değerlerin altında ise </vt:lpstr>
      <vt:lpstr>Senk.+Hormon+Astrom tedavisi komb.versiyonları:</vt:lpstr>
      <vt:lpstr>Repeat breeder ineklerde östrus sinkronizasyonu+Gentamicin+HCG</vt:lpstr>
      <vt:lpstr>Postpartum dölverimi kontrolü için:Yeni sinkronizasyon yöntemleri </vt:lpstr>
      <vt:lpstr>TARAMA</vt:lpstr>
      <vt:lpstr>CIDR uygulaması</vt:lpstr>
      <vt:lpstr>Teşhis</vt:lpstr>
      <vt:lpstr>Tedavi </vt:lpstr>
      <vt:lpstr>Suni tohumlama ile birlikte tedavi seçenekleri</vt:lpstr>
      <vt:lpstr>Astrom tedavisinde </vt:lpstr>
      <vt:lpstr>Değişik bir ovsynch uygulamada Gebelik parlak değildi.</vt:lpstr>
      <vt:lpstr>Bir çalışma: ineklerde infertilite vakalarının tedavisi amacıyla uygulanan PGF2a ve gentamisin veya kombinasyonun PRID (progesteron salıcı vagina-ii aygıt) rejimindeki etkinliği</vt:lpstr>
      <vt:lpstr>Co-synch Protokolü</vt:lpstr>
      <vt:lpstr>Ovsynch Protokolü</vt:lpstr>
      <vt:lpstr>TAKVİM</vt:lpstr>
      <vt:lpstr>Tarama </vt:lpstr>
      <vt:lpstr>Tam isabet tohumlama (TAI)</vt:lpstr>
      <vt:lpstr>Takip </vt:lpstr>
      <vt:lpstr>Teknik</vt:lpstr>
      <vt:lpstr>Teknisyen </vt:lpstr>
      <vt:lpstr>Temizlik (Sanitasyon) </vt:lpstr>
      <vt:lpstr>Gebelik oranlarını artırmak için:</vt:lpstr>
      <vt:lpstr>Yeni araştırmalardan-1</vt:lpstr>
      <vt:lpstr>Yeni araştırmalardan-2</vt:lpstr>
      <vt:lpstr>Yeni araştırmalardan-3</vt:lpstr>
      <vt:lpstr>Yeni araştırmalardan-4</vt:lpstr>
      <vt:lpstr>EN Yeni araştırmalardan başarılı bir çalışma-5…2018 YILI: </vt:lpstr>
      <vt:lpstr>SONUÇ</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İneklerde Suni Tohumlama Başarısını Artırıcı Stratejiler</dc:title>
  <dc:creator>TOSHIBA</dc:creator>
  <cp:lastModifiedBy>Nida Bil</cp:lastModifiedBy>
  <cp:revision>71</cp:revision>
  <dcterms:created xsi:type="dcterms:W3CDTF">2013-03-28T20:04:07Z</dcterms:created>
  <dcterms:modified xsi:type="dcterms:W3CDTF">2018-11-13T08:17:47Z</dcterms:modified>
</cp:coreProperties>
</file>