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72" r:id="rId16"/>
    <p:sldId id="270" r:id="rId17"/>
    <p:sldId id="269" r:id="rId18"/>
    <p:sldId id="274" r:id="rId19"/>
    <p:sldId id="276"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3" r:id="rId33"/>
    <p:sldId id="290" r:id="rId34"/>
    <p:sldId id="295" r:id="rId35"/>
    <p:sldId id="301" r:id="rId36"/>
    <p:sldId id="296" r:id="rId37"/>
    <p:sldId id="297" r:id="rId38"/>
    <p:sldId id="304" r:id="rId39"/>
    <p:sldId id="310" r:id="rId40"/>
    <p:sldId id="312" r:id="rId41"/>
    <p:sldId id="311" r:id="rId42"/>
    <p:sldId id="313" r:id="rId43"/>
    <p:sldId id="299" r:id="rId44"/>
    <p:sldId id="298" r:id="rId45"/>
    <p:sldId id="302" r:id="rId46"/>
    <p:sldId id="303" r:id="rId47"/>
    <p:sldId id="305" r:id="rId48"/>
    <p:sldId id="306" r:id="rId49"/>
    <p:sldId id="307" r:id="rId50"/>
    <p:sldId id="308" r:id="rId51"/>
    <p:sldId id="309" r:id="rId52"/>
    <p:sldId id="314" r:id="rId53"/>
    <p:sldId id="315" r:id="rId54"/>
    <p:sldId id="316" r:id="rId55"/>
    <p:sldId id="317" r:id="rId56"/>
    <p:sldId id="318" r:id="rId57"/>
    <p:sldId id="319" r:id="rId5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22.02.2014</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22.02.2014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22.02.2014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304800"/>
            <a:ext cx="7543800" cy="1431925"/>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066800" y="1981200"/>
            <a:ext cx="36957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914900" y="1981200"/>
            <a:ext cx="36957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p>
        </p:txBody>
      </p:sp>
      <p:sp>
        <p:nvSpPr>
          <p:cNvPr id="7" name="Rectangle 19"/>
          <p:cNvSpPr>
            <a:spLocks noGrp="1" noChangeArrowheads="1"/>
          </p:cNvSpPr>
          <p:nvPr>
            <p:ph type="sldNum" sz="quarter" idx="12"/>
          </p:nvPr>
        </p:nvSpPr>
        <p:spPr>
          <a:ln/>
        </p:spPr>
        <p:txBody>
          <a:bodyPr/>
          <a:lstStyle>
            <a:lvl1pPr>
              <a:defRPr/>
            </a:lvl1pPr>
          </a:lstStyle>
          <a:p>
            <a:pPr>
              <a:defRPr/>
            </a:pPr>
            <a:fld id="{51ACF616-EB42-4103-BC20-38F87B63EDAF}" type="slidenum">
              <a:rPr lang="tr-TR"/>
              <a:pPr>
                <a:defRPr/>
              </a:pPr>
              <a:t>‹#›</a:t>
            </a:fld>
            <a:endParaRPr lang="tr-TR"/>
          </a:p>
        </p:txBody>
      </p:sp>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304800"/>
            <a:ext cx="7543800" cy="1431925"/>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066800" y="1981200"/>
            <a:ext cx="36957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914900" y="1981200"/>
            <a:ext cx="36957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914900" y="4114800"/>
            <a:ext cx="36957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17"/>
          <p:cNvSpPr>
            <a:spLocks noGrp="1" noChangeArrowheads="1"/>
          </p:cNvSpPr>
          <p:nvPr>
            <p:ph type="dt" sz="half" idx="10"/>
          </p:nvPr>
        </p:nvSpPr>
        <p:spPr>
          <a:ln/>
        </p:spPr>
        <p:txBody>
          <a:bodyPr/>
          <a:lstStyle>
            <a:lvl1pPr>
              <a:defRPr/>
            </a:lvl1pPr>
          </a:lstStyle>
          <a:p>
            <a:pPr>
              <a:defRPr/>
            </a:pPr>
            <a:endParaRPr lang="tr-TR"/>
          </a:p>
        </p:txBody>
      </p:sp>
      <p:sp>
        <p:nvSpPr>
          <p:cNvPr id="7" name="Rectangle 18"/>
          <p:cNvSpPr>
            <a:spLocks noGrp="1" noChangeArrowheads="1"/>
          </p:cNvSpPr>
          <p:nvPr>
            <p:ph type="ftr" sz="quarter" idx="11"/>
          </p:nvPr>
        </p:nvSpPr>
        <p:spPr>
          <a:ln/>
        </p:spPr>
        <p:txBody>
          <a:bodyPr/>
          <a:lstStyle>
            <a:lvl1pPr>
              <a:defRPr/>
            </a:lvl1pPr>
          </a:lstStyle>
          <a:p>
            <a:pPr>
              <a:defRPr/>
            </a:pPr>
            <a:endParaRPr lang="tr-TR"/>
          </a:p>
        </p:txBody>
      </p:sp>
      <p:sp>
        <p:nvSpPr>
          <p:cNvPr id="8" name="Rectangle 19"/>
          <p:cNvSpPr>
            <a:spLocks noGrp="1" noChangeArrowheads="1"/>
          </p:cNvSpPr>
          <p:nvPr>
            <p:ph type="sldNum" sz="quarter" idx="12"/>
          </p:nvPr>
        </p:nvSpPr>
        <p:spPr>
          <a:ln/>
        </p:spPr>
        <p:txBody>
          <a:bodyPr/>
          <a:lstStyle>
            <a:lvl1pPr>
              <a:defRPr/>
            </a:lvl1pPr>
          </a:lstStyle>
          <a:p>
            <a:pPr>
              <a:defRPr/>
            </a:pPr>
            <a:fld id="{86DFB00A-E50A-4152-A20E-C3CDD1222BD0}" type="slidenum">
              <a:rPr lang="tr-TR"/>
              <a:pPr>
                <a:defRPr/>
              </a:pPr>
              <a:t>‹#›</a:t>
            </a:fld>
            <a:endParaRPr lang="tr-TR"/>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22.02.2014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22.02.2014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22.02.2014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22.02.2014</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22.02.2014</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D9F75050-0E15-4C5B-92B0-66D068882F1F}" type="datetimeFigureOut">
              <a:rPr lang="tr-TR" smtClean="0"/>
              <a:pPr/>
              <a:t>22.02.2014</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22.02.2014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22.02.2014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22.02.2014</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p:wedg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tr/url?sa=i&amp;rct=j&amp;q=11+footballers+on+stamps&amp;source=images&amp;cd=&amp;cad=rja&amp;docid=T76mGa29edg8wM&amp;tbnid=0bag6EqT3kPkjM:&amp;ved=0CAUQjRw&amp;url=http://bellacrafts.co.uk/shop/index.php?route=product/product&amp;product_id=450&amp;ei=oWBVUceMIormtQbh3IHQCA&amp;bvm=bv.44442042,d.bGE&amp;psig=AFQjCNFAT03KzsL3-l5soAnf-TgX6av4nQ&amp;ust=136463618183773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97-2003__al__ma_Sayfas_1.xls"/><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Microsoft_Office_Excel_97-2003__al__ma_Sayfas_3.xls"/><Relationship Id="rId4" Type="http://schemas.openxmlformats.org/officeDocument/2006/relationships/oleObject" Target="../embeddings/Microsoft_Office_Excel_97-2003__al__ma_Sayfas_2.xls"/></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r/url?sa=i&amp;rct=j&amp;q=following+the+cows+in+oestrus&amp;source=images&amp;cd=&amp;cad=rja&amp;docid=1GcwqOtWjrWALM&amp;tbnid=fwHpbGOQlMxgMM:&amp;ved=0CAUQjRw&amp;url=http://www.milkproduction.com/Library/Scientific-articles/Housing/Cow-comfort-5/&amp;ei=NwFWUcGeDIHHPKbwgaAE&amp;bvm=bv.44442042,d.ZWU&amp;psig=AFQjCNHINvVAENf2HyeRK3pZAvfjucnP-A&amp;ust=1364677297307202"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tr/url?sa=i&amp;rct=j&amp;q=rectovaginal+insemiantion+in+cow&amp;source=images&amp;cd=&amp;cad=rja&amp;docid=7jCfJiDJkVHBjM&amp;tbnid=SotzhUvQk9_gAM:&amp;ved=0CAUQjRw&amp;url=http://www.answers.com/topic/artificial-insemination&amp;ei=5QBWUYuTK47JPa2PgZgC&amp;bvm=bv.44442042,d.ZWU&amp;psig=AFQjCNGFHd1-UKGQAue0tcBc20lggvu_Fw&amp;ust=136467720825394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tr/url?sa=i&amp;rct=j&amp;q=reproductive+therapy+of+cows&amp;source=images&amp;cd=&amp;cad=rja&amp;docid=ceSiPEI8Wh7K-M&amp;tbnid=XBI6thnBFC9qSM:&amp;ved=0CAUQjRw&amp;url=http://agricultureproud.com/2012/10/30/think-tank-on-cattle-reproductive-technology/&amp;ei=vPxVUY_OC8PVOfXigMgC&amp;bvm=bv.44442042,d.ZGU&amp;psig=AFQjCNHZ8GDKxq5xYYWRb7RYIw1vHc_fQA&amp;ust=1364676145758880"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764704"/>
            <a:ext cx="7772400" cy="1470025"/>
          </a:xfrm>
        </p:spPr>
        <p:txBody>
          <a:bodyPr/>
          <a:lstStyle/>
          <a:p>
            <a:r>
              <a:rPr lang="tr-TR" dirty="0" smtClean="0"/>
              <a:t>İneklerde Suni Tohumlama Başarısını Artırıcı Stratejiler</a:t>
            </a:r>
            <a:endParaRPr lang="tr-TR" dirty="0"/>
          </a:p>
        </p:txBody>
      </p:sp>
      <p:sp>
        <p:nvSpPr>
          <p:cNvPr id="3" name="2 Alt Başlık"/>
          <p:cNvSpPr>
            <a:spLocks noGrp="1"/>
          </p:cNvSpPr>
          <p:nvPr>
            <p:ph type="subTitle" idx="1"/>
          </p:nvPr>
        </p:nvSpPr>
        <p:spPr>
          <a:xfrm>
            <a:off x="827584" y="3140968"/>
            <a:ext cx="3096344" cy="2952328"/>
          </a:xfrm>
        </p:spPr>
        <p:txBody>
          <a:bodyPr/>
          <a:lstStyle/>
          <a:p>
            <a:r>
              <a:rPr lang="tr-TR" b="1" dirty="0" smtClean="0"/>
              <a:t>“T Kuralı”</a:t>
            </a:r>
          </a:p>
          <a:p>
            <a:r>
              <a:rPr lang="tr-TR" dirty="0" err="1" smtClean="0"/>
              <a:t>Prof.Dr</a:t>
            </a:r>
            <a:r>
              <a:rPr lang="tr-TR" dirty="0" smtClean="0"/>
              <a:t>.Yavuz ÖZTÜRKLER</a:t>
            </a:r>
            <a:endParaRPr lang="tr-TR" dirty="0"/>
          </a:p>
        </p:txBody>
      </p:sp>
      <p:pic>
        <p:nvPicPr>
          <p:cNvPr id="4" name="Picture 2" descr="C:\Users\TOSHIBA\Desktop\slide-1-728.jpg"/>
          <p:cNvPicPr>
            <a:picLocks noChangeAspect="1" noChangeArrowheads="1"/>
          </p:cNvPicPr>
          <p:nvPr/>
        </p:nvPicPr>
        <p:blipFill>
          <a:blip r:embed="rId2" cstate="print"/>
          <a:srcRect/>
          <a:stretch>
            <a:fillRect/>
          </a:stretch>
        </p:blipFill>
        <p:spPr bwMode="auto">
          <a:xfrm>
            <a:off x="4067944" y="2276872"/>
            <a:ext cx="4536504" cy="3600400"/>
          </a:xfrm>
          <a:prstGeom prst="rect">
            <a:avLst/>
          </a:prstGeom>
          <a:noFill/>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İştahsız inek</a:t>
            </a:r>
            <a:endParaRPr lang="tr-TR" dirty="0"/>
          </a:p>
        </p:txBody>
      </p:sp>
      <p:sp>
        <p:nvSpPr>
          <p:cNvPr id="3" name="2 İçerik Yer Tutucusu"/>
          <p:cNvSpPr>
            <a:spLocks noGrp="1"/>
          </p:cNvSpPr>
          <p:nvPr>
            <p:ph idx="1"/>
          </p:nvPr>
        </p:nvSpPr>
        <p:spPr/>
        <p:txBody>
          <a:bodyPr/>
          <a:lstStyle/>
          <a:p>
            <a:r>
              <a:rPr lang="tr-TR" dirty="0" smtClean="0"/>
              <a:t>Gebeliğin son dönemi ve </a:t>
            </a:r>
            <a:r>
              <a:rPr lang="tr-TR" dirty="0" err="1" smtClean="0"/>
              <a:t>laktasyon</a:t>
            </a:r>
            <a:r>
              <a:rPr lang="tr-TR" dirty="0" smtClean="0"/>
              <a:t> başlangıcında ine iştahsızdır. Bu durum süt üretimi ve sürdürebilirliği için gerekli enerjiyi sınırlar,</a:t>
            </a:r>
            <a:r>
              <a:rPr lang="tr-TR" dirty="0" err="1" smtClean="0"/>
              <a:t>adipos</a:t>
            </a:r>
            <a:r>
              <a:rPr lang="tr-TR" dirty="0" smtClean="0"/>
              <a:t> dokudan </a:t>
            </a:r>
            <a:r>
              <a:rPr lang="tr-TR" dirty="0" err="1" smtClean="0"/>
              <a:t>yıkımlanan</a:t>
            </a:r>
            <a:r>
              <a:rPr lang="tr-TR" dirty="0" smtClean="0"/>
              <a:t> yağ asitleri enerji ikmali için </a:t>
            </a:r>
            <a:r>
              <a:rPr lang="tr-TR" dirty="0" err="1" smtClean="0"/>
              <a:t>kulanılınca</a:t>
            </a:r>
            <a:r>
              <a:rPr lang="tr-TR" dirty="0" smtClean="0"/>
              <a:t> ,karaciğer yağlanması oluşur.</a:t>
            </a:r>
            <a:endParaRPr lang="tr-TR"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Mineral balansı </a:t>
            </a:r>
            <a:endParaRPr lang="tr-TR" dirty="0"/>
          </a:p>
        </p:txBody>
      </p:sp>
      <p:sp>
        <p:nvSpPr>
          <p:cNvPr id="3" name="2 İçerik Yer Tutucusu"/>
          <p:cNvSpPr>
            <a:spLocks noGrp="1"/>
          </p:cNvSpPr>
          <p:nvPr>
            <p:ph idx="1"/>
          </p:nvPr>
        </p:nvSpPr>
        <p:spPr>
          <a:xfrm>
            <a:off x="1435608" y="1447800"/>
            <a:ext cx="4144504" cy="4800600"/>
          </a:xfrm>
        </p:spPr>
        <p:txBody>
          <a:bodyPr/>
          <a:lstStyle/>
          <a:p>
            <a:r>
              <a:rPr lang="tr-TR" dirty="0" smtClean="0"/>
              <a:t>Özellikle kalsiyuma dikkat!</a:t>
            </a:r>
          </a:p>
          <a:p>
            <a:r>
              <a:rPr lang="tr-TR" dirty="0" smtClean="0"/>
              <a:t>Ve Fosfor ve </a:t>
            </a:r>
            <a:r>
              <a:rPr lang="tr-TR" dirty="0" err="1" smtClean="0"/>
              <a:t>Mağnezyum</a:t>
            </a:r>
            <a:endParaRPr lang="tr-TR" dirty="0" smtClean="0"/>
          </a:p>
          <a:p>
            <a:r>
              <a:rPr lang="tr-TR" dirty="0" err="1" smtClean="0"/>
              <a:t>Co</a:t>
            </a:r>
            <a:r>
              <a:rPr lang="tr-TR" dirty="0" smtClean="0"/>
              <a:t>,</a:t>
            </a:r>
            <a:r>
              <a:rPr lang="tr-TR" dirty="0" err="1" smtClean="0"/>
              <a:t>Cu</a:t>
            </a:r>
            <a:r>
              <a:rPr lang="tr-TR" dirty="0" smtClean="0"/>
              <a:t> ,</a:t>
            </a:r>
            <a:r>
              <a:rPr lang="tr-TR" dirty="0" err="1" smtClean="0"/>
              <a:t>Mn</a:t>
            </a:r>
            <a:r>
              <a:rPr lang="tr-TR" dirty="0" smtClean="0"/>
              <a:t> ve </a:t>
            </a:r>
            <a:r>
              <a:rPr lang="tr-TR" dirty="0" err="1" smtClean="0"/>
              <a:t>Zn</a:t>
            </a:r>
            <a:r>
              <a:rPr lang="tr-TR" dirty="0" smtClean="0"/>
              <a:t>  de önemli </a:t>
            </a:r>
            <a:endParaRPr lang="tr-TR" dirty="0"/>
          </a:p>
        </p:txBody>
      </p:sp>
      <p:pic>
        <p:nvPicPr>
          <p:cNvPr id="13313" name="Picture 1" descr="C:\Users\TOSHIBA\Desktop\imagesCAQ39HLL.jpg"/>
          <p:cNvPicPr>
            <a:picLocks noChangeAspect="1" noChangeArrowheads="1"/>
          </p:cNvPicPr>
          <p:nvPr/>
        </p:nvPicPr>
        <p:blipFill>
          <a:blip r:embed="rId2" cstate="print"/>
          <a:srcRect/>
          <a:stretch>
            <a:fillRect/>
          </a:stretch>
        </p:blipFill>
        <p:spPr bwMode="auto">
          <a:xfrm>
            <a:off x="5724128" y="836712"/>
            <a:ext cx="2572122" cy="4032448"/>
          </a:xfrm>
          <a:prstGeom prst="rect">
            <a:avLst/>
          </a:prstGeom>
          <a:noFill/>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Kuru inek beslenmesi </a:t>
            </a:r>
            <a:endParaRPr lang="tr-TR" dirty="0"/>
          </a:p>
        </p:txBody>
      </p:sp>
      <p:sp>
        <p:nvSpPr>
          <p:cNvPr id="3" name="2 İçerik Yer Tutucusu"/>
          <p:cNvSpPr>
            <a:spLocks noGrp="1"/>
          </p:cNvSpPr>
          <p:nvPr>
            <p:ph idx="1"/>
          </p:nvPr>
        </p:nvSpPr>
        <p:spPr>
          <a:xfrm>
            <a:off x="1435608" y="1447800"/>
            <a:ext cx="4144504" cy="4800600"/>
          </a:xfrm>
        </p:spPr>
        <p:txBody>
          <a:bodyPr/>
          <a:lstStyle/>
          <a:p>
            <a:r>
              <a:rPr lang="tr-TR" dirty="0" smtClean="0"/>
              <a:t>Vitamin E ve Selenyum: Ret.</a:t>
            </a:r>
            <a:r>
              <a:rPr lang="tr-TR" dirty="0" err="1" smtClean="0"/>
              <a:t>Sec’i</a:t>
            </a:r>
            <a:r>
              <a:rPr lang="tr-TR" dirty="0" smtClean="0"/>
              <a:t> oldukça azaltır (gebeliğin 40.gününde yapılan)</a:t>
            </a:r>
          </a:p>
          <a:p>
            <a:r>
              <a:rPr lang="tr-TR" dirty="0" smtClean="0"/>
              <a:t>A,D vitaminleri önemli</a:t>
            </a:r>
          </a:p>
          <a:p>
            <a:endParaRPr lang="tr-TR" dirty="0"/>
          </a:p>
        </p:txBody>
      </p:sp>
      <p:pic>
        <p:nvPicPr>
          <p:cNvPr id="12289" name="Picture 1" descr="C:\Users\TOSHIBA\Desktop\cows-in-space[1].jpg"/>
          <p:cNvPicPr>
            <a:picLocks noChangeAspect="1" noChangeArrowheads="1"/>
          </p:cNvPicPr>
          <p:nvPr/>
        </p:nvPicPr>
        <p:blipFill>
          <a:blip r:embed="rId2" cstate="print"/>
          <a:srcRect/>
          <a:stretch>
            <a:fillRect/>
          </a:stretch>
        </p:blipFill>
        <p:spPr bwMode="auto">
          <a:xfrm>
            <a:off x="5724525" y="1052736"/>
            <a:ext cx="3419475" cy="4733925"/>
          </a:xfrm>
          <a:prstGeom prst="rect">
            <a:avLst/>
          </a:prstGeo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defRPr/>
            </a:pPr>
            <a:r>
              <a:rPr lang="tr-TR" smtClean="0"/>
              <a:t>Hormonal Değişiklikler</a:t>
            </a:r>
          </a:p>
        </p:txBody>
      </p:sp>
      <p:sp>
        <p:nvSpPr>
          <p:cNvPr id="272387" name="Rectangle 3"/>
          <p:cNvSpPr>
            <a:spLocks noGrp="1" noChangeArrowheads="1"/>
          </p:cNvSpPr>
          <p:nvPr>
            <p:ph type="body" sz="half" idx="1"/>
          </p:nvPr>
        </p:nvSpPr>
        <p:spPr/>
        <p:txBody>
          <a:bodyPr/>
          <a:lstStyle/>
          <a:p>
            <a:pPr eaLnBrk="1" hangingPunct="1">
              <a:defRPr/>
            </a:pPr>
            <a:endParaRPr lang="tr-TR" sz="2800" smtClean="0"/>
          </a:p>
          <a:p>
            <a:pPr eaLnBrk="1" hangingPunct="1">
              <a:defRPr/>
            </a:pPr>
            <a:endParaRPr lang="tr-TR" sz="2800" smtClean="0"/>
          </a:p>
        </p:txBody>
      </p:sp>
      <p:graphicFrame>
        <p:nvGraphicFramePr>
          <p:cNvPr id="272468" name="Group 84"/>
          <p:cNvGraphicFramePr>
            <a:graphicFrameLocks noGrp="1"/>
          </p:cNvGraphicFramePr>
          <p:nvPr>
            <p:ph sz="half" idx="2"/>
          </p:nvPr>
        </p:nvGraphicFramePr>
        <p:xfrm>
          <a:off x="1042988" y="1981200"/>
          <a:ext cx="7567612" cy="4588511"/>
        </p:xfrm>
        <a:graphic>
          <a:graphicData uri="http://schemas.openxmlformats.org/drawingml/2006/table">
            <a:tbl>
              <a:tblPr/>
              <a:tblGrid>
                <a:gridCol w="3816350"/>
                <a:gridCol w="1368425"/>
                <a:gridCol w="1152525"/>
                <a:gridCol w="1230312"/>
              </a:tblGrid>
              <a:tr h="509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Hormon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Doğum Öncesi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Doğum 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Doğum sonrası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İnsülin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Büyüme Hormonu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Thyroxine(T4)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Östojen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Progesteron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Glukokortikoid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Prolaktin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67" name="Line 85"/>
          <p:cNvSpPr>
            <a:spLocks noChangeShapeType="1"/>
          </p:cNvSpPr>
          <p:nvPr/>
        </p:nvSpPr>
        <p:spPr bwMode="auto">
          <a:xfrm>
            <a:off x="5580063" y="2924175"/>
            <a:ext cx="0" cy="217488"/>
          </a:xfrm>
          <a:prstGeom prst="line">
            <a:avLst/>
          </a:prstGeom>
          <a:noFill/>
          <a:ln w="76200">
            <a:solidFill>
              <a:srgbClr val="FF0000"/>
            </a:solidFill>
            <a:round/>
            <a:headEnd/>
            <a:tailEnd type="triangle" w="med" len="med"/>
          </a:ln>
          <a:effectLst/>
        </p:spPr>
        <p:txBody>
          <a:bodyPr/>
          <a:lstStyle/>
          <a:p>
            <a:endParaRPr lang="tr-TR"/>
          </a:p>
        </p:txBody>
      </p:sp>
      <p:sp>
        <p:nvSpPr>
          <p:cNvPr id="9268" name="Line 86"/>
          <p:cNvSpPr>
            <a:spLocks noChangeShapeType="1"/>
          </p:cNvSpPr>
          <p:nvPr/>
        </p:nvSpPr>
        <p:spPr bwMode="auto">
          <a:xfrm>
            <a:off x="7885113" y="3500438"/>
            <a:ext cx="0" cy="217487"/>
          </a:xfrm>
          <a:prstGeom prst="line">
            <a:avLst/>
          </a:prstGeom>
          <a:noFill/>
          <a:ln w="76200">
            <a:solidFill>
              <a:srgbClr val="FF0000"/>
            </a:solidFill>
            <a:round/>
            <a:headEnd/>
            <a:tailEnd type="triangle" w="med" len="med"/>
          </a:ln>
          <a:effectLst/>
        </p:spPr>
        <p:txBody>
          <a:bodyPr/>
          <a:lstStyle/>
          <a:p>
            <a:endParaRPr lang="tr-TR"/>
          </a:p>
        </p:txBody>
      </p:sp>
      <p:sp>
        <p:nvSpPr>
          <p:cNvPr id="9269" name="Line 87"/>
          <p:cNvSpPr>
            <a:spLocks noChangeShapeType="1"/>
          </p:cNvSpPr>
          <p:nvPr/>
        </p:nvSpPr>
        <p:spPr bwMode="auto">
          <a:xfrm flipV="1">
            <a:off x="6732588" y="2997200"/>
            <a:ext cx="0" cy="215900"/>
          </a:xfrm>
          <a:prstGeom prst="line">
            <a:avLst/>
          </a:prstGeom>
          <a:noFill/>
          <a:ln w="76200">
            <a:solidFill>
              <a:srgbClr val="00FF00"/>
            </a:solidFill>
            <a:round/>
            <a:headEnd/>
            <a:tailEnd type="triangle" w="med" len="med"/>
          </a:ln>
          <a:effectLst/>
        </p:spPr>
        <p:txBody>
          <a:bodyPr/>
          <a:lstStyle/>
          <a:p>
            <a:endParaRPr lang="tr-TR"/>
          </a:p>
        </p:txBody>
      </p:sp>
      <p:sp>
        <p:nvSpPr>
          <p:cNvPr id="9270" name="Line 88"/>
          <p:cNvSpPr>
            <a:spLocks noChangeShapeType="1"/>
          </p:cNvSpPr>
          <p:nvPr/>
        </p:nvSpPr>
        <p:spPr bwMode="auto">
          <a:xfrm flipV="1">
            <a:off x="7885113" y="2997200"/>
            <a:ext cx="0" cy="215900"/>
          </a:xfrm>
          <a:prstGeom prst="line">
            <a:avLst/>
          </a:prstGeom>
          <a:noFill/>
          <a:ln w="76200">
            <a:solidFill>
              <a:srgbClr val="00FF00"/>
            </a:solidFill>
            <a:round/>
            <a:headEnd/>
            <a:tailEnd type="triangle" w="med" len="med"/>
          </a:ln>
          <a:effectLst/>
        </p:spPr>
        <p:txBody>
          <a:bodyPr/>
          <a:lstStyle/>
          <a:p>
            <a:endParaRPr lang="tr-TR"/>
          </a:p>
        </p:txBody>
      </p:sp>
      <p:sp>
        <p:nvSpPr>
          <p:cNvPr id="9271" name="Line 89"/>
          <p:cNvSpPr>
            <a:spLocks noChangeShapeType="1"/>
          </p:cNvSpPr>
          <p:nvPr/>
        </p:nvSpPr>
        <p:spPr bwMode="auto">
          <a:xfrm flipV="1">
            <a:off x="5508625" y="3573463"/>
            <a:ext cx="0" cy="215900"/>
          </a:xfrm>
          <a:prstGeom prst="line">
            <a:avLst/>
          </a:prstGeom>
          <a:noFill/>
          <a:ln w="76200">
            <a:solidFill>
              <a:srgbClr val="00FF00"/>
            </a:solidFill>
            <a:round/>
            <a:headEnd/>
            <a:tailEnd type="triangle" w="med" len="med"/>
          </a:ln>
          <a:effectLst/>
        </p:spPr>
        <p:txBody>
          <a:bodyPr/>
          <a:lstStyle/>
          <a:p>
            <a:endParaRPr lang="tr-TR"/>
          </a:p>
        </p:txBody>
      </p:sp>
      <p:sp>
        <p:nvSpPr>
          <p:cNvPr id="9272" name="Line 90"/>
          <p:cNvSpPr>
            <a:spLocks noChangeShapeType="1"/>
          </p:cNvSpPr>
          <p:nvPr/>
        </p:nvSpPr>
        <p:spPr bwMode="auto">
          <a:xfrm>
            <a:off x="6804025" y="4652963"/>
            <a:ext cx="0" cy="217487"/>
          </a:xfrm>
          <a:prstGeom prst="line">
            <a:avLst/>
          </a:prstGeom>
          <a:noFill/>
          <a:ln w="76200">
            <a:solidFill>
              <a:srgbClr val="FF0000"/>
            </a:solidFill>
            <a:round/>
            <a:headEnd/>
            <a:tailEnd type="triangle" w="med" len="med"/>
          </a:ln>
          <a:effectLst/>
        </p:spPr>
        <p:txBody>
          <a:bodyPr/>
          <a:lstStyle/>
          <a:p>
            <a:endParaRPr lang="tr-TR"/>
          </a:p>
        </p:txBody>
      </p:sp>
      <p:sp>
        <p:nvSpPr>
          <p:cNvPr id="9273" name="Line 91"/>
          <p:cNvSpPr>
            <a:spLocks noChangeShapeType="1"/>
          </p:cNvSpPr>
          <p:nvPr/>
        </p:nvSpPr>
        <p:spPr bwMode="auto">
          <a:xfrm>
            <a:off x="6804025" y="4149725"/>
            <a:ext cx="0" cy="217488"/>
          </a:xfrm>
          <a:prstGeom prst="line">
            <a:avLst/>
          </a:prstGeom>
          <a:noFill/>
          <a:ln w="76200">
            <a:solidFill>
              <a:srgbClr val="FF0000"/>
            </a:solidFill>
            <a:round/>
            <a:headEnd/>
            <a:tailEnd type="triangle" w="med" len="med"/>
          </a:ln>
          <a:effectLst/>
        </p:spPr>
        <p:txBody>
          <a:bodyPr/>
          <a:lstStyle/>
          <a:p>
            <a:endParaRPr lang="tr-TR"/>
          </a:p>
        </p:txBody>
      </p:sp>
      <p:sp>
        <p:nvSpPr>
          <p:cNvPr id="9274" name="Line 92"/>
          <p:cNvSpPr>
            <a:spLocks noChangeShapeType="1"/>
          </p:cNvSpPr>
          <p:nvPr/>
        </p:nvSpPr>
        <p:spPr bwMode="auto">
          <a:xfrm>
            <a:off x="6732588" y="3573463"/>
            <a:ext cx="0" cy="217487"/>
          </a:xfrm>
          <a:prstGeom prst="line">
            <a:avLst/>
          </a:prstGeom>
          <a:noFill/>
          <a:ln w="76200">
            <a:solidFill>
              <a:srgbClr val="FF0000"/>
            </a:solidFill>
            <a:round/>
            <a:headEnd/>
            <a:tailEnd type="triangle" w="med" len="med"/>
          </a:ln>
          <a:effectLst/>
        </p:spPr>
        <p:txBody>
          <a:bodyPr/>
          <a:lstStyle/>
          <a:p>
            <a:endParaRPr lang="tr-TR"/>
          </a:p>
        </p:txBody>
      </p:sp>
      <p:sp>
        <p:nvSpPr>
          <p:cNvPr id="9275" name="Line 93"/>
          <p:cNvSpPr>
            <a:spLocks noChangeShapeType="1"/>
          </p:cNvSpPr>
          <p:nvPr/>
        </p:nvSpPr>
        <p:spPr bwMode="auto">
          <a:xfrm flipV="1">
            <a:off x="5508625" y="4076700"/>
            <a:ext cx="0" cy="215900"/>
          </a:xfrm>
          <a:prstGeom prst="line">
            <a:avLst/>
          </a:prstGeom>
          <a:noFill/>
          <a:ln w="76200">
            <a:solidFill>
              <a:srgbClr val="00FF00"/>
            </a:solidFill>
            <a:round/>
            <a:headEnd/>
            <a:tailEnd type="triangle" w="med" len="med"/>
          </a:ln>
          <a:effectLst/>
        </p:spPr>
        <p:txBody>
          <a:bodyPr/>
          <a:lstStyle/>
          <a:p>
            <a:endParaRPr lang="tr-TR"/>
          </a:p>
        </p:txBody>
      </p:sp>
      <p:sp>
        <p:nvSpPr>
          <p:cNvPr id="9276" name="Line 94"/>
          <p:cNvSpPr>
            <a:spLocks noChangeShapeType="1"/>
          </p:cNvSpPr>
          <p:nvPr/>
        </p:nvSpPr>
        <p:spPr bwMode="auto">
          <a:xfrm flipV="1">
            <a:off x="7885113" y="4076700"/>
            <a:ext cx="0" cy="215900"/>
          </a:xfrm>
          <a:prstGeom prst="line">
            <a:avLst/>
          </a:prstGeom>
          <a:noFill/>
          <a:ln w="76200">
            <a:solidFill>
              <a:srgbClr val="00FF00"/>
            </a:solidFill>
            <a:round/>
            <a:headEnd/>
            <a:tailEnd type="triangle" w="med" len="med"/>
          </a:ln>
          <a:effectLst/>
        </p:spPr>
        <p:txBody>
          <a:bodyPr/>
          <a:lstStyle/>
          <a:p>
            <a:endParaRPr lang="tr-TR"/>
          </a:p>
        </p:txBody>
      </p:sp>
      <p:sp>
        <p:nvSpPr>
          <p:cNvPr id="9277" name="Line 95"/>
          <p:cNvSpPr>
            <a:spLocks noChangeShapeType="1"/>
          </p:cNvSpPr>
          <p:nvPr/>
        </p:nvSpPr>
        <p:spPr bwMode="auto">
          <a:xfrm flipV="1">
            <a:off x="5508625" y="4652963"/>
            <a:ext cx="0" cy="215900"/>
          </a:xfrm>
          <a:prstGeom prst="line">
            <a:avLst/>
          </a:prstGeom>
          <a:noFill/>
          <a:ln w="76200">
            <a:solidFill>
              <a:srgbClr val="00FF00"/>
            </a:solidFill>
            <a:round/>
            <a:headEnd/>
            <a:tailEnd type="triangle" w="med" len="med"/>
          </a:ln>
          <a:effectLst/>
        </p:spPr>
        <p:txBody>
          <a:bodyPr/>
          <a:lstStyle/>
          <a:p>
            <a:endParaRPr lang="tr-TR"/>
          </a:p>
        </p:txBody>
      </p:sp>
      <p:sp>
        <p:nvSpPr>
          <p:cNvPr id="9278" name="Line 96"/>
          <p:cNvSpPr>
            <a:spLocks noChangeShapeType="1"/>
          </p:cNvSpPr>
          <p:nvPr/>
        </p:nvSpPr>
        <p:spPr bwMode="auto">
          <a:xfrm>
            <a:off x="6011863" y="5157788"/>
            <a:ext cx="0" cy="217487"/>
          </a:xfrm>
          <a:prstGeom prst="line">
            <a:avLst/>
          </a:prstGeom>
          <a:noFill/>
          <a:ln w="76200">
            <a:solidFill>
              <a:srgbClr val="FF0000"/>
            </a:solidFill>
            <a:round/>
            <a:headEnd/>
            <a:tailEnd type="triangle" w="med" len="med"/>
          </a:ln>
          <a:effectLst/>
        </p:spPr>
        <p:txBody>
          <a:bodyPr/>
          <a:lstStyle/>
          <a:p>
            <a:endParaRPr lang="tr-TR"/>
          </a:p>
        </p:txBody>
      </p:sp>
      <p:sp>
        <p:nvSpPr>
          <p:cNvPr id="9279" name="Line 97"/>
          <p:cNvSpPr>
            <a:spLocks noChangeShapeType="1"/>
          </p:cNvSpPr>
          <p:nvPr/>
        </p:nvSpPr>
        <p:spPr bwMode="auto">
          <a:xfrm>
            <a:off x="6877050" y="5157788"/>
            <a:ext cx="0" cy="217487"/>
          </a:xfrm>
          <a:prstGeom prst="line">
            <a:avLst/>
          </a:prstGeom>
          <a:noFill/>
          <a:ln w="76200">
            <a:solidFill>
              <a:srgbClr val="FF0000"/>
            </a:solidFill>
            <a:round/>
            <a:headEnd/>
            <a:tailEnd type="triangle" w="med" len="med"/>
          </a:ln>
          <a:effectLst/>
        </p:spPr>
        <p:txBody>
          <a:bodyPr/>
          <a:lstStyle/>
          <a:p>
            <a:endParaRPr lang="tr-TR"/>
          </a:p>
        </p:txBody>
      </p:sp>
      <p:sp>
        <p:nvSpPr>
          <p:cNvPr id="9280" name="Line 98"/>
          <p:cNvSpPr>
            <a:spLocks noChangeShapeType="1"/>
          </p:cNvSpPr>
          <p:nvPr/>
        </p:nvSpPr>
        <p:spPr bwMode="auto">
          <a:xfrm>
            <a:off x="7885113" y="4652963"/>
            <a:ext cx="0" cy="217487"/>
          </a:xfrm>
          <a:prstGeom prst="line">
            <a:avLst/>
          </a:prstGeom>
          <a:noFill/>
          <a:ln w="76200">
            <a:solidFill>
              <a:srgbClr val="FF0000"/>
            </a:solidFill>
            <a:round/>
            <a:headEnd/>
            <a:tailEnd type="triangle" w="med" len="med"/>
          </a:ln>
          <a:effectLst/>
        </p:spPr>
        <p:txBody>
          <a:bodyPr/>
          <a:lstStyle/>
          <a:p>
            <a:endParaRPr lang="tr-TR"/>
          </a:p>
        </p:txBody>
      </p:sp>
      <p:sp>
        <p:nvSpPr>
          <p:cNvPr id="9281" name="Line 99"/>
          <p:cNvSpPr>
            <a:spLocks noChangeShapeType="1"/>
          </p:cNvSpPr>
          <p:nvPr/>
        </p:nvSpPr>
        <p:spPr bwMode="auto">
          <a:xfrm>
            <a:off x="7885113" y="5157788"/>
            <a:ext cx="0" cy="217487"/>
          </a:xfrm>
          <a:prstGeom prst="line">
            <a:avLst/>
          </a:prstGeom>
          <a:noFill/>
          <a:ln w="76200">
            <a:solidFill>
              <a:srgbClr val="FF0000"/>
            </a:solidFill>
            <a:round/>
            <a:headEnd/>
            <a:tailEnd type="triangle" w="med" len="med"/>
          </a:ln>
          <a:effectLst/>
        </p:spPr>
        <p:txBody>
          <a:bodyPr/>
          <a:lstStyle/>
          <a:p>
            <a:endParaRPr lang="tr-TR"/>
          </a:p>
        </p:txBody>
      </p:sp>
      <p:sp>
        <p:nvSpPr>
          <p:cNvPr id="9282" name="Line 100"/>
          <p:cNvSpPr>
            <a:spLocks noChangeShapeType="1"/>
          </p:cNvSpPr>
          <p:nvPr/>
        </p:nvSpPr>
        <p:spPr bwMode="auto">
          <a:xfrm flipV="1">
            <a:off x="5580063" y="5157788"/>
            <a:ext cx="0" cy="215900"/>
          </a:xfrm>
          <a:prstGeom prst="line">
            <a:avLst/>
          </a:prstGeom>
          <a:noFill/>
          <a:ln w="76200">
            <a:solidFill>
              <a:srgbClr val="00FF00"/>
            </a:solidFill>
            <a:round/>
            <a:headEnd/>
            <a:tailEnd type="triangle" w="med" len="med"/>
          </a:ln>
          <a:effectLst/>
        </p:spPr>
        <p:txBody>
          <a:bodyPr/>
          <a:lstStyle/>
          <a:p>
            <a:endParaRPr lang="tr-TR"/>
          </a:p>
        </p:txBody>
      </p:sp>
      <p:sp>
        <p:nvSpPr>
          <p:cNvPr id="9283" name="Line 102"/>
          <p:cNvSpPr>
            <a:spLocks noChangeShapeType="1"/>
          </p:cNvSpPr>
          <p:nvPr/>
        </p:nvSpPr>
        <p:spPr bwMode="auto">
          <a:xfrm flipV="1">
            <a:off x="6804025" y="6165850"/>
            <a:ext cx="0" cy="215900"/>
          </a:xfrm>
          <a:prstGeom prst="line">
            <a:avLst/>
          </a:prstGeom>
          <a:noFill/>
          <a:ln w="76200">
            <a:solidFill>
              <a:srgbClr val="00FF00"/>
            </a:solidFill>
            <a:round/>
            <a:headEnd/>
            <a:tailEnd type="triangle" w="med" len="med"/>
          </a:ln>
          <a:effectLst/>
        </p:spPr>
        <p:txBody>
          <a:bodyPr/>
          <a:lstStyle/>
          <a:p>
            <a:endParaRPr lang="tr-TR"/>
          </a:p>
        </p:txBody>
      </p:sp>
      <p:sp>
        <p:nvSpPr>
          <p:cNvPr id="9284" name="Line 103"/>
          <p:cNvSpPr>
            <a:spLocks noChangeShapeType="1"/>
          </p:cNvSpPr>
          <p:nvPr/>
        </p:nvSpPr>
        <p:spPr bwMode="auto">
          <a:xfrm flipV="1">
            <a:off x="6804025" y="5661025"/>
            <a:ext cx="0" cy="215900"/>
          </a:xfrm>
          <a:prstGeom prst="line">
            <a:avLst/>
          </a:prstGeom>
          <a:noFill/>
          <a:ln w="76200">
            <a:solidFill>
              <a:srgbClr val="00FF00"/>
            </a:solidFill>
            <a:round/>
            <a:headEnd/>
            <a:tailEnd type="triangle" w="med" len="med"/>
          </a:ln>
          <a:effectLst/>
        </p:spPr>
        <p:txBody>
          <a:bodyPr/>
          <a:lstStyle/>
          <a:p>
            <a:endParaRPr lang="tr-TR"/>
          </a:p>
        </p:txBody>
      </p:sp>
      <p:sp>
        <p:nvSpPr>
          <p:cNvPr id="9285" name="Line 104"/>
          <p:cNvSpPr>
            <a:spLocks noChangeShapeType="1"/>
          </p:cNvSpPr>
          <p:nvPr/>
        </p:nvSpPr>
        <p:spPr bwMode="auto">
          <a:xfrm>
            <a:off x="7885113" y="6237288"/>
            <a:ext cx="0" cy="217487"/>
          </a:xfrm>
          <a:prstGeom prst="line">
            <a:avLst/>
          </a:prstGeom>
          <a:noFill/>
          <a:ln w="76200">
            <a:solidFill>
              <a:srgbClr val="FF0000"/>
            </a:solidFill>
            <a:round/>
            <a:headEnd/>
            <a:tailEnd type="triangle" w="med" len="med"/>
          </a:ln>
          <a:effectLst/>
        </p:spPr>
        <p:txBody>
          <a:bodyPr/>
          <a:lstStyle/>
          <a:p>
            <a:endParaRPr lang="tr-TR"/>
          </a:p>
        </p:txBody>
      </p:sp>
      <p:sp>
        <p:nvSpPr>
          <p:cNvPr id="9286" name="Line 105"/>
          <p:cNvSpPr>
            <a:spLocks noChangeShapeType="1"/>
          </p:cNvSpPr>
          <p:nvPr/>
        </p:nvSpPr>
        <p:spPr bwMode="auto">
          <a:xfrm>
            <a:off x="7885113" y="5734050"/>
            <a:ext cx="0" cy="217488"/>
          </a:xfrm>
          <a:prstGeom prst="line">
            <a:avLst/>
          </a:prstGeom>
          <a:noFill/>
          <a:ln w="76200">
            <a:solidFill>
              <a:srgbClr val="FF0000"/>
            </a:solidFill>
            <a:round/>
            <a:headEnd/>
            <a:tailEnd type="triangle" w="med" len="med"/>
          </a:ln>
          <a:effectLst/>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r>
              <a:rPr lang="tr-TR" sz="2800" dirty="0" smtClean="0"/>
              <a:t>GEÇİŞ DÖNEMİ BESLENME ÜZERİNE BAZI ÖNEMLİ </a:t>
            </a:r>
            <a:r>
              <a:rPr lang="tr-TR" sz="2000" dirty="0" smtClean="0"/>
              <a:t>BİLGİLER-</a:t>
            </a:r>
            <a:r>
              <a:rPr lang="tr-TR" sz="2000" b="1" dirty="0" smtClean="0"/>
              <a:t>Bu slayttan sonra  geçiş periyodu ve beslenme ile ilgili bilgiler “</a:t>
            </a:r>
            <a:r>
              <a:rPr lang="en-AU" sz="2000" b="1" dirty="0" err="1" smtClean="0"/>
              <a:t>Prof.Dr</a:t>
            </a:r>
            <a:r>
              <a:rPr lang="en-AU" sz="2000" b="1" dirty="0" smtClean="0"/>
              <a:t>. </a:t>
            </a:r>
            <a:r>
              <a:rPr lang="en-AU" sz="2000" b="1" dirty="0" err="1" smtClean="0"/>
              <a:t>Behiç</a:t>
            </a:r>
            <a:r>
              <a:rPr lang="en-AU" sz="2000" b="1" dirty="0" smtClean="0"/>
              <a:t> ÇOŞKUN</a:t>
            </a:r>
            <a:r>
              <a:rPr lang="tr-TR" sz="2000" b="1" dirty="0" smtClean="0"/>
              <a:t>”’dan alıntı yapılmıştır</a:t>
            </a:r>
            <a:r>
              <a:rPr lang="tr-TR" sz="2800" b="1" dirty="0" smtClean="0"/>
              <a:t/>
            </a:r>
            <a:br>
              <a:rPr lang="tr-TR" sz="2800" b="1" dirty="0" smtClean="0"/>
            </a:br>
            <a:endParaRPr lang="tr-TR" sz="2800" dirty="0"/>
          </a:p>
        </p:txBody>
      </p:sp>
      <p:pic>
        <p:nvPicPr>
          <p:cNvPr id="10241" name="Picture 1" descr="C:\Users\TOSHIBA\Desktop\obama-milking-us-economy-dry_cow_[1].jpg"/>
          <p:cNvPicPr>
            <a:picLocks noChangeAspect="1" noChangeArrowheads="1"/>
          </p:cNvPicPr>
          <p:nvPr/>
        </p:nvPicPr>
        <p:blipFill>
          <a:blip r:embed="rId2" cstate="print"/>
          <a:srcRect/>
          <a:stretch>
            <a:fillRect/>
          </a:stretch>
        </p:blipFill>
        <p:spPr bwMode="auto">
          <a:xfrm>
            <a:off x="1259632" y="1484784"/>
            <a:ext cx="7416824" cy="4730279"/>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defRPr/>
            </a:pPr>
            <a:r>
              <a:rPr lang="tr-TR" smtClean="0"/>
              <a:t>Geçiş Dönemi Nedir?</a:t>
            </a:r>
          </a:p>
        </p:txBody>
      </p:sp>
      <p:sp>
        <p:nvSpPr>
          <p:cNvPr id="11267" name="Line 3"/>
          <p:cNvSpPr>
            <a:spLocks noChangeShapeType="1"/>
          </p:cNvSpPr>
          <p:nvPr/>
        </p:nvSpPr>
        <p:spPr bwMode="auto">
          <a:xfrm>
            <a:off x="900113" y="4292600"/>
            <a:ext cx="8064500" cy="0"/>
          </a:xfrm>
          <a:prstGeom prst="line">
            <a:avLst/>
          </a:prstGeom>
          <a:noFill/>
          <a:ln w="63500">
            <a:solidFill>
              <a:schemeClr val="tx1"/>
            </a:solidFill>
            <a:round/>
            <a:headEnd/>
            <a:tailEnd/>
          </a:ln>
          <a:effectLst/>
        </p:spPr>
        <p:txBody>
          <a:bodyPr/>
          <a:lstStyle/>
          <a:p>
            <a:endParaRPr lang="tr-TR"/>
          </a:p>
        </p:txBody>
      </p:sp>
      <p:sp>
        <p:nvSpPr>
          <p:cNvPr id="11268" name="Line 4"/>
          <p:cNvSpPr>
            <a:spLocks noChangeShapeType="1"/>
          </p:cNvSpPr>
          <p:nvPr/>
        </p:nvSpPr>
        <p:spPr bwMode="auto">
          <a:xfrm flipV="1">
            <a:off x="2987675" y="4581525"/>
            <a:ext cx="0" cy="504825"/>
          </a:xfrm>
          <a:prstGeom prst="line">
            <a:avLst/>
          </a:prstGeom>
          <a:noFill/>
          <a:ln w="76200">
            <a:solidFill>
              <a:srgbClr val="FF00FF"/>
            </a:solidFill>
            <a:round/>
            <a:headEnd/>
            <a:tailEnd type="triangle" w="med" len="med"/>
          </a:ln>
          <a:effectLst/>
        </p:spPr>
        <p:txBody>
          <a:bodyPr/>
          <a:lstStyle/>
          <a:p>
            <a:endParaRPr lang="tr-TR"/>
          </a:p>
        </p:txBody>
      </p:sp>
      <p:sp>
        <p:nvSpPr>
          <p:cNvPr id="11269" name="Line 5"/>
          <p:cNvSpPr>
            <a:spLocks noChangeShapeType="1"/>
          </p:cNvSpPr>
          <p:nvPr/>
        </p:nvSpPr>
        <p:spPr bwMode="auto">
          <a:xfrm>
            <a:off x="1258888" y="4076700"/>
            <a:ext cx="0" cy="358775"/>
          </a:xfrm>
          <a:prstGeom prst="line">
            <a:avLst/>
          </a:prstGeom>
          <a:noFill/>
          <a:ln w="31750">
            <a:solidFill>
              <a:schemeClr val="tx1"/>
            </a:solidFill>
            <a:round/>
            <a:headEnd/>
            <a:tailEnd/>
          </a:ln>
          <a:effectLst/>
        </p:spPr>
        <p:txBody>
          <a:bodyPr/>
          <a:lstStyle/>
          <a:p>
            <a:endParaRPr lang="tr-TR"/>
          </a:p>
        </p:txBody>
      </p:sp>
      <p:sp>
        <p:nvSpPr>
          <p:cNvPr id="11270" name="Line 6"/>
          <p:cNvSpPr>
            <a:spLocks noChangeShapeType="1"/>
          </p:cNvSpPr>
          <p:nvPr/>
        </p:nvSpPr>
        <p:spPr bwMode="auto">
          <a:xfrm>
            <a:off x="1835150" y="4076700"/>
            <a:ext cx="0" cy="358775"/>
          </a:xfrm>
          <a:prstGeom prst="line">
            <a:avLst/>
          </a:prstGeom>
          <a:noFill/>
          <a:ln w="31750">
            <a:solidFill>
              <a:schemeClr val="tx1"/>
            </a:solidFill>
            <a:round/>
            <a:headEnd/>
            <a:tailEnd/>
          </a:ln>
          <a:effectLst/>
        </p:spPr>
        <p:txBody>
          <a:bodyPr/>
          <a:lstStyle/>
          <a:p>
            <a:endParaRPr lang="tr-TR"/>
          </a:p>
        </p:txBody>
      </p:sp>
      <p:sp>
        <p:nvSpPr>
          <p:cNvPr id="11271" name="Line 7"/>
          <p:cNvSpPr>
            <a:spLocks noChangeShapeType="1"/>
          </p:cNvSpPr>
          <p:nvPr/>
        </p:nvSpPr>
        <p:spPr bwMode="auto">
          <a:xfrm>
            <a:off x="2411413" y="4076700"/>
            <a:ext cx="0" cy="358775"/>
          </a:xfrm>
          <a:prstGeom prst="line">
            <a:avLst/>
          </a:prstGeom>
          <a:noFill/>
          <a:ln w="31750">
            <a:solidFill>
              <a:schemeClr val="tx1"/>
            </a:solidFill>
            <a:round/>
            <a:headEnd/>
            <a:tailEnd/>
          </a:ln>
          <a:effectLst/>
        </p:spPr>
        <p:txBody>
          <a:bodyPr/>
          <a:lstStyle/>
          <a:p>
            <a:endParaRPr lang="tr-TR"/>
          </a:p>
        </p:txBody>
      </p:sp>
      <p:sp>
        <p:nvSpPr>
          <p:cNvPr id="11272" name="Line 8"/>
          <p:cNvSpPr>
            <a:spLocks noChangeShapeType="1"/>
          </p:cNvSpPr>
          <p:nvPr/>
        </p:nvSpPr>
        <p:spPr bwMode="auto">
          <a:xfrm>
            <a:off x="5364163" y="4076700"/>
            <a:ext cx="0" cy="358775"/>
          </a:xfrm>
          <a:prstGeom prst="line">
            <a:avLst/>
          </a:prstGeom>
          <a:noFill/>
          <a:ln w="31750">
            <a:solidFill>
              <a:schemeClr val="tx1"/>
            </a:solidFill>
            <a:round/>
            <a:headEnd/>
            <a:tailEnd/>
          </a:ln>
          <a:effectLst/>
        </p:spPr>
        <p:txBody>
          <a:bodyPr/>
          <a:lstStyle/>
          <a:p>
            <a:endParaRPr lang="tr-TR"/>
          </a:p>
        </p:txBody>
      </p:sp>
      <p:sp>
        <p:nvSpPr>
          <p:cNvPr id="11273" name="Line 9"/>
          <p:cNvSpPr>
            <a:spLocks noChangeShapeType="1"/>
          </p:cNvSpPr>
          <p:nvPr/>
        </p:nvSpPr>
        <p:spPr bwMode="auto">
          <a:xfrm>
            <a:off x="3635375" y="4076700"/>
            <a:ext cx="0" cy="358775"/>
          </a:xfrm>
          <a:prstGeom prst="line">
            <a:avLst/>
          </a:prstGeom>
          <a:noFill/>
          <a:ln w="31750">
            <a:solidFill>
              <a:schemeClr val="tx1"/>
            </a:solidFill>
            <a:round/>
            <a:headEnd/>
            <a:tailEnd/>
          </a:ln>
          <a:effectLst/>
        </p:spPr>
        <p:txBody>
          <a:bodyPr/>
          <a:lstStyle/>
          <a:p>
            <a:endParaRPr lang="tr-TR"/>
          </a:p>
        </p:txBody>
      </p:sp>
      <p:sp>
        <p:nvSpPr>
          <p:cNvPr id="11274" name="Line 10"/>
          <p:cNvSpPr>
            <a:spLocks noChangeShapeType="1"/>
          </p:cNvSpPr>
          <p:nvPr/>
        </p:nvSpPr>
        <p:spPr bwMode="auto">
          <a:xfrm>
            <a:off x="4500563" y="4076700"/>
            <a:ext cx="0" cy="358775"/>
          </a:xfrm>
          <a:prstGeom prst="line">
            <a:avLst/>
          </a:prstGeom>
          <a:noFill/>
          <a:ln w="31750">
            <a:solidFill>
              <a:schemeClr val="tx1"/>
            </a:solidFill>
            <a:round/>
            <a:headEnd/>
            <a:tailEnd/>
          </a:ln>
          <a:effectLst/>
        </p:spPr>
        <p:txBody>
          <a:bodyPr/>
          <a:lstStyle/>
          <a:p>
            <a:endParaRPr lang="tr-TR"/>
          </a:p>
        </p:txBody>
      </p:sp>
      <p:sp>
        <p:nvSpPr>
          <p:cNvPr id="11275" name="Line 11"/>
          <p:cNvSpPr>
            <a:spLocks noChangeShapeType="1"/>
          </p:cNvSpPr>
          <p:nvPr/>
        </p:nvSpPr>
        <p:spPr bwMode="auto">
          <a:xfrm>
            <a:off x="6156325" y="4076700"/>
            <a:ext cx="0" cy="358775"/>
          </a:xfrm>
          <a:prstGeom prst="line">
            <a:avLst/>
          </a:prstGeom>
          <a:noFill/>
          <a:ln w="31750">
            <a:solidFill>
              <a:schemeClr val="tx1"/>
            </a:solidFill>
            <a:round/>
            <a:headEnd/>
            <a:tailEnd/>
          </a:ln>
          <a:effectLst/>
        </p:spPr>
        <p:txBody>
          <a:bodyPr/>
          <a:lstStyle/>
          <a:p>
            <a:endParaRPr lang="tr-TR"/>
          </a:p>
        </p:txBody>
      </p:sp>
      <p:sp>
        <p:nvSpPr>
          <p:cNvPr id="11276" name="Line 12"/>
          <p:cNvSpPr>
            <a:spLocks noChangeShapeType="1"/>
          </p:cNvSpPr>
          <p:nvPr/>
        </p:nvSpPr>
        <p:spPr bwMode="auto">
          <a:xfrm>
            <a:off x="2987675" y="3860800"/>
            <a:ext cx="0" cy="647700"/>
          </a:xfrm>
          <a:prstGeom prst="line">
            <a:avLst/>
          </a:prstGeom>
          <a:noFill/>
          <a:ln w="66675">
            <a:solidFill>
              <a:srgbClr val="FF00FF"/>
            </a:solidFill>
            <a:round/>
            <a:headEnd/>
            <a:tailEnd/>
          </a:ln>
          <a:effectLst/>
        </p:spPr>
        <p:txBody>
          <a:bodyPr/>
          <a:lstStyle/>
          <a:p>
            <a:endParaRPr lang="tr-TR"/>
          </a:p>
        </p:txBody>
      </p:sp>
      <p:sp>
        <p:nvSpPr>
          <p:cNvPr id="11277" name="Text Box 13"/>
          <p:cNvSpPr txBox="1">
            <a:spLocks noChangeArrowheads="1"/>
          </p:cNvSpPr>
          <p:nvPr/>
        </p:nvSpPr>
        <p:spPr bwMode="auto">
          <a:xfrm>
            <a:off x="971550" y="4511675"/>
            <a:ext cx="574675" cy="366713"/>
          </a:xfrm>
          <a:prstGeom prst="rect">
            <a:avLst/>
          </a:prstGeom>
          <a:noFill/>
          <a:ln w="9525">
            <a:noFill/>
            <a:miter lim="800000"/>
            <a:headEnd/>
            <a:tailEnd/>
          </a:ln>
          <a:effectLst/>
        </p:spPr>
        <p:txBody>
          <a:bodyPr wrap="none">
            <a:spAutoFit/>
          </a:bodyPr>
          <a:lstStyle/>
          <a:p>
            <a:r>
              <a:rPr lang="tr-TR" sz="1800" b="1"/>
              <a:t>-30</a:t>
            </a:r>
          </a:p>
        </p:txBody>
      </p:sp>
      <p:sp>
        <p:nvSpPr>
          <p:cNvPr id="11278" name="Text Box 14"/>
          <p:cNvSpPr txBox="1">
            <a:spLocks noChangeArrowheads="1"/>
          </p:cNvSpPr>
          <p:nvPr/>
        </p:nvSpPr>
        <p:spPr bwMode="auto">
          <a:xfrm>
            <a:off x="1476375" y="4508500"/>
            <a:ext cx="574675" cy="366713"/>
          </a:xfrm>
          <a:prstGeom prst="rect">
            <a:avLst/>
          </a:prstGeom>
          <a:noFill/>
          <a:ln w="9525">
            <a:noFill/>
            <a:miter lim="800000"/>
            <a:headEnd/>
            <a:tailEnd/>
          </a:ln>
          <a:effectLst/>
        </p:spPr>
        <p:txBody>
          <a:bodyPr wrap="none">
            <a:spAutoFit/>
          </a:bodyPr>
          <a:lstStyle/>
          <a:p>
            <a:r>
              <a:rPr lang="tr-TR" sz="1800" b="1"/>
              <a:t>-20</a:t>
            </a:r>
          </a:p>
        </p:txBody>
      </p:sp>
      <p:sp>
        <p:nvSpPr>
          <p:cNvPr id="11279" name="Text Box 15"/>
          <p:cNvSpPr txBox="1">
            <a:spLocks noChangeArrowheads="1"/>
          </p:cNvSpPr>
          <p:nvPr/>
        </p:nvSpPr>
        <p:spPr bwMode="auto">
          <a:xfrm>
            <a:off x="2124075" y="4508500"/>
            <a:ext cx="574675" cy="366713"/>
          </a:xfrm>
          <a:prstGeom prst="rect">
            <a:avLst/>
          </a:prstGeom>
          <a:noFill/>
          <a:ln w="9525">
            <a:noFill/>
            <a:miter lim="800000"/>
            <a:headEnd/>
            <a:tailEnd/>
          </a:ln>
          <a:effectLst/>
        </p:spPr>
        <p:txBody>
          <a:bodyPr wrap="none">
            <a:spAutoFit/>
          </a:bodyPr>
          <a:lstStyle/>
          <a:p>
            <a:r>
              <a:rPr lang="tr-TR" sz="1800" b="1"/>
              <a:t>-10</a:t>
            </a:r>
          </a:p>
        </p:txBody>
      </p:sp>
      <p:sp>
        <p:nvSpPr>
          <p:cNvPr id="11280" name="Text Box 16"/>
          <p:cNvSpPr txBox="1">
            <a:spLocks noChangeArrowheads="1"/>
          </p:cNvSpPr>
          <p:nvPr/>
        </p:nvSpPr>
        <p:spPr bwMode="auto">
          <a:xfrm>
            <a:off x="5940425" y="4508500"/>
            <a:ext cx="476250" cy="366713"/>
          </a:xfrm>
          <a:prstGeom prst="rect">
            <a:avLst/>
          </a:prstGeom>
          <a:noFill/>
          <a:ln w="9525">
            <a:noFill/>
            <a:miter lim="800000"/>
            <a:headEnd/>
            <a:tailEnd/>
          </a:ln>
          <a:effectLst/>
        </p:spPr>
        <p:txBody>
          <a:bodyPr wrap="none">
            <a:spAutoFit/>
          </a:bodyPr>
          <a:lstStyle/>
          <a:p>
            <a:r>
              <a:rPr lang="tr-TR" sz="1800" b="1"/>
              <a:t>40</a:t>
            </a:r>
          </a:p>
        </p:txBody>
      </p:sp>
      <p:sp>
        <p:nvSpPr>
          <p:cNvPr id="11281" name="Text Box 17"/>
          <p:cNvSpPr txBox="1">
            <a:spLocks noChangeArrowheads="1"/>
          </p:cNvSpPr>
          <p:nvPr/>
        </p:nvSpPr>
        <p:spPr bwMode="auto">
          <a:xfrm>
            <a:off x="2339975" y="5300663"/>
            <a:ext cx="1281113" cy="457200"/>
          </a:xfrm>
          <a:prstGeom prst="rect">
            <a:avLst/>
          </a:prstGeom>
          <a:noFill/>
          <a:ln w="9525">
            <a:noFill/>
            <a:miter lim="800000"/>
            <a:headEnd/>
            <a:tailEnd/>
          </a:ln>
          <a:effectLst/>
        </p:spPr>
        <p:txBody>
          <a:bodyPr wrap="none">
            <a:spAutoFit/>
          </a:bodyPr>
          <a:lstStyle/>
          <a:p>
            <a:r>
              <a:rPr lang="tr-TR" sz="2400" b="1">
                <a:solidFill>
                  <a:srgbClr val="FF33CC"/>
                </a:solidFill>
              </a:rPr>
              <a:t>Doğum</a:t>
            </a:r>
          </a:p>
        </p:txBody>
      </p:sp>
      <p:sp>
        <p:nvSpPr>
          <p:cNvPr id="11282" name="AutoShape 18"/>
          <p:cNvSpPr>
            <a:spLocks/>
          </p:cNvSpPr>
          <p:nvPr/>
        </p:nvSpPr>
        <p:spPr bwMode="auto">
          <a:xfrm rot="5400000">
            <a:off x="4787851" y="-99218"/>
            <a:ext cx="504825" cy="7561262"/>
          </a:xfrm>
          <a:prstGeom prst="leftBrace">
            <a:avLst>
              <a:gd name="adj1" fmla="val 124817"/>
              <a:gd name="adj2" fmla="val 50000"/>
            </a:avLst>
          </a:prstGeom>
          <a:noFill/>
          <a:ln w="63500">
            <a:solidFill>
              <a:srgbClr val="FF00FF"/>
            </a:solidFill>
            <a:round/>
            <a:headEnd/>
            <a:tailEnd/>
          </a:ln>
          <a:effectLst/>
        </p:spPr>
        <p:txBody>
          <a:bodyPr wrap="none" anchor="ctr"/>
          <a:lstStyle/>
          <a:p>
            <a:endParaRPr lang="tr-TR"/>
          </a:p>
        </p:txBody>
      </p:sp>
      <p:sp>
        <p:nvSpPr>
          <p:cNvPr id="11283" name="Text Box 19"/>
          <p:cNvSpPr txBox="1">
            <a:spLocks noChangeArrowheads="1"/>
          </p:cNvSpPr>
          <p:nvPr/>
        </p:nvSpPr>
        <p:spPr bwMode="auto">
          <a:xfrm>
            <a:off x="3708400" y="2781300"/>
            <a:ext cx="2965450" cy="519113"/>
          </a:xfrm>
          <a:prstGeom prst="rect">
            <a:avLst/>
          </a:prstGeom>
          <a:noFill/>
          <a:ln w="9525">
            <a:noFill/>
            <a:miter lim="800000"/>
            <a:headEnd/>
            <a:tailEnd/>
          </a:ln>
          <a:effectLst/>
        </p:spPr>
        <p:txBody>
          <a:bodyPr wrap="none">
            <a:spAutoFit/>
          </a:bodyPr>
          <a:lstStyle/>
          <a:p>
            <a:r>
              <a:rPr lang="tr-TR" sz="2800" b="1">
                <a:solidFill>
                  <a:srgbClr val="FF33CC"/>
                </a:solidFill>
              </a:rPr>
              <a:t>100 önemli gün</a:t>
            </a:r>
          </a:p>
        </p:txBody>
      </p:sp>
      <p:sp>
        <p:nvSpPr>
          <p:cNvPr id="11284" name="Text Box 20"/>
          <p:cNvSpPr txBox="1">
            <a:spLocks noChangeArrowheads="1"/>
          </p:cNvSpPr>
          <p:nvPr/>
        </p:nvSpPr>
        <p:spPr bwMode="auto">
          <a:xfrm>
            <a:off x="8080375" y="4884738"/>
            <a:ext cx="590550" cy="366712"/>
          </a:xfrm>
          <a:prstGeom prst="rect">
            <a:avLst/>
          </a:prstGeom>
          <a:noFill/>
          <a:ln w="9525">
            <a:noFill/>
            <a:miter lim="800000"/>
            <a:headEnd/>
            <a:tailEnd/>
          </a:ln>
          <a:effectLst/>
        </p:spPr>
        <p:txBody>
          <a:bodyPr wrap="none">
            <a:spAutoFit/>
          </a:bodyPr>
          <a:lstStyle/>
          <a:p>
            <a:r>
              <a:rPr lang="tr-TR" sz="1800"/>
              <a:t>Gün</a:t>
            </a:r>
          </a:p>
        </p:txBody>
      </p:sp>
      <p:sp>
        <p:nvSpPr>
          <p:cNvPr id="11285" name="Line 21"/>
          <p:cNvSpPr>
            <a:spLocks noChangeShapeType="1"/>
          </p:cNvSpPr>
          <p:nvPr/>
        </p:nvSpPr>
        <p:spPr bwMode="auto">
          <a:xfrm>
            <a:off x="7019925" y="4076700"/>
            <a:ext cx="0" cy="358775"/>
          </a:xfrm>
          <a:prstGeom prst="line">
            <a:avLst/>
          </a:prstGeom>
          <a:noFill/>
          <a:ln w="31750">
            <a:solidFill>
              <a:schemeClr val="tx1"/>
            </a:solidFill>
            <a:round/>
            <a:headEnd/>
            <a:tailEnd/>
          </a:ln>
          <a:effectLst/>
        </p:spPr>
        <p:txBody>
          <a:bodyPr/>
          <a:lstStyle/>
          <a:p>
            <a:endParaRPr lang="tr-TR"/>
          </a:p>
        </p:txBody>
      </p:sp>
      <p:sp>
        <p:nvSpPr>
          <p:cNvPr id="11286" name="Line 22"/>
          <p:cNvSpPr>
            <a:spLocks noChangeShapeType="1"/>
          </p:cNvSpPr>
          <p:nvPr/>
        </p:nvSpPr>
        <p:spPr bwMode="auto">
          <a:xfrm>
            <a:off x="7885113" y="4076700"/>
            <a:ext cx="0" cy="358775"/>
          </a:xfrm>
          <a:prstGeom prst="line">
            <a:avLst/>
          </a:prstGeom>
          <a:noFill/>
          <a:ln w="31750">
            <a:solidFill>
              <a:schemeClr val="tx1"/>
            </a:solidFill>
            <a:round/>
            <a:headEnd/>
            <a:tailEnd/>
          </a:ln>
          <a:effectLst/>
        </p:spPr>
        <p:txBody>
          <a:bodyPr/>
          <a:lstStyle/>
          <a:p>
            <a:endParaRPr lang="tr-TR"/>
          </a:p>
        </p:txBody>
      </p:sp>
      <p:sp>
        <p:nvSpPr>
          <p:cNvPr id="11287" name="Line 23"/>
          <p:cNvSpPr>
            <a:spLocks noChangeShapeType="1"/>
          </p:cNvSpPr>
          <p:nvPr/>
        </p:nvSpPr>
        <p:spPr bwMode="auto">
          <a:xfrm>
            <a:off x="8675688" y="4076700"/>
            <a:ext cx="0" cy="358775"/>
          </a:xfrm>
          <a:prstGeom prst="line">
            <a:avLst/>
          </a:prstGeom>
          <a:noFill/>
          <a:ln w="31750">
            <a:solidFill>
              <a:schemeClr val="tx1"/>
            </a:solidFill>
            <a:round/>
            <a:headEnd/>
            <a:tailEnd/>
          </a:ln>
          <a:effectLst/>
        </p:spPr>
        <p:txBody>
          <a:bodyPr/>
          <a:lstStyle/>
          <a:p>
            <a:endParaRPr lang="tr-TR"/>
          </a:p>
        </p:txBody>
      </p:sp>
      <p:sp>
        <p:nvSpPr>
          <p:cNvPr id="11288" name="Text Box 24"/>
          <p:cNvSpPr txBox="1">
            <a:spLocks noChangeArrowheads="1"/>
          </p:cNvSpPr>
          <p:nvPr/>
        </p:nvSpPr>
        <p:spPr bwMode="auto">
          <a:xfrm>
            <a:off x="6732588" y="4508500"/>
            <a:ext cx="476250" cy="366713"/>
          </a:xfrm>
          <a:prstGeom prst="rect">
            <a:avLst/>
          </a:prstGeom>
          <a:noFill/>
          <a:ln w="9525">
            <a:noFill/>
            <a:miter lim="800000"/>
            <a:headEnd/>
            <a:tailEnd/>
          </a:ln>
          <a:effectLst/>
        </p:spPr>
        <p:txBody>
          <a:bodyPr wrap="none">
            <a:spAutoFit/>
          </a:bodyPr>
          <a:lstStyle/>
          <a:p>
            <a:r>
              <a:rPr lang="tr-TR" sz="1800" b="1"/>
              <a:t>50</a:t>
            </a:r>
          </a:p>
        </p:txBody>
      </p:sp>
      <p:sp>
        <p:nvSpPr>
          <p:cNvPr id="11289" name="Text Box 25"/>
          <p:cNvSpPr txBox="1">
            <a:spLocks noChangeArrowheads="1"/>
          </p:cNvSpPr>
          <p:nvPr/>
        </p:nvSpPr>
        <p:spPr bwMode="auto">
          <a:xfrm>
            <a:off x="7596188" y="4508500"/>
            <a:ext cx="476250" cy="366713"/>
          </a:xfrm>
          <a:prstGeom prst="rect">
            <a:avLst/>
          </a:prstGeom>
          <a:noFill/>
          <a:ln w="9525">
            <a:noFill/>
            <a:miter lim="800000"/>
            <a:headEnd/>
            <a:tailEnd/>
          </a:ln>
          <a:effectLst/>
        </p:spPr>
        <p:txBody>
          <a:bodyPr wrap="none">
            <a:spAutoFit/>
          </a:bodyPr>
          <a:lstStyle/>
          <a:p>
            <a:r>
              <a:rPr lang="tr-TR" sz="1800" b="1"/>
              <a:t>60</a:t>
            </a:r>
          </a:p>
        </p:txBody>
      </p:sp>
      <p:sp>
        <p:nvSpPr>
          <p:cNvPr id="11290" name="Text Box 26"/>
          <p:cNvSpPr txBox="1">
            <a:spLocks noChangeArrowheads="1"/>
          </p:cNvSpPr>
          <p:nvPr/>
        </p:nvSpPr>
        <p:spPr bwMode="auto">
          <a:xfrm>
            <a:off x="8459788" y="4508500"/>
            <a:ext cx="476250" cy="366713"/>
          </a:xfrm>
          <a:prstGeom prst="rect">
            <a:avLst/>
          </a:prstGeom>
          <a:noFill/>
          <a:ln w="9525">
            <a:noFill/>
            <a:miter lim="800000"/>
            <a:headEnd/>
            <a:tailEnd/>
          </a:ln>
          <a:effectLst/>
        </p:spPr>
        <p:txBody>
          <a:bodyPr wrap="none">
            <a:spAutoFit/>
          </a:bodyPr>
          <a:lstStyle/>
          <a:p>
            <a:r>
              <a:rPr lang="tr-TR" sz="1800" b="1"/>
              <a:t>70</a:t>
            </a:r>
          </a:p>
        </p:txBody>
      </p:sp>
      <p:sp>
        <p:nvSpPr>
          <p:cNvPr id="11291" name="Text Box 27"/>
          <p:cNvSpPr txBox="1">
            <a:spLocks noChangeArrowheads="1"/>
          </p:cNvSpPr>
          <p:nvPr/>
        </p:nvSpPr>
        <p:spPr bwMode="auto">
          <a:xfrm>
            <a:off x="5148263" y="4508500"/>
            <a:ext cx="476250" cy="366713"/>
          </a:xfrm>
          <a:prstGeom prst="rect">
            <a:avLst/>
          </a:prstGeom>
          <a:noFill/>
          <a:ln w="9525">
            <a:noFill/>
            <a:miter lim="800000"/>
            <a:headEnd/>
            <a:tailEnd/>
          </a:ln>
          <a:effectLst/>
        </p:spPr>
        <p:txBody>
          <a:bodyPr wrap="none">
            <a:spAutoFit/>
          </a:bodyPr>
          <a:lstStyle/>
          <a:p>
            <a:r>
              <a:rPr lang="tr-TR" sz="1800" b="1"/>
              <a:t>30</a:t>
            </a:r>
          </a:p>
        </p:txBody>
      </p:sp>
      <p:sp>
        <p:nvSpPr>
          <p:cNvPr id="11292" name="Text Box 28"/>
          <p:cNvSpPr txBox="1">
            <a:spLocks noChangeArrowheads="1"/>
          </p:cNvSpPr>
          <p:nvPr/>
        </p:nvSpPr>
        <p:spPr bwMode="auto">
          <a:xfrm>
            <a:off x="4284663" y="4508500"/>
            <a:ext cx="476250" cy="366713"/>
          </a:xfrm>
          <a:prstGeom prst="rect">
            <a:avLst/>
          </a:prstGeom>
          <a:noFill/>
          <a:ln w="9525">
            <a:noFill/>
            <a:miter lim="800000"/>
            <a:headEnd/>
            <a:tailEnd/>
          </a:ln>
          <a:effectLst/>
        </p:spPr>
        <p:txBody>
          <a:bodyPr wrap="none">
            <a:spAutoFit/>
          </a:bodyPr>
          <a:lstStyle/>
          <a:p>
            <a:r>
              <a:rPr lang="tr-TR" sz="1800" b="1"/>
              <a:t>20</a:t>
            </a:r>
          </a:p>
        </p:txBody>
      </p:sp>
      <p:sp>
        <p:nvSpPr>
          <p:cNvPr id="11293" name="Text Box 29"/>
          <p:cNvSpPr txBox="1">
            <a:spLocks noChangeArrowheads="1"/>
          </p:cNvSpPr>
          <p:nvPr/>
        </p:nvSpPr>
        <p:spPr bwMode="auto">
          <a:xfrm>
            <a:off x="3348038" y="4508500"/>
            <a:ext cx="476250" cy="366713"/>
          </a:xfrm>
          <a:prstGeom prst="rect">
            <a:avLst/>
          </a:prstGeom>
          <a:noFill/>
          <a:ln w="9525">
            <a:noFill/>
            <a:miter lim="800000"/>
            <a:headEnd/>
            <a:tailEnd/>
          </a:ln>
          <a:effectLst/>
        </p:spPr>
        <p:txBody>
          <a:bodyPr wrap="none">
            <a:spAutoFit/>
          </a:bodyPr>
          <a:lstStyle/>
          <a:p>
            <a:r>
              <a:rPr lang="tr-TR" sz="1800" b="1"/>
              <a:t>10</a:t>
            </a:r>
          </a:p>
        </p:txBody>
      </p:sp>
      <p:sp>
        <p:nvSpPr>
          <p:cNvPr id="11294" name="Text Box 30"/>
          <p:cNvSpPr txBox="1">
            <a:spLocks noChangeArrowheads="1"/>
          </p:cNvSpPr>
          <p:nvPr/>
        </p:nvSpPr>
        <p:spPr bwMode="auto">
          <a:xfrm>
            <a:off x="231775" y="2709863"/>
            <a:ext cx="184150" cy="396875"/>
          </a:xfrm>
          <a:prstGeom prst="rect">
            <a:avLst/>
          </a:prstGeom>
          <a:noFill/>
          <a:ln w="9525">
            <a:noFill/>
            <a:miter lim="800000"/>
            <a:headEnd/>
            <a:tailEnd/>
          </a:ln>
          <a:effectLst/>
        </p:spPr>
        <p:txBody>
          <a:bodyPr wrap="none">
            <a:spAutoFit/>
          </a:bodyPr>
          <a:lstStyle/>
          <a:p>
            <a:endParaRPr lang="tr-TR" b="1">
              <a:latin typeface="Comic Sans MS" pitchFamily="66" charset="0"/>
            </a:endParaRPr>
          </a:p>
        </p:txBody>
      </p:sp>
      <p:sp>
        <p:nvSpPr>
          <p:cNvPr id="207903" name="Text Box 31"/>
          <p:cNvSpPr txBox="1">
            <a:spLocks noChangeArrowheads="1"/>
          </p:cNvSpPr>
          <p:nvPr/>
        </p:nvSpPr>
        <p:spPr bwMode="auto">
          <a:xfrm>
            <a:off x="4767263" y="5651500"/>
            <a:ext cx="4206875" cy="396875"/>
          </a:xfrm>
          <a:prstGeom prst="rect">
            <a:avLst/>
          </a:prstGeom>
          <a:solidFill>
            <a:srgbClr val="FF99FF"/>
          </a:solidFill>
          <a:ln w="9525">
            <a:noFill/>
            <a:miter lim="800000"/>
            <a:headEnd/>
            <a:tailEnd/>
          </a:ln>
          <a:effectLst/>
        </p:spPr>
        <p:txBody>
          <a:bodyPr wrap="none">
            <a:spAutoFit/>
          </a:bodyPr>
          <a:lstStyle/>
          <a:p>
            <a:r>
              <a:rPr lang="tr-TR" b="1">
                <a:solidFill>
                  <a:srgbClr val="2B2903"/>
                </a:solidFill>
              </a:rPr>
              <a:t>Laktasyonda pik verime ulaşma</a:t>
            </a:r>
            <a:endParaRPr lang="tr-TR">
              <a:solidFill>
                <a:srgbClr val="2B2903"/>
              </a:solidFill>
            </a:endParaRPr>
          </a:p>
        </p:txBody>
      </p:sp>
      <p:sp>
        <p:nvSpPr>
          <p:cNvPr id="207904" name="Text Box 32"/>
          <p:cNvSpPr txBox="1">
            <a:spLocks noChangeArrowheads="1"/>
          </p:cNvSpPr>
          <p:nvPr/>
        </p:nvSpPr>
        <p:spPr bwMode="auto">
          <a:xfrm>
            <a:off x="1311275" y="2266950"/>
            <a:ext cx="2636838" cy="396875"/>
          </a:xfrm>
          <a:prstGeom prst="rect">
            <a:avLst/>
          </a:prstGeom>
          <a:solidFill>
            <a:srgbClr val="2B2903"/>
          </a:solidFill>
          <a:ln w="9525">
            <a:noFill/>
            <a:miter lim="800000"/>
            <a:headEnd/>
            <a:tailEnd/>
          </a:ln>
          <a:effectLst/>
        </p:spPr>
        <p:txBody>
          <a:bodyPr wrap="none">
            <a:spAutoFit/>
          </a:bodyPr>
          <a:lstStyle/>
          <a:p>
            <a:r>
              <a:rPr lang="tr-TR" b="1"/>
              <a:t>Tekrar gebe kalma </a:t>
            </a:r>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7903"/>
                                        </p:tgtEl>
                                        <p:attrNameLst>
                                          <p:attrName>style.visibility</p:attrName>
                                        </p:attrNameLst>
                                      </p:cBhvr>
                                      <p:to>
                                        <p:strVal val="visible"/>
                                      </p:to>
                                    </p:set>
                                    <p:animEffect transition="in" filter="checkerboard(across)">
                                      <p:cBhvr>
                                        <p:cTn id="7" dur="500"/>
                                        <p:tgtEl>
                                          <p:spTgt spid="2079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7904"/>
                                        </p:tgtEl>
                                        <p:attrNameLst>
                                          <p:attrName>style.visibility</p:attrName>
                                        </p:attrNameLst>
                                      </p:cBhvr>
                                      <p:to>
                                        <p:strVal val="visible"/>
                                      </p:to>
                                    </p:set>
                                    <p:animEffect transition="in" filter="checkerboard(across)">
                                      <p:cBhvr>
                                        <p:cTn id="12" dur="500"/>
                                        <p:tgtEl>
                                          <p:spTgt spid="207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03" grpId="0" animBg="1"/>
      <p:bldP spid="2079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tr-TR" dirty="0" smtClean="0"/>
              <a:t>Geçiş Dönemi Nedir?</a:t>
            </a:r>
          </a:p>
        </p:txBody>
      </p:sp>
      <p:sp>
        <p:nvSpPr>
          <p:cNvPr id="8195" name="Line 3"/>
          <p:cNvSpPr>
            <a:spLocks noChangeShapeType="1"/>
          </p:cNvSpPr>
          <p:nvPr/>
        </p:nvSpPr>
        <p:spPr bwMode="auto">
          <a:xfrm>
            <a:off x="900113" y="4292600"/>
            <a:ext cx="8064500" cy="0"/>
          </a:xfrm>
          <a:prstGeom prst="line">
            <a:avLst/>
          </a:prstGeom>
          <a:noFill/>
          <a:ln w="63500">
            <a:solidFill>
              <a:schemeClr val="tx1"/>
            </a:solidFill>
            <a:round/>
            <a:headEnd/>
            <a:tailEnd/>
          </a:ln>
          <a:effectLst/>
        </p:spPr>
        <p:txBody>
          <a:bodyPr/>
          <a:lstStyle/>
          <a:p>
            <a:endParaRPr lang="tr-TR"/>
          </a:p>
        </p:txBody>
      </p:sp>
      <p:sp>
        <p:nvSpPr>
          <p:cNvPr id="8196" name="Line 4"/>
          <p:cNvSpPr>
            <a:spLocks noChangeShapeType="1"/>
          </p:cNvSpPr>
          <p:nvPr/>
        </p:nvSpPr>
        <p:spPr bwMode="auto">
          <a:xfrm flipV="1">
            <a:off x="4284663" y="4652963"/>
            <a:ext cx="0" cy="504825"/>
          </a:xfrm>
          <a:prstGeom prst="line">
            <a:avLst/>
          </a:prstGeom>
          <a:noFill/>
          <a:ln w="76200">
            <a:solidFill>
              <a:srgbClr val="FF00FF"/>
            </a:solidFill>
            <a:round/>
            <a:headEnd/>
            <a:tailEnd type="triangle" w="med" len="med"/>
          </a:ln>
          <a:effectLst/>
        </p:spPr>
        <p:txBody>
          <a:bodyPr/>
          <a:lstStyle/>
          <a:p>
            <a:endParaRPr lang="tr-TR"/>
          </a:p>
        </p:txBody>
      </p:sp>
      <p:sp>
        <p:nvSpPr>
          <p:cNvPr id="8197" name="Line 5"/>
          <p:cNvSpPr>
            <a:spLocks noChangeShapeType="1"/>
          </p:cNvSpPr>
          <p:nvPr/>
        </p:nvSpPr>
        <p:spPr bwMode="auto">
          <a:xfrm>
            <a:off x="1258888" y="4076700"/>
            <a:ext cx="0" cy="358775"/>
          </a:xfrm>
          <a:prstGeom prst="line">
            <a:avLst/>
          </a:prstGeom>
          <a:noFill/>
          <a:ln w="31750">
            <a:solidFill>
              <a:schemeClr val="tx1"/>
            </a:solidFill>
            <a:round/>
            <a:headEnd/>
            <a:tailEnd/>
          </a:ln>
          <a:effectLst/>
        </p:spPr>
        <p:txBody>
          <a:bodyPr/>
          <a:lstStyle/>
          <a:p>
            <a:endParaRPr lang="tr-TR"/>
          </a:p>
        </p:txBody>
      </p:sp>
      <p:sp>
        <p:nvSpPr>
          <p:cNvPr id="8198" name="Line 6"/>
          <p:cNvSpPr>
            <a:spLocks noChangeShapeType="1"/>
          </p:cNvSpPr>
          <p:nvPr/>
        </p:nvSpPr>
        <p:spPr bwMode="auto">
          <a:xfrm>
            <a:off x="2195513" y="4149725"/>
            <a:ext cx="0" cy="358775"/>
          </a:xfrm>
          <a:prstGeom prst="line">
            <a:avLst/>
          </a:prstGeom>
          <a:noFill/>
          <a:ln w="31750">
            <a:solidFill>
              <a:schemeClr val="tx1"/>
            </a:solidFill>
            <a:round/>
            <a:headEnd/>
            <a:tailEnd/>
          </a:ln>
          <a:effectLst/>
        </p:spPr>
        <p:txBody>
          <a:bodyPr/>
          <a:lstStyle/>
          <a:p>
            <a:endParaRPr lang="tr-TR"/>
          </a:p>
        </p:txBody>
      </p:sp>
      <p:sp>
        <p:nvSpPr>
          <p:cNvPr id="8199" name="Line 7"/>
          <p:cNvSpPr>
            <a:spLocks noChangeShapeType="1"/>
          </p:cNvSpPr>
          <p:nvPr/>
        </p:nvSpPr>
        <p:spPr bwMode="auto">
          <a:xfrm>
            <a:off x="3276600" y="4149725"/>
            <a:ext cx="0" cy="358775"/>
          </a:xfrm>
          <a:prstGeom prst="line">
            <a:avLst/>
          </a:prstGeom>
          <a:noFill/>
          <a:ln w="31750">
            <a:solidFill>
              <a:schemeClr val="tx1"/>
            </a:solidFill>
            <a:round/>
            <a:headEnd/>
            <a:tailEnd/>
          </a:ln>
          <a:effectLst/>
        </p:spPr>
        <p:txBody>
          <a:bodyPr/>
          <a:lstStyle/>
          <a:p>
            <a:endParaRPr lang="tr-TR"/>
          </a:p>
        </p:txBody>
      </p:sp>
      <p:sp>
        <p:nvSpPr>
          <p:cNvPr id="8200" name="Line 8"/>
          <p:cNvSpPr>
            <a:spLocks noChangeShapeType="1"/>
          </p:cNvSpPr>
          <p:nvPr/>
        </p:nvSpPr>
        <p:spPr bwMode="auto">
          <a:xfrm>
            <a:off x="7667625" y="4149725"/>
            <a:ext cx="0" cy="358775"/>
          </a:xfrm>
          <a:prstGeom prst="line">
            <a:avLst/>
          </a:prstGeom>
          <a:noFill/>
          <a:ln w="31750">
            <a:solidFill>
              <a:schemeClr val="tx1"/>
            </a:solidFill>
            <a:round/>
            <a:headEnd/>
            <a:tailEnd/>
          </a:ln>
          <a:effectLst/>
        </p:spPr>
        <p:txBody>
          <a:bodyPr/>
          <a:lstStyle/>
          <a:p>
            <a:endParaRPr lang="tr-TR"/>
          </a:p>
        </p:txBody>
      </p:sp>
      <p:sp>
        <p:nvSpPr>
          <p:cNvPr id="8201" name="Line 9"/>
          <p:cNvSpPr>
            <a:spLocks noChangeShapeType="1"/>
          </p:cNvSpPr>
          <p:nvPr/>
        </p:nvSpPr>
        <p:spPr bwMode="auto">
          <a:xfrm>
            <a:off x="5435600" y="4149725"/>
            <a:ext cx="0" cy="358775"/>
          </a:xfrm>
          <a:prstGeom prst="line">
            <a:avLst/>
          </a:prstGeom>
          <a:noFill/>
          <a:ln w="31750">
            <a:solidFill>
              <a:schemeClr val="tx1"/>
            </a:solidFill>
            <a:round/>
            <a:headEnd/>
            <a:tailEnd/>
          </a:ln>
          <a:effectLst/>
        </p:spPr>
        <p:txBody>
          <a:bodyPr/>
          <a:lstStyle/>
          <a:p>
            <a:endParaRPr lang="tr-TR"/>
          </a:p>
        </p:txBody>
      </p:sp>
      <p:sp>
        <p:nvSpPr>
          <p:cNvPr id="8202" name="Line 10"/>
          <p:cNvSpPr>
            <a:spLocks noChangeShapeType="1"/>
          </p:cNvSpPr>
          <p:nvPr/>
        </p:nvSpPr>
        <p:spPr bwMode="auto">
          <a:xfrm>
            <a:off x="6588125" y="4149725"/>
            <a:ext cx="0" cy="358775"/>
          </a:xfrm>
          <a:prstGeom prst="line">
            <a:avLst/>
          </a:prstGeom>
          <a:noFill/>
          <a:ln w="31750">
            <a:solidFill>
              <a:schemeClr val="tx1"/>
            </a:solidFill>
            <a:round/>
            <a:headEnd/>
            <a:tailEnd/>
          </a:ln>
          <a:effectLst/>
        </p:spPr>
        <p:txBody>
          <a:bodyPr/>
          <a:lstStyle/>
          <a:p>
            <a:endParaRPr lang="tr-TR"/>
          </a:p>
        </p:txBody>
      </p:sp>
      <p:sp>
        <p:nvSpPr>
          <p:cNvPr id="8203" name="Line 11"/>
          <p:cNvSpPr>
            <a:spLocks noChangeShapeType="1"/>
          </p:cNvSpPr>
          <p:nvPr/>
        </p:nvSpPr>
        <p:spPr bwMode="auto">
          <a:xfrm>
            <a:off x="8820150" y="4149725"/>
            <a:ext cx="0" cy="358775"/>
          </a:xfrm>
          <a:prstGeom prst="line">
            <a:avLst/>
          </a:prstGeom>
          <a:noFill/>
          <a:ln w="31750">
            <a:solidFill>
              <a:schemeClr val="tx1"/>
            </a:solidFill>
            <a:round/>
            <a:headEnd/>
            <a:tailEnd/>
          </a:ln>
          <a:effectLst/>
        </p:spPr>
        <p:txBody>
          <a:bodyPr/>
          <a:lstStyle/>
          <a:p>
            <a:endParaRPr lang="tr-TR"/>
          </a:p>
        </p:txBody>
      </p:sp>
      <p:sp>
        <p:nvSpPr>
          <p:cNvPr id="8204" name="Line 12"/>
          <p:cNvSpPr>
            <a:spLocks noChangeShapeType="1"/>
          </p:cNvSpPr>
          <p:nvPr/>
        </p:nvSpPr>
        <p:spPr bwMode="auto">
          <a:xfrm>
            <a:off x="4284663" y="3860800"/>
            <a:ext cx="0" cy="647700"/>
          </a:xfrm>
          <a:prstGeom prst="line">
            <a:avLst/>
          </a:prstGeom>
          <a:noFill/>
          <a:ln w="66675">
            <a:solidFill>
              <a:srgbClr val="FF00FF"/>
            </a:solidFill>
            <a:round/>
            <a:headEnd/>
            <a:tailEnd/>
          </a:ln>
          <a:effectLst/>
        </p:spPr>
        <p:txBody>
          <a:bodyPr/>
          <a:lstStyle/>
          <a:p>
            <a:endParaRPr lang="tr-TR"/>
          </a:p>
        </p:txBody>
      </p:sp>
      <p:sp>
        <p:nvSpPr>
          <p:cNvPr id="8205" name="Text Box 13"/>
          <p:cNvSpPr txBox="1">
            <a:spLocks noChangeArrowheads="1"/>
          </p:cNvSpPr>
          <p:nvPr/>
        </p:nvSpPr>
        <p:spPr bwMode="auto">
          <a:xfrm>
            <a:off x="971550" y="4511675"/>
            <a:ext cx="428625" cy="366713"/>
          </a:xfrm>
          <a:prstGeom prst="rect">
            <a:avLst/>
          </a:prstGeom>
          <a:noFill/>
          <a:ln w="9525">
            <a:noFill/>
            <a:miter lim="800000"/>
            <a:headEnd/>
            <a:tailEnd/>
          </a:ln>
          <a:effectLst/>
        </p:spPr>
        <p:txBody>
          <a:bodyPr wrap="none">
            <a:spAutoFit/>
          </a:bodyPr>
          <a:lstStyle/>
          <a:p>
            <a:r>
              <a:rPr lang="tr-TR" sz="1800" b="1"/>
              <a:t>-3</a:t>
            </a:r>
          </a:p>
        </p:txBody>
      </p:sp>
      <p:sp>
        <p:nvSpPr>
          <p:cNvPr id="8206" name="Text Box 14"/>
          <p:cNvSpPr txBox="1">
            <a:spLocks noChangeArrowheads="1"/>
          </p:cNvSpPr>
          <p:nvPr/>
        </p:nvSpPr>
        <p:spPr bwMode="auto">
          <a:xfrm>
            <a:off x="2032000" y="4524375"/>
            <a:ext cx="428625" cy="366713"/>
          </a:xfrm>
          <a:prstGeom prst="rect">
            <a:avLst/>
          </a:prstGeom>
          <a:noFill/>
          <a:ln w="9525">
            <a:noFill/>
            <a:miter lim="800000"/>
            <a:headEnd/>
            <a:tailEnd/>
          </a:ln>
          <a:effectLst/>
        </p:spPr>
        <p:txBody>
          <a:bodyPr wrap="none">
            <a:spAutoFit/>
          </a:bodyPr>
          <a:lstStyle/>
          <a:p>
            <a:r>
              <a:rPr lang="tr-TR" sz="1800" b="1"/>
              <a:t>-2</a:t>
            </a:r>
          </a:p>
        </p:txBody>
      </p:sp>
      <p:sp>
        <p:nvSpPr>
          <p:cNvPr id="8207" name="Text Box 15"/>
          <p:cNvSpPr txBox="1">
            <a:spLocks noChangeArrowheads="1"/>
          </p:cNvSpPr>
          <p:nvPr/>
        </p:nvSpPr>
        <p:spPr bwMode="auto">
          <a:xfrm>
            <a:off x="3059113" y="4508500"/>
            <a:ext cx="428625" cy="366713"/>
          </a:xfrm>
          <a:prstGeom prst="rect">
            <a:avLst/>
          </a:prstGeom>
          <a:noFill/>
          <a:ln w="9525">
            <a:noFill/>
            <a:miter lim="800000"/>
            <a:headEnd/>
            <a:tailEnd/>
          </a:ln>
          <a:effectLst/>
        </p:spPr>
        <p:txBody>
          <a:bodyPr wrap="none">
            <a:spAutoFit/>
          </a:bodyPr>
          <a:lstStyle/>
          <a:p>
            <a:r>
              <a:rPr lang="tr-TR" sz="1800" b="1"/>
              <a:t>-1</a:t>
            </a:r>
          </a:p>
        </p:txBody>
      </p:sp>
      <p:sp>
        <p:nvSpPr>
          <p:cNvPr id="8208" name="Text Box 16"/>
          <p:cNvSpPr txBox="1">
            <a:spLocks noChangeArrowheads="1"/>
          </p:cNvSpPr>
          <p:nvPr/>
        </p:nvSpPr>
        <p:spPr bwMode="auto">
          <a:xfrm>
            <a:off x="5219700" y="4581525"/>
            <a:ext cx="330200" cy="366713"/>
          </a:xfrm>
          <a:prstGeom prst="rect">
            <a:avLst/>
          </a:prstGeom>
          <a:noFill/>
          <a:ln w="9525">
            <a:noFill/>
            <a:miter lim="800000"/>
            <a:headEnd/>
            <a:tailEnd/>
          </a:ln>
          <a:effectLst/>
        </p:spPr>
        <p:txBody>
          <a:bodyPr wrap="none">
            <a:spAutoFit/>
          </a:bodyPr>
          <a:lstStyle/>
          <a:p>
            <a:r>
              <a:rPr lang="tr-TR" sz="1800" b="1"/>
              <a:t>1</a:t>
            </a:r>
          </a:p>
        </p:txBody>
      </p:sp>
      <p:sp>
        <p:nvSpPr>
          <p:cNvPr id="8209" name="Text Box 17"/>
          <p:cNvSpPr txBox="1">
            <a:spLocks noChangeArrowheads="1"/>
          </p:cNvSpPr>
          <p:nvPr/>
        </p:nvSpPr>
        <p:spPr bwMode="auto">
          <a:xfrm>
            <a:off x="6443663" y="4581525"/>
            <a:ext cx="330200" cy="366713"/>
          </a:xfrm>
          <a:prstGeom prst="rect">
            <a:avLst/>
          </a:prstGeom>
          <a:noFill/>
          <a:ln w="9525">
            <a:noFill/>
            <a:miter lim="800000"/>
            <a:headEnd/>
            <a:tailEnd/>
          </a:ln>
          <a:effectLst/>
        </p:spPr>
        <p:txBody>
          <a:bodyPr wrap="none">
            <a:spAutoFit/>
          </a:bodyPr>
          <a:lstStyle/>
          <a:p>
            <a:r>
              <a:rPr lang="tr-TR" sz="1800" b="1"/>
              <a:t>2</a:t>
            </a:r>
          </a:p>
        </p:txBody>
      </p:sp>
      <p:sp>
        <p:nvSpPr>
          <p:cNvPr id="8210" name="Text Box 18"/>
          <p:cNvSpPr txBox="1">
            <a:spLocks noChangeArrowheads="1"/>
          </p:cNvSpPr>
          <p:nvPr/>
        </p:nvSpPr>
        <p:spPr bwMode="auto">
          <a:xfrm>
            <a:off x="7451725" y="4581525"/>
            <a:ext cx="330200" cy="366713"/>
          </a:xfrm>
          <a:prstGeom prst="rect">
            <a:avLst/>
          </a:prstGeom>
          <a:noFill/>
          <a:ln w="9525">
            <a:noFill/>
            <a:miter lim="800000"/>
            <a:headEnd/>
            <a:tailEnd/>
          </a:ln>
          <a:effectLst/>
        </p:spPr>
        <p:txBody>
          <a:bodyPr wrap="none">
            <a:spAutoFit/>
          </a:bodyPr>
          <a:lstStyle/>
          <a:p>
            <a:r>
              <a:rPr lang="tr-TR" sz="1800" b="1"/>
              <a:t>3</a:t>
            </a:r>
          </a:p>
        </p:txBody>
      </p:sp>
      <p:sp>
        <p:nvSpPr>
          <p:cNvPr id="8211" name="Text Box 19"/>
          <p:cNvSpPr txBox="1">
            <a:spLocks noChangeArrowheads="1"/>
          </p:cNvSpPr>
          <p:nvPr/>
        </p:nvSpPr>
        <p:spPr bwMode="auto">
          <a:xfrm>
            <a:off x="8604250" y="4581525"/>
            <a:ext cx="330200" cy="366713"/>
          </a:xfrm>
          <a:prstGeom prst="rect">
            <a:avLst/>
          </a:prstGeom>
          <a:noFill/>
          <a:ln w="9525">
            <a:noFill/>
            <a:miter lim="800000"/>
            <a:headEnd/>
            <a:tailEnd/>
          </a:ln>
          <a:effectLst/>
        </p:spPr>
        <p:txBody>
          <a:bodyPr wrap="none">
            <a:spAutoFit/>
          </a:bodyPr>
          <a:lstStyle/>
          <a:p>
            <a:r>
              <a:rPr lang="tr-TR" sz="1800" b="1"/>
              <a:t>4</a:t>
            </a:r>
          </a:p>
        </p:txBody>
      </p:sp>
      <p:sp>
        <p:nvSpPr>
          <p:cNvPr id="8212" name="Text Box 20"/>
          <p:cNvSpPr txBox="1">
            <a:spLocks noChangeArrowheads="1"/>
          </p:cNvSpPr>
          <p:nvPr/>
        </p:nvSpPr>
        <p:spPr bwMode="auto">
          <a:xfrm>
            <a:off x="3635375" y="5084763"/>
            <a:ext cx="1281113" cy="457200"/>
          </a:xfrm>
          <a:prstGeom prst="rect">
            <a:avLst/>
          </a:prstGeom>
          <a:noFill/>
          <a:ln w="9525">
            <a:noFill/>
            <a:miter lim="800000"/>
            <a:headEnd/>
            <a:tailEnd/>
          </a:ln>
          <a:effectLst/>
        </p:spPr>
        <p:txBody>
          <a:bodyPr wrap="none">
            <a:spAutoFit/>
          </a:bodyPr>
          <a:lstStyle/>
          <a:p>
            <a:r>
              <a:rPr lang="tr-TR" sz="2400" b="1">
                <a:solidFill>
                  <a:srgbClr val="FF33CC"/>
                </a:solidFill>
              </a:rPr>
              <a:t>Doğum</a:t>
            </a:r>
          </a:p>
        </p:txBody>
      </p:sp>
      <p:sp>
        <p:nvSpPr>
          <p:cNvPr id="8213" name="AutoShape 21"/>
          <p:cNvSpPr>
            <a:spLocks/>
          </p:cNvSpPr>
          <p:nvPr/>
        </p:nvSpPr>
        <p:spPr bwMode="auto">
          <a:xfrm rot="5400000">
            <a:off x="4787106" y="-27780"/>
            <a:ext cx="504825" cy="7561262"/>
          </a:xfrm>
          <a:prstGeom prst="leftBrace">
            <a:avLst>
              <a:gd name="adj1" fmla="val 124817"/>
              <a:gd name="adj2" fmla="val 50000"/>
            </a:avLst>
          </a:prstGeom>
          <a:noFill/>
          <a:ln w="63500">
            <a:solidFill>
              <a:srgbClr val="FF00FF"/>
            </a:solidFill>
            <a:round/>
            <a:headEnd/>
            <a:tailEnd/>
          </a:ln>
          <a:effectLst/>
        </p:spPr>
        <p:txBody>
          <a:bodyPr wrap="none" anchor="ctr"/>
          <a:lstStyle/>
          <a:p>
            <a:endParaRPr lang="tr-TR"/>
          </a:p>
        </p:txBody>
      </p:sp>
      <p:sp>
        <p:nvSpPr>
          <p:cNvPr id="8214" name="Text Box 22"/>
          <p:cNvSpPr txBox="1">
            <a:spLocks noChangeArrowheads="1"/>
          </p:cNvSpPr>
          <p:nvPr/>
        </p:nvSpPr>
        <p:spPr bwMode="auto">
          <a:xfrm>
            <a:off x="3708400" y="2781300"/>
            <a:ext cx="2617788" cy="519113"/>
          </a:xfrm>
          <a:prstGeom prst="rect">
            <a:avLst/>
          </a:prstGeom>
          <a:noFill/>
          <a:ln w="9525">
            <a:noFill/>
            <a:miter lim="800000"/>
            <a:headEnd/>
            <a:tailEnd/>
          </a:ln>
          <a:effectLst/>
        </p:spPr>
        <p:txBody>
          <a:bodyPr wrap="none">
            <a:spAutoFit/>
          </a:bodyPr>
          <a:lstStyle/>
          <a:p>
            <a:r>
              <a:rPr lang="tr-TR" sz="2800" b="1">
                <a:solidFill>
                  <a:srgbClr val="FF33CC"/>
                </a:solidFill>
              </a:rPr>
              <a:t>Geçiş Dönemi</a:t>
            </a:r>
          </a:p>
        </p:txBody>
      </p:sp>
      <p:sp>
        <p:nvSpPr>
          <p:cNvPr id="8215" name="Text Box 23"/>
          <p:cNvSpPr txBox="1">
            <a:spLocks noChangeArrowheads="1"/>
          </p:cNvSpPr>
          <p:nvPr/>
        </p:nvSpPr>
        <p:spPr bwMode="auto">
          <a:xfrm>
            <a:off x="8080375" y="4884738"/>
            <a:ext cx="728663" cy="366712"/>
          </a:xfrm>
          <a:prstGeom prst="rect">
            <a:avLst/>
          </a:prstGeom>
          <a:noFill/>
          <a:ln w="9525">
            <a:noFill/>
            <a:miter lim="800000"/>
            <a:headEnd/>
            <a:tailEnd/>
          </a:ln>
          <a:effectLst/>
        </p:spPr>
        <p:txBody>
          <a:bodyPr wrap="none">
            <a:spAutoFit/>
          </a:bodyPr>
          <a:lstStyle/>
          <a:p>
            <a:r>
              <a:rPr lang="tr-TR" sz="1800"/>
              <a:t>Hafta</a:t>
            </a:r>
          </a:p>
        </p:txBody>
      </p:sp>
      <p:sp>
        <p:nvSpPr>
          <p:cNvPr id="204824" name="Text Box 24"/>
          <p:cNvSpPr txBox="1">
            <a:spLocks noChangeArrowheads="1"/>
          </p:cNvSpPr>
          <p:nvPr/>
        </p:nvSpPr>
        <p:spPr bwMode="auto">
          <a:xfrm>
            <a:off x="6064250" y="5734050"/>
            <a:ext cx="2630488" cy="396875"/>
          </a:xfrm>
          <a:prstGeom prst="rect">
            <a:avLst/>
          </a:prstGeom>
          <a:solidFill>
            <a:srgbClr val="66FF33"/>
          </a:solidFill>
          <a:ln w="9525">
            <a:noFill/>
            <a:miter lim="800000"/>
            <a:headEnd/>
            <a:tailEnd/>
          </a:ln>
          <a:effectLst/>
        </p:spPr>
        <p:txBody>
          <a:bodyPr wrap="none">
            <a:spAutoFit/>
          </a:bodyPr>
          <a:lstStyle/>
          <a:p>
            <a:r>
              <a:rPr lang="tr-TR" b="1">
                <a:solidFill>
                  <a:srgbClr val="CC0066"/>
                </a:solidFill>
                <a:latin typeface="Comic Sans MS" pitchFamily="66" charset="0"/>
              </a:rPr>
              <a:t>Fötüste hızlı gelişim</a:t>
            </a:r>
          </a:p>
        </p:txBody>
      </p:sp>
      <p:sp>
        <p:nvSpPr>
          <p:cNvPr id="204825" name="Text Box 25"/>
          <p:cNvSpPr txBox="1">
            <a:spLocks noChangeArrowheads="1"/>
          </p:cNvSpPr>
          <p:nvPr/>
        </p:nvSpPr>
        <p:spPr bwMode="auto">
          <a:xfrm>
            <a:off x="4067175" y="6237288"/>
            <a:ext cx="4762500" cy="396875"/>
          </a:xfrm>
          <a:prstGeom prst="rect">
            <a:avLst/>
          </a:prstGeom>
          <a:solidFill>
            <a:srgbClr val="FF00FF"/>
          </a:solidFill>
          <a:ln w="9525">
            <a:noFill/>
            <a:miter lim="800000"/>
            <a:headEnd/>
            <a:tailEnd/>
          </a:ln>
          <a:effectLst/>
        </p:spPr>
        <p:txBody>
          <a:bodyPr wrap="none">
            <a:spAutoFit/>
          </a:bodyPr>
          <a:lstStyle/>
          <a:p>
            <a:r>
              <a:rPr lang="tr-TR" b="1">
                <a:solidFill>
                  <a:srgbClr val="2B2903"/>
                </a:solidFill>
                <a:latin typeface="Comic Sans MS" pitchFamily="66" charset="0"/>
              </a:rPr>
              <a:t>Laktasyona hazırlık, memenin gelişimi</a:t>
            </a:r>
          </a:p>
        </p:txBody>
      </p:sp>
      <p:sp>
        <p:nvSpPr>
          <p:cNvPr id="204826" name="Text Box 26"/>
          <p:cNvSpPr txBox="1">
            <a:spLocks noChangeArrowheads="1"/>
          </p:cNvSpPr>
          <p:nvPr/>
        </p:nvSpPr>
        <p:spPr bwMode="auto">
          <a:xfrm>
            <a:off x="900113" y="6308725"/>
            <a:ext cx="963612" cy="396875"/>
          </a:xfrm>
          <a:prstGeom prst="rect">
            <a:avLst/>
          </a:prstGeom>
          <a:solidFill>
            <a:srgbClr val="FF99FF"/>
          </a:solidFill>
          <a:ln w="9525">
            <a:noFill/>
            <a:miter lim="800000"/>
            <a:headEnd/>
            <a:tailEnd/>
          </a:ln>
          <a:effectLst/>
        </p:spPr>
        <p:txBody>
          <a:bodyPr wrap="none">
            <a:spAutoFit/>
          </a:bodyPr>
          <a:lstStyle/>
          <a:p>
            <a:r>
              <a:rPr lang="tr-TR" b="1">
                <a:solidFill>
                  <a:srgbClr val="2B2903"/>
                </a:solidFill>
                <a:latin typeface="Comic Sans MS" pitchFamily="66" charset="0"/>
              </a:rPr>
              <a:t>Doğum</a:t>
            </a:r>
          </a:p>
        </p:txBody>
      </p:sp>
      <p:sp>
        <p:nvSpPr>
          <p:cNvPr id="8219" name="AutoShape 27"/>
          <p:cNvSpPr>
            <a:spLocks/>
          </p:cNvSpPr>
          <p:nvPr/>
        </p:nvSpPr>
        <p:spPr bwMode="auto">
          <a:xfrm rot="5400000">
            <a:off x="4283075" y="1054101"/>
            <a:ext cx="433387" cy="5472112"/>
          </a:xfrm>
          <a:prstGeom prst="leftBrace">
            <a:avLst>
              <a:gd name="adj1" fmla="val 105220"/>
              <a:gd name="adj2" fmla="val 50000"/>
            </a:avLst>
          </a:prstGeom>
          <a:noFill/>
          <a:ln w="63500">
            <a:solidFill>
              <a:srgbClr val="FFFF00"/>
            </a:solidFill>
            <a:round/>
            <a:headEnd/>
            <a:tailEnd/>
          </a:ln>
          <a:effectLst/>
        </p:spPr>
        <p:txBody>
          <a:bodyPr wrap="none" anchor="ctr"/>
          <a:lstStyle/>
          <a:p>
            <a:endParaRPr lang="tr-TR"/>
          </a:p>
        </p:txBody>
      </p:sp>
      <p:sp>
        <p:nvSpPr>
          <p:cNvPr id="204828" name="Text Box 28"/>
          <p:cNvSpPr txBox="1">
            <a:spLocks noChangeArrowheads="1"/>
          </p:cNvSpPr>
          <p:nvPr/>
        </p:nvSpPr>
        <p:spPr bwMode="auto">
          <a:xfrm>
            <a:off x="5219700" y="1773238"/>
            <a:ext cx="3502025" cy="396875"/>
          </a:xfrm>
          <a:prstGeom prst="rect">
            <a:avLst/>
          </a:prstGeom>
          <a:solidFill>
            <a:srgbClr val="993366"/>
          </a:solidFill>
          <a:ln w="9525">
            <a:noFill/>
            <a:miter lim="800000"/>
            <a:headEnd/>
            <a:tailEnd/>
          </a:ln>
          <a:effectLst/>
        </p:spPr>
        <p:txBody>
          <a:bodyPr wrap="none">
            <a:spAutoFit/>
          </a:bodyPr>
          <a:lstStyle/>
          <a:p>
            <a:r>
              <a:rPr lang="tr-TR" b="1">
                <a:latin typeface="Comic Sans MS" pitchFamily="66" charset="0"/>
              </a:rPr>
              <a:t>Doğum sonrası normalleşme</a:t>
            </a:r>
          </a:p>
        </p:txBody>
      </p:sp>
      <p:sp>
        <p:nvSpPr>
          <p:cNvPr id="204829" name="Text Box 29"/>
          <p:cNvSpPr txBox="1">
            <a:spLocks noChangeArrowheads="1"/>
          </p:cNvSpPr>
          <p:nvPr/>
        </p:nvSpPr>
        <p:spPr bwMode="auto">
          <a:xfrm>
            <a:off x="1042988" y="2060575"/>
            <a:ext cx="4127500" cy="396875"/>
          </a:xfrm>
          <a:prstGeom prst="rect">
            <a:avLst/>
          </a:prstGeom>
          <a:solidFill>
            <a:schemeClr val="tx1"/>
          </a:solidFill>
          <a:ln w="9525">
            <a:noFill/>
            <a:miter lim="800000"/>
            <a:headEnd/>
            <a:tailEnd/>
          </a:ln>
          <a:effectLst/>
        </p:spPr>
        <p:txBody>
          <a:bodyPr wrap="none">
            <a:spAutoFit/>
          </a:bodyPr>
          <a:lstStyle/>
          <a:p>
            <a:r>
              <a:rPr lang="tr-TR" b="1">
                <a:solidFill>
                  <a:srgbClr val="CC0066"/>
                </a:solidFill>
                <a:latin typeface="Comic Sans MS" pitchFamily="66" charset="0"/>
              </a:rPr>
              <a:t>Süt veriminde çok hızlı bir artış</a:t>
            </a:r>
          </a:p>
        </p:txBody>
      </p:sp>
      <p:sp>
        <p:nvSpPr>
          <p:cNvPr id="204830" name="Text Box 30"/>
          <p:cNvSpPr txBox="1">
            <a:spLocks noChangeArrowheads="1"/>
          </p:cNvSpPr>
          <p:nvPr/>
        </p:nvSpPr>
        <p:spPr bwMode="auto">
          <a:xfrm>
            <a:off x="5919788" y="2565400"/>
            <a:ext cx="1600200" cy="396875"/>
          </a:xfrm>
          <a:prstGeom prst="rect">
            <a:avLst/>
          </a:prstGeom>
          <a:solidFill>
            <a:schemeClr val="tx1"/>
          </a:solidFill>
          <a:ln w="9525">
            <a:noFill/>
            <a:miter lim="800000"/>
            <a:headEnd/>
            <a:tailEnd/>
          </a:ln>
          <a:effectLst/>
        </p:spPr>
        <p:txBody>
          <a:bodyPr wrap="none">
            <a:spAutoFit/>
          </a:bodyPr>
          <a:lstStyle/>
          <a:p>
            <a:r>
              <a:rPr lang="tr-TR" b="1">
                <a:solidFill>
                  <a:schemeClr val="bg1"/>
                </a:solidFill>
                <a:latin typeface="Comic Sans MS" pitchFamily="66" charset="0"/>
              </a:rPr>
              <a:t>İlk kızgınlık</a:t>
            </a:r>
          </a:p>
        </p:txBody>
      </p:sp>
      <p:sp>
        <p:nvSpPr>
          <p:cNvPr id="204831" name="Text Box 31"/>
          <p:cNvSpPr txBox="1">
            <a:spLocks noChangeArrowheads="1"/>
          </p:cNvSpPr>
          <p:nvPr/>
        </p:nvSpPr>
        <p:spPr bwMode="auto">
          <a:xfrm>
            <a:off x="808038" y="5614988"/>
            <a:ext cx="3438525" cy="457200"/>
          </a:xfrm>
          <a:prstGeom prst="rect">
            <a:avLst/>
          </a:prstGeom>
          <a:solidFill>
            <a:schemeClr val="tx1"/>
          </a:solidFill>
          <a:ln w="9525">
            <a:noFill/>
            <a:miter lim="800000"/>
            <a:headEnd/>
            <a:tailEnd/>
          </a:ln>
          <a:effectLst/>
        </p:spPr>
        <p:txBody>
          <a:bodyPr wrap="none">
            <a:spAutoFit/>
          </a:bodyPr>
          <a:lstStyle/>
          <a:p>
            <a:r>
              <a:rPr lang="tr-TR" sz="2400" b="1">
                <a:solidFill>
                  <a:schemeClr val="bg1"/>
                </a:solidFill>
                <a:latin typeface="Comic Sans MS" pitchFamily="66" charset="0"/>
              </a:rPr>
              <a:t>Hormonal Değişiklikler</a:t>
            </a:r>
          </a:p>
        </p:txBody>
      </p:sp>
      <p:sp>
        <p:nvSpPr>
          <p:cNvPr id="204832" name="Text Box 32"/>
          <p:cNvSpPr txBox="1">
            <a:spLocks noChangeArrowheads="1"/>
          </p:cNvSpPr>
          <p:nvPr/>
        </p:nvSpPr>
        <p:spPr bwMode="auto">
          <a:xfrm>
            <a:off x="1166813" y="3165475"/>
            <a:ext cx="1149350" cy="457200"/>
          </a:xfrm>
          <a:prstGeom prst="rect">
            <a:avLst/>
          </a:prstGeom>
          <a:solidFill>
            <a:srgbClr val="CC0066"/>
          </a:solidFill>
          <a:ln w="9525">
            <a:noFill/>
            <a:miter lim="800000"/>
            <a:headEnd/>
            <a:tailEnd/>
          </a:ln>
          <a:effectLst/>
        </p:spPr>
        <p:txBody>
          <a:bodyPr wrap="none">
            <a:spAutoFit/>
          </a:bodyPr>
          <a:lstStyle/>
          <a:p>
            <a:r>
              <a:rPr lang="tr-TR" sz="2400" b="1">
                <a:latin typeface="Comic Sans MS" pitchFamily="66" charset="0"/>
              </a:rPr>
              <a:t>Stress</a:t>
            </a:r>
          </a:p>
        </p:txBody>
      </p:sp>
      <p:sp>
        <p:nvSpPr>
          <p:cNvPr id="204833" name="Text Box 33"/>
          <p:cNvSpPr txBox="1">
            <a:spLocks noChangeArrowheads="1"/>
          </p:cNvSpPr>
          <p:nvPr/>
        </p:nvSpPr>
        <p:spPr bwMode="auto">
          <a:xfrm>
            <a:off x="4987925" y="5157788"/>
            <a:ext cx="4156075" cy="396875"/>
          </a:xfrm>
          <a:prstGeom prst="rect">
            <a:avLst/>
          </a:prstGeom>
          <a:solidFill>
            <a:srgbClr val="FFFF00"/>
          </a:solidFill>
          <a:ln w="9525">
            <a:noFill/>
            <a:miter lim="800000"/>
            <a:headEnd/>
            <a:tailEnd/>
          </a:ln>
          <a:effectLst/>
        </p:spPr>
        <p:txBody>
          <a:bodyPr wrap="none">
            <a:spAutoFit/>
          </a:bodyPr>
          <a:lstStyle/>
          <a:p>
            <a:r>
              <a:rPr lang="tr-TR" b="1">
                <a:solidFill>
                  <a:srgbClr val="CC66FF"/>
                </a:solidFill>
                <a:latin typeface="Comic Sans MS" pitchFamily="66" charset="0"/>
              </a:rPr>
              <a:t>Yem tüketiminde ciddi azalmalar</a:t>
            </a:r>
          </a:p>
        </p:txBody>
      </p:sp>
      <p:sp>
        <p:nvSpPr>
          <p:cNvPr id="204834" name="Text Box 34"/>
          <p:cNvSpPr txBox="1">
            <a:spLocks noChangeArrowheads="1"/>
          </p:cNvSpPr>
          <p:nvPr/>
        </p:nvSpPr>
        <p:spPr bwMode="auto">
          <a:xfrm>
            <a:off x="5292725" y="3213100"/>
            <a:ext cx="3535363" cy="396875"/>
          </a:xfrm>
          <a:prstGeom prst="rect">
            <a:avLst/>
          </a:prstGeom>
          <a:solidFill>
            <a:schemeClr val="tx1"/>
          </a:solidFill>
          <a:ln w="9525">
            <a:noFill/>
            <a:miter lim="800000"/>
            <a:headEnd/>
            <a:tailEnd/>
          </a:ln>
          <a:effectLst/>
        </p:spPr>
        <p:txBody>
          <a:bodyPr wrap="none">
            <a:spAutoFit/>
          </a:bodyPr>
          <a:lstStyle/>
          <a:p>
            <a:r>
              <a:rPr lang="tr-TR" b="1">
                <a:solidFill>
                  <a:schemeClr val="bg1"/>
                </a:solidFill>
                <a:latin typeface="Comic Sans MS" pitchFamily="66" charset="0"/>
              </a:rPr>
              <a:t>Kondüsyon skorunda azalma</a:t>
            </a:r>
          </a:p>
        </p:txBody>
      </p:sp>
      <p:sp>
        <p:nvSpPr>
          <p:cNvPr id="204835" name="Text Box 35"/>
          <p:cNvSpPr txBox="1">
            <a:spLocks noChangeArrowheads="1"/>
          </p:cNvSpPr>
          <p:nvPr/>
        </p:nvSpPr>
        <p:spPr bwMode="auto">
          <a:xfrm>
            <a:off x="1403350" y="2565400"/>
            <a:ext cx="2822575" cy="396875"/>
          </a:xfrm>
          <a:prstGeom prst="rect">
            <a:avLst/>
          </a:prstGeom>
          <a:solidFill>
            <a:schemeClr val="tx1"/>
          </a:solidFill>
          <a:ln w="9525">
            <a:noFill/>
            <a:miter lim="800000"/>
            <a:headEnd/>
            <a:tailEnd/>
          </a:ln>
          <a:effectLst/>
        </p:spPr>
        <p:txBody>
          <a:bodyPr wrap="none">
            <a:spAutoFit/>
          </a:bodyPr>
          <a:lstStyle/>
          <a:p>
            <a:r>
              <a:rPr lang="tr-TR" b="1">
                <a:solidFill>
                  <a:srgbClr val="0000CC"/>
                </a:solidFill>
                <a:latin typeface="Batang" pitchFamily="18" charset="-127"/>
              </a:rPr>
              <a:t>Negatif enerji dengesi</a:t>
            </a:r>
          </a:p>
        </p:txBody>
      </p:sp>
      <p:sp>
        <p:nvSpPr>
          <p:cNvPr id="204836" name="Text Box 36"/>
          <p:cNvSpPr txBox="1">
            <a:spLocks noChangeArrowheads="1"/>
          </p:cNvSpPr>
          <p:nvPr/>
        </p:nvSpPr>
        <p:spPr bwMode="auto">
          <a:xfrm>
            <a:off x="160338" y="4930775"/>
            <a:ext cx="2919412" cy="396875"/>
          </a:xfrm>
          <a:prstGeom prst="rect">
            <a:avLst/>
          </a:prstGeom>
          <a:solidFill>
            <a:schemeClr val="tx1"/>
          </a:solidFill>
          <a:ln w="12700">
            <a:noFill/>
            <a:miter lim="800000"/>
            <a:headEnd/>
            <a:tailEnd/>
          </a:ln>
          <a:effectLst/>
        </p:spPr>
        <p:txBody>
          <a:bodyPr wrap="none" lIns="90000" tIns="46800" rIns="90000" bIns="46800">
            <a:spAutoFit/>
          </a:bodyPr>
          <a:lstStyle/>
          <a:p>
            <a:r>
              <a:rPr lang="tr-TR">
                <a:solidFill>
                  <a:schemeClr val="bg2"/>
                </a:solidFill>
              </a:rPr>
              <a:t>Bağışıklığın baskılanması</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25"/>
                                        </p:tgtEl>
                                        <p:attrNameLst>
                                          <p:attrName>style.visibility</p:attrName>
                                        </p:attrNameLst>
                                      </p:cBhvr>
                                      <p:to>
                                        <p:strVal val="visible"/>
                                      </p:to>
                                    </p:set>
                                    <p:animEffect transition="in" filter="circle(in)">
                                      <p:cBhvr>
                                        <p:cTn id="7" dur="2000"/>
                                        <p:tgtEl>
                                          <p:spTgt spid="2048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4824"/>
                                        </p:tgtEl>
                                        <p:attrNameLst>
                                          <p:attrName>style.visibility</p:attrName>
                                        </p:attrNameLst>
                                      </p:cBhvr>
                                      <p:to>
                                        <p:strVal val="visible"/>
                                      </p:to>
                                    </p:set>
                                    <p:animEffect transition="in" filter="circle(in)">
                                      <p:cBhvr>
                                        <p:cTn id="12" dur="2000"/>
                                        <p:tgtEl>
                                          <p:spTgt spid="2048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4833"/>
                                        </p:tgtEl>
                                        <p:attrNameLst>
                                          <p:attrName>style.visibility</p:attrName>
                                        </p:attrNameLst>
                                      </p:cBhvr>
                                      <p:to>
                                        <p:strVal val="visible"/>
                                      </p:to>
                                    </p:set>
                                    <p:animEffect transition="in" filter="circle(in)">
                                      <p:cBhvr>
                                        <p:cTn id="17" dur="2000"/>
                                        <p:tgtEl>
                                          <p:spTgt spid="2048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4826"/>
                                        </p:tgtEl>
                                        <p:attrNameLst>
                                          <p:attrName>style.visibility</p:attrName>
                                        </p:attrNameLst>
                                      </p:cBhvr>
                                      <p:to>
                                        <p:strVal val="visible"/>
                                      </p:to>
                                    </p:set>
                                    <p:animEffect transition="in" filter="circle(in)">
                                      <p:cBhvr>
                                        <p:cTn id="22" dur="2000"/>
                                        <p:tgtEl>
                                          <p:spTgt spid="2048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4828"/>
                                        </p:tgtEl>
                                        <p:attrNameLst>
                                          <p:attrName>style.visibility</p:attrName>
                                        </p:attrNameLst>
                                      </p:cBhvr>
                                      <p:to>
                                        <p:strVal val="visible"/>
                                      </p:to>
                                    </p:set>
                                    <p:animEffect transition="in" filter="circle(in)">
                                      <p:cBhvr>
                                        <p:cTn id="27" dur="2000"/>
                                        <p:tgtEl>
                                          <p:spTgt spid="2048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4829"/>
                                        </p:tgtEl>
                                        <p:attrNameLst>
                                          <p:attrName>style.visibility</p:attrName>
                                        </p:attrNameLst>
                                      </p:cBhvr>
                                      <p:to>
                                        <p:strVal val="visible"/>
                                      </p:to>
                                    </p:set>
                                    <p:animEffect transition="in" filter="circle(in)">
                                      <p:cBhvr>
                                        <p:cTn id="32" dur="2000"/>
                                        <p:tgtEl>
                                          <p:spTgt spid="2048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04835"/>
                                        </p:tgtEl>
                                        <p:attrNameLst>
                                          <p:attrName>style.visibility</p:attrName>
                                        </p:attrNameLst>
                                      </p:cBhvr>
                                      <p:to>
                                        <p:strVal val="visible"/>
                                      </p:to>
                                    </p:set>
                                    <p:animEffect transition="in" filter="circle(in)">
                                      <p:cBhvr>
                                        <p:cTn id="37" dur="2000"/>
                                        <p:tgtEl>
                                          <p:spTgt spid="2048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04834"/>
                                        </p:tgtEl>
                                        <p:attrNameLst>
                                          <p:attrName>style.visibility</p:attrName>
                                        </p:attrNameLst>
                                      </p:cBhvr>
                                      <p:to>
                                        <p:strVal val="visible"/>
                                      </p:to>
                                    </p:set>
                                    <p:animEffect transition="in" filter="box(in)">
                                      <p:cBhvr>
                                        <p:cTn id="42" dur="500"/>
                                        <p:tgtEl>
                                          <p:spTgt spid="2048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04830"/>
                                        </p:tgtEl>
                                        <p:attrNameLst>
                                          <p:attrName>style.visibility</p:attrName>
                                        </p:attrNameLst>
                                      </p:cBhvr>
                                      <p:to>
                                        <p:strVal val="visible"/>
                                      </p:to>
                                    </p:set>
                                    <p:animEffect transition="in" filter="circle(in)">
                                      <p:cBhvr>
                                        <p:cTn id="47" dur="2000"/>
                                        <p:tgtEl>
                                          <p:spTgt spid="2048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04831"/>
                                        </p:tgtEl>
                                        <p:attrNameLst>
                                          <p:attrName>style.visibility</p:attrName>
                                        </p:attrNameLst>
                                      </p:cBhvr>
                                      <p:to>
                                        <p:strVal val="visible"/>
                                      </p:to>
                                    </p:set>
                                    <p:animEffect transition="in" filter="circle(in)">
                                      <p:cBhvr>
                                        <p:cTn id="52" dur="2000"/>
                                        <p:tgtEl>
                                          <p:spTgt spid="20483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4836"/>
                                        </p:tgtEl>
                                        <p:attrNameLst>
                                          <p:attrName>style.visibility</p:attrName>
                                        </p:attrNameLst>
                                      </p:cBhvr>
                                      <p:to>
                                        <p:strVal val="visible"/>
                                      </p:to>
                                    </p:set>
                                    <p:animEffect transition="in" filter="blinds(horizontal)">
                                      <p:cBhvr>
                                        <p:cTn id="57" dur="500"/>
                                        <p:tgtEl>
                                          <p:spTgt spid="2048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04832"/>
                                        </p:tgtEl>
                                        <p:attrNameLst>
                                          <p:attrName>style.visibility</p:attrName>
                                        </p:attrNameLst>
                                      </p:cBhvr>
                                      <p:to>
                                        <p:strVal val="visible"/>
                                      </p:to>
                                    </p:set>
                                    <p:animEffect transition="in" filter="circle(in)">
                                      <p:cBhvr>
                                        <p:cTn id="62" dur="2000"/>
                                        <p:tgtEl>
                                          <p:spTgt spid="204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4" grpId="0" animBg="1"/>
      <p:bldP spid="204825" grpId="0" animBg="1"/>
      <p:bldP spid="204826" grpId="0" animBg="1"/>
      <p:bldP spid="204828" grpId="0" animBg="1"/>
      <p:bldP spid="204829" grpId="0" animBg="1"/>
      <p:bldP spid="204830" grpId="0" animBg="1"/>
      <p:bldP spid="204831" grpId="0" animBg="1"/>
      <p:bldP spid="204832" grpId="0" animBg="1"/>
      <p:bldP spid="204833" grpId="0" animBg="1"/>
      <p:bldP spid="204834" grpId="0" animBg="1"/>
      <p:bldP spid="204835" grpId="0" animBg="1"/>
      <p:bldP spid="2048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041525" y="1184275"/>
            <a:ext cx="184150" cy="457200"/>
          </a:xfrm>
          <a:prstGeom prst="rect">
            <a:avLst/>
          </a:prstGeom>
          <a:noFill/>
          <a:ln w="12700">
            <a:noFill/>
            <a:miter lim="800000"/>
            <a:headEnd type="none" w="sm" len="sm"/>
            <a:tailEnd type="none" w="sm" len="sm"/>
          </a:ln>
          <a:effectLst/>
        </p:spPr>
        <p:txBody>
          <a:bodyPr wrap="none">
            <a:spAutoFit/>
          </a:bodyPr>
          <a:lstStyle/>
          <a:p>
            <a:pPr eaLnBrk="0" hangingPunct="0"/>
            <a:endParaRPr kumimoji="1" lang="tr-TR" sz="2400">
              <a:latin typeface="Times New Roman Tur" charset="-94"/>
            </a:endParaRPr>
          </a:p>
        </p:txBody>
      </p:sp>
      <p:sp>
        <p:nvSpPr>
          <p:cNvPr id="5123" name="Line 3"/>
          <p:cNvSpPr>
            <a:spLocks noChangeShapeType="1"/>
          </p:cNvSpPr>
          <p:nvPr/>
        </p:nvSpPr>
        <p:spPr bwMode="auto">
          <a:xfrm>
            <a:off x="1447800" y="1981200"/>
            <a:ext cx="0" cy="388620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5124" name="Line 4"/>
          <p:cNvSpPr>
            <a:spLocks noChangeShapeType="1"/>
          </p:cNvSpPr>
          <p:nvPr/>
        </p:nvSpPr>
        <p:spPr bwMode="auto">
          <a:xfrm>
            <a:off x="1447800" y="5867400"/>
            <a:ext cx="7010400"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190469" name="Freeform 5"/>
          <p:cNvSpPr>
            <a:spLocks/>
          </p:cNvSpPr>
          <p:nvPr/>
        </p:nvSpPr>
        <p:spPr bwMode="auto">
          <a:xfrm>
            <a:off x="1506538" y="2595563"/>
            <a:ext cx="6354762" cy="2230437"/>
          </a:xfrm>
          <a:custGeom>
            <a:avLst/>
            <a:gdLst>
              <a:gd name="T0" fmla="*/ 25400 w 4003"/>
              <a:gd name="T1" fmla="*/ 2205037 h 1405"/>
              <a:gd name="T2" fmla="*/ 100012 w 4003"/>
              <a:gd name="T3" fmla="*/ 2130425 h 1405"/>
              <a:gd name="T4" fmla="*/ 155575 w 4003"/>
              <a:gd name="T5" fmla="*/ 2111375 h 1405"/>
              <a:gd name="T6" fmla="*/ 174625 w 4003"/>
              <a:gd name="T7" fmla="*/ 2055812 h 1405"/>
              <a:gd name="T8" fmla="*/ 249237 w 4003"/>
              <a:gd name="T9" fmla="*/ 1943100 h 1405"/>
              <a:gd name="T10" fmla="*/ 323850 w 4003"/>
              <a:gd name="T11" fmla="*/ 1830387 h 1405"/>
              <a:gd name="T12" fmla="*/ 398462 w 4003"/>
              <a:gd name="T13" fmla="*/ 1719262 h 1405"/>
              <a:gd name="T14" fmla="*/ 434975 w 4003"/>
              <a:gd name="T15" fmla="*/ 1663700 h 1405"/>
              <a:gd name="T16" fmla="*/ 473075 w 4003"/>
              <a:gd name="T17" fmla="*/ 1606550 h 1405"/>
              <a:gd name="T18" fmla="*/ 547687 w 4003"/>
              <a:gd name="T19" fmla="*/ 1420812 h 1405"/>
              <a:gd name="T20" fmla="*/ 677862 w 4003"/>
              <a:gd name="T21" fmla="*/ 1195387 h 1405"/>
              <a:gd name="T22" fmla="*/ 771525 w 4003"/>
              <a:gd name="T23" fmla="*/ 1028700 h 1405"/>
              <a:gd name="T24" fmla="*/ 809625 w 4003"/>
              <a:gd name="T25" fmla="*/ 971550 h 1405"/>
              <a:gd name="T26" fmla="*/ 846137 w 4003"/>
              <a:gd name="T27" fmla="*/ 915987 h 1405"/>
              <a:gd name="T28" fmla="*/ 865187 w 4003"/>
              <a:gd name="T29" fmla="*/ 841375 h 1405"/>
              <a:gd name="T30" fmla="*/ 920750 w 4003"/>
              <a:gd name="T31" fmla="*/ 785812 h 1405"/>
              <a:gd name="T32" fmla="*/ 939800 w 4003"/>
              <a:gd name="T33" fmla="*/ 673100 h 1405"/>
              <a:gd name="T34" fmla="*/ 995362 w 4003"/>
              <a:gd name="T35" fmla="*/ 560387 h 1405"/>
              <a:gd name="T36" fmla="*/ 1069975 w 4003"/>
              <a:gd name="T37" fmla="*/ 449262 h 1405"/>
              <a:gd name="T38" fmla="*/ 1276350 w 4003"/>
              <a:gd name="T39" fmla="*/ 187325 h 1405"/>
              <a:gd name="T40" fmla="*/ 1331912 w 4003"/>
              <a:gd name="T41" fmla="*/ 131762 h 1405"/>
              <a:gd name="T42" fmla="*/ 1370012 w 4003"/>
              <a:gd name="T43" fmla="*/ 76200 h 1405"/>
              <a:gd name="T44" fmla="*/ 1444625 w 4003"/>
              <a:gd name="T45" fmla="*/ 57150 h 1405"/>
              <a:gd name="T46" fmla="*/ 1555750 w 4003"/>
              <a:gd name="T47" fmla="*/ 0 h 1405"/>
              <a:gd name="T48" fmla="*/ 2003425 w 4003"/>
              <a:gd name="T49" fmla="*/ 19050 h 1405"/>
              <a:gd name="T50" fmla="*/ 2228850 w 4003"/>
              <a:gd name="T51" fmla="*/ 131762 h 1405"/>
              <a:gd name="T52" fmla="*/ 2414587 w 4003"/>
              <a:gd name="T53" fmla="*/ 242887 h 1405"/>
              <a:gd name="T54" fmla="*/ 2582862 w 4003"/>
              <a:gd name="T55" fmla="*/ 336550 h 1405"/>
              <a:gd name="T56" fmla="*/ 2695575 w 4003"/>
              <a:gd name="T57" fmla="*/ 411162 h 1405"/>
              <a:gd name="T58" fmla="*/ 2938462 w 4003"/>
              <a:gd name="T59" fmla="*/ 523875 h 1405"/>
              <a:gd name="T60" fmla="*/ 3068637 w 4003"/>
              <a:gd name="T61" fmla="*/ 560387 h 1405"/>
              <a:gd name="T62" fmla="*/ 3181350 w 4003"/>
              <a:gd name="T63" fmla="*/ 635000 h 1405"/>
              <a:gd name="T64" fmla="*/ 3292475 w 4003"/>
              <a:gd name="T65" fmla="*/ 673100 h 1405"/>
              <a:gd name="T66" fmla="*/ 3348037 w 4003"/>
              <a:gd name="T67" fmla="*/ 711200 h 1405"/>
              <a:gd name="T68" fmla="*/ 3535362 w 4003"/>
              <a:gd name="T69" fmla="*/ 747712 h 1405"/>
              <a:gd name="T70" fmla="*/ 3609975 w 4003"/>
              <a:gd name="T71" fmla="*/ 785812 h 1405"/>
              <a:gd name="T72" fmla="*/ 3665537 w 4003"/>
              <a:gd name="T73" fmla="*/ 803275 h 1405"/>
              <a:gd name="T74" fmla="*/ 3908425 w 4003"/>
              <a:gd name="T75" fmla="*/ 896937 h 1405"/>
              <a:gd name="T76" fmla="*/ 4057650 w 4003"/>
              <a:gd name="T77" fmla="*/ 952500 h 1405"/>
              <a:gd name="T78" fmla="*/ 4132262 w 4003"/>
              <a:gd name="T79" fmla="*/ 990600 h 1405"/>
              <a:gd name="T80" fmla="*/ 4208462 w 4003"/>
              <a:gd name="T81" fmla="*/ 1009650 h 1405"/>
              <a:gd name="T82" fmla="*/ 4468812 w 4003"/>
              <a:gd name="T83" fmla="*/ 1158875 h 1405"/>
              <a:gd name="T84" fmla="*/ 4730750 w 4003"/>
              <a:gd name="T85" fmla="*/ 1214437 h 1405"/>
              <a:gd name="T86" fmla="*/ 4841875 w 4003"/>
              <a:gd name="T87" fmla="*/ 1271587 h 1405"/>
              <a:gd name="T88" fmla="*/ 4992687 w 4003"/>
              <a:gd name="T89" fmla="*/ 1308100 h 1405"/>
              <a:gd name="T90" fmla="*/ 5253037 w 4003"/>
              <a:gd name="T91" fmla="*/ 1401762 h 1405"/>
              <a:gd name="T92" fmla="*/ 5702300 w 4003"/>
              <a:gd name="T93" fmla="*/ 1512887 h 1405"/>
              <a:gd name="T94" fmla="*/ 5962650 w 4003"/>
              <a:gd name="T95" fmla="*/ 1625600 h 1405"/>
              <a:gd name="T96" fmla="*/ 6000750 w 4003"/>
              <a:gd name="T97" fmla="*/ 1681162 h 1405"/>
              <a:gd name="T98" fmla="*/ 6075362 w 4003"/>
              <a:gd name="T99" fmla="*/ 1700212 h 1405"/>
              <a:gd name="T100" fmla="*/ 6205537 w 4003"/>
              <a:gd name="T101" fmla="*/ 1755775 h 1405"/>
              <a:gd name="T102" fmla="*/ 6354762 w 4003"/>
              <a:gd name="T103" fmla="*/ 1793875 h 14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03" h="1405">
                <a:moveTo>
                  <a:pt x="16" y="1389"/>
                </a:moveTo>
                <a:cubicBezTo>
                  <a:pt x="109" y="1357"/>
                  <a:pt x="0" y="1405"/>
                  <a:pt x="63" y="1342"/>
                </a:cubicBezTo>
                <a:cubicBezTo>
                  <a:pt x="72" y="1333"/>
                  <a:pt x="86" y="1334"/>
                  <a:pt x="98" y="1330"/>
                </a:cubicBezTo>
                <a:cubicBezTo>
                  <a:pt x="102" y="1318"/>
                  <a:pt x="104" y="1306"/>
                  <a:pt x="110" y="1295"/>
                </a:cubicBezTo>
                <a:cubicBezTo>
                  <a:pt x="124" y="1270"/>
                  <a:pt x="157" y="1224"/>
                  <a:pt x="157" y="1224"/>
                </a:cubicBezTo>
                <a:cubicBezTo>
                  <a:pt x="179" y="1128"/>
                  <a:pt x="147" y="1217"/>
                  <a:pt x="204" y="1153"/>
                </a:cubicBezTo>
                <a:cubicBezTo>
                  <a:pt x="223" y="1132"/>
                  <a:pt x="235" y="1106"/>
                  <a:pt x="251" y="1083"/>
                </a:cubicBezTo>
                <a:cubicBezTo>
                  <a:pt x="259" y="1071"/>
                  <a:pt x="266" y="1060"/>
                  <a:pt x="274" y="1048"/>
                </a:cubicBezTo>
                <a:cubicBezTo>
                  <a:pt x="282" y="1036"/>
                  <a:pt x="298" y="1012"/>
                  <a:pt x="298" y="1012"/>
                </a:cubicBezTo>
                <a:cubicBezTo>
                  <a:pt x="310" y="965"/>
                  <a:pt x="318" y="935"/>
                  <a:pt x="345" y="895"/>
                </a:cubicBezTo>
                <a:cubicBezTo>
                  <a:pt x="361" y="831"/>
                  <a:pt x="370" y="792"/>
                  <a:pt x="427" y="753"/>
                </a:cubicBezTo>
                <a:cubicBezTo>
                  <a:pt x="448" y="691"/>
                  <a:pt x="432" y="729"/>
                  <a:pt x="486" y="648"/>
                </a:cubicBezTo>
                <a:cubicBezTo>
                  <a:pt x="494" y="636"/>
                  <a:pt x="502" y="624"/>
                  <a:pt x="510" y="612"/>
                </a:cubicBezTo>
                <a:cubicBezTo>
                  <a:pt x="518" y="600"/>
                  <a:pt x="533" y="577"/>
                  <a:pt x="533" y="577"/>
                </a:cubicBezTo>
                <a:cubicBezTo>
                  <a:pt x="537" y="561"/>
                  <a:pt x="537" y="544"/>
                  <a:pt x="545" y="530"/>
                </a:cubicBezTo>
                <a:cubicBezTo>
                  <a:pt x="553" y="516"/>
                  <a:pt x="573" y="510"/>
                  <a:pt x="580" y="495"/>
                </a:cubicBezTo>
                <a:cubicBezTo>
                  <a:pt x="590" y="473"/>
                  <a:pt x="587" y="447"/>
                  <a:pt x="592" y="424"/>
                </a:cubicBezTo>
                <a:cubicBezTo>
                  <a:pt x="600" y="389"/>
                  <a:pt x="607" y="384"/>
                  <a:pt x="627" y="353"/>
                </a:cubicBezTo>
                <a:cubicBezTo>
                  <a:pt x="653" y="250"/>
                  <a:pt x="616" y="352"/>
                  <a:pt x="674" y="283"/>
                </a:cubicBezTo>
                <a:cubicBezTo>
                  <a:pt x="723" y="224"/>
                  <a:pt x="725" y="144"/>
                  <a:pt x="804" y="118"/>
                </a:cubicBezTo>
                <a:cubicBezTo>
                  <a:pt x="816" y="106"/>
                  <a:pt x="828" y="96"/>
                  <a:pt x="839" y="83"/>
                </a:cubicBezTo>
                <a:cubicBezTo>
                  <a:pt x="848" y="72"/>
                  <a:pt x="851" y="56"/>
                  <a:pt x="863" y="48"/>
                </a:cubicBezTo>
                <a:cubicBezTo>
                  <a:pt x="876" y="39"/>
                  <a:pt x="894" y="41"/>
                  <a:pt x="910" y="36"/>
                </a:cubicBezTo>
                <a:cubicBezTo>
                  <a:pt x="952" y="24"/>
                  <a:pt x="942" y="26"/>
                  <a:pt x="980" y="0"/>
                </a:cubicBezTo>
                <a:cubicBezTo>
                  <a:pt x="1074" y="4"/>
                  <a:pt x="1169" y="1"/>
                  <a:pt x="1262" y="12"/>
                </a:cubicBezTo>
                <a:cubicBezTo>
                  <a:pt x="1280" y="14"/>
                  <a:pt x="1374" y="73"/>
                  <a:pt x="1404" y="83"/>
                </a:cubicBezTo>
                <a:cubicBezTo>
                  <a:pt x="1496" y="149"/>
                  <a:pt x="1454" y="132"/>
                  <a:pt x="1521" y="153"/>
                </a:cubicBezTo>
                <a:cubicBezTo>
                  <a:pt x="1574" y="206"/>
                  <a:pt x="1541" y="184"/>
                  <a:pt x="1627" y="212"/>
                </a:cubicBezTo>
                <a:cubicBezTo>
                  <a:pt x="1654" y="221"/>
                  <a:pt x="1671" y="250"/>
                  <a:pt x="1698" y="259"/>
                </a:cubicBezTo>
                <a:cubicBezTo>
                  <a:pt x="1764" y="282"/>
                  <a:pt x="1791" y="307"/>
                  <a:pt x="1851" y="330"/>
                </a:cubicBezTo>
                <a:cubicBezTo>
                  <a:pt x="1878" y="340"/>
                  <a:pt x="1906" y="344"/>
                  <a:pt x="1933" y="353"/>
                </a:cubicBezTo>
                <a:cubicBezTo>
                  <a:pt x="1957" y="369"/>
                  <a:pt x="1980" y="384"/>
                  <a:pt x="2004" y="400"/>
                </a:cubicBezTo>
                <a:cubicBezTo>
                  <a:pt x="2025" y="414"/>
                  <a:pt x="2054" y="410"/>
                  <a:pt x="2074" y="424"/>
                </a:cubicBezTo>
                <a:cubicBezTo>
                  <a:pt x="2086" y="432"/>
                  <a:pt x="2096" y="444"/>
                  <a:pt x="2109" y="448"/>
                </a:cubicBezTo>
                <a:cubicBezTo>
                  <a:pt x="2233" y="489"/>
                  <a:pt x="2132" y="434"/>
                  <a:pt x="2227" y="471"/>
                </a:cubicBezTo>
                <a:cubicBezTo>
                  <a:pt x="2243" y="477"/>
                  <a:pt x="2258" y="488"/>
                  <a:pt x="2274" y="495"/>
                </a:cubicBezTo>
                <a:cubicBezTo>
                  <a:pt x="2285" y="500"/>
                  <a:pt x="2297" y="502"/>
                  <a:pt x="2309" y="506"/>
                </a:cubicBezTo>
                <a:cubicBezTo>
                  <a:pt x="2357" y="538"/>
                  <a:pt x="2407" y="551"/>
                  <a:pt x="2462" y="565"/>
                </a:cubicBezTo>
                <a:cubicBezTo>
                  <a:pt x="2537" y="615"/>
                  <a:pt x="2453" y="566"/>
                  <a:pt x="2556" y="600"/>
                </a:cubicBezTo>
                <a:cubicBezTo>
                  <a:pt x="2573" y="606"/>
                  <a:pt x="2587" y="618"/>
                  <a:pt x="2603" y="624"/>
                </a:cubicBezTo>
                <a:cubicBezTo>
                  <a:pt x="2618" y="630"/>
                  <a:pt x="2635" y="632"/>
                  <a:pt x="2651" y="636"/>
                </a:cubicBezTo>
                <a:cubicBezTo>
                  <a:pt x="2750" y="703"/>
                  <a:pt x="2696" y="670"/>
                  <a:pt x="2815" y="730"/>
                </a:cubicBezTo>
                <a:cubicBezTo>
                  <a:pt x="2835" y="740"/>
                  <a:pt x="2951" y="758"/>
                  <a:pt x="2980" y="765"/>
                </a:cubicBezTo>
                <a:cubicBezTo>
                  <a:pt x="3098" y="795"/>
                  <a:pt x="2925" y="755"/>
                  <a:pt x="3050" y="801"/>
                </a:cubicBezTo>
                <a:cubicBezTo>
                  <a:pt x="3081" y="812"/>
                  <a:pt x="3114" y="814"/>
                  <a:pt x="3145" y="824"/>
                </a:cubicBezTo>
                <a:cubicBezTo>
                  <a:pt x="3199" y="861"/>
                  <a:pt x="3243" y="866"/>
                  <a:pt x="3309" y="883"/>
                </a:cubicBezTo>
                <a:cubicBezTo>
                  <a:pt x="3403" y="907"/>
                  <a:pt x="3497" y="930"/>
                  <a:pt x="3592" y="953"/>
                </a:cubicBezTo>
                <a:cubicBezTo>
                  <a:pt x="3652" y="968"/>
                  <a:pt x="3699" y="1005"/>
                  <a:pt x="3756" y="1024"/>
                </a:cubicBezTo>
                <a:cubicBezTo>
                  <a:pt x="3764" y="1036"/>
                  <a:pt x="3768" y="1051"/>
                  <a:pt x="3780" y="1059"/>
                </a:cubicBezTo>
                <a:cubicBezTo>
                  <a:pt x="3793" y="1068"/>
                  <a:pt x="3812" y="1065"/>
                  <a:pt x="3827" y="1071"/>
                </a:cubicBezTo>
                <a:cubicBezTo>
                  <a:pt x="3877" y="1090"/>
                  <a:pt x="3863" y="1097"/>
                  <a:pt x="3909" y="1106"/>
                </a:cubicBezTo>
                <a:cubicBezTo>
                  <a:pt x="4002" y="1124"/>
                  <a:pt x="3972" y="1096"/>
                  <a:pt x="4003" y="1130"/>
                </a:cubicBezTo>
              </a:path>
            </a:pathLst>
          </a:custGeom>
          <a:noFill/>
          <a:ln w="38100" cap="flat" cmpd="sng">
            <a:solidFill>
              <a:schemeClr val="hlink"/>
            </a:solidFill>
            <a:prstDash val="solid"/>
            <a:round/>
            <a:headEnd type="none" w="sm" len="sm"/>
            <a:tailEnd type="none" w="sm" len="sm"/>
          </a:ln>
          <a:effectLst/>
        </p:spPr>
        <p:txBody>
          <a:bodyPr wrap="none" anchor="ctr"/>
          <a:lstStyle/>
          <a:p>
            <a:endParaRPr lang="tr-TR"/>
          </a:p>
        </p:txBody>
      </p:sp>
      <p:sp>
        <p:nvSpPr>
          <p:cNvPr id="5126" name="Line 6"/>
          <p:cNvSpPr>
            <a:spLocks noChangeShapeType="1"/>
          </p:cNvSpPr>
          <p:nvPr/>
        </p:nvSpPr>
        <p:spPr bwMode="auto">
          <a:xfrm>
            <a:off x="2590800" y="1981200"/>
            <a:ext cx="0" cy="3733800"/>
          </a:xfrm>
          <a:prstGeom prst="line">
            <a:avLst/>
          </a:prstGeom>
          <a:noFill/>
          <a:ln w="12700">
            <a:solidFill>
              <a:schemeClr val="tx1"/>
            </a:solidFill>
            <a:prstDash val="sysDot"/>
            <a:round/>
            <a:headEnd type="none" w="sm" len="sm"/>
            <a:tailEnd type="none" w="sm" len="sm"/>
          </a:ln>
          <a:effectLst/>
        </p:spPr>
        <p:txBody>
          <a:bodyPr wrap="none" anchor="ctr"/>
          <a:lstStyle/>
          <a:p>
            <a:endParaRPr lang="tr-TR"/>
          </a:p>
        </p:txBody>
      </p:sp>
      <p:sp>
        <p:nvSpPr>
          <p:cNvPr id="5127" name="Line 7"/>
          <p:cNvSpPr>
            <a:spLocks noChangeShapeType="1"/>
          </p:cNvSpPr>
          <p:nvPr/>
        </p:nvSpPr>
        <p:spPr bwMode="auto">
          <a:xfrm>
            <a:off x="4267200" y="1981200"/>
            <a:ext cx="0" cy="3733800"/>
          </a:xfrm>
          <a:prstGeom prst="line">
            <a:avLst/>
          </a:prstGeom>
          <a:noFill/>
          <a:ln w="12700">
            <a:solidFill>
              <a:schemeClr val="tx1"/>
            </a:solidFill>
            <a:prstDash val="sysDot"/>
            <a:round/>
            <a:headEnd type="none" w="sm" len="sm"/>
            <a:tailEnd type="none" w="sm" len="sm"/>
          </a:ln>
          <a:effectLst/>
        </p:spPr>
        <p:txBody>
          <a:bodyPr wrap="none" anchor="ctr"/>
          <a:lstStyle/>
          <a:p>
            <a:endParaRPr lang="tr-TR"/>
          </a:p>
        </p:txBody>
      </p:sp>
      <p:sp>
        <p:nvSpPr>
          <p:cNvPr id="5128" name="Line 8"/>
          <p:cNvSpPr>
            <a:spLocks noChangeShapeType="1"/>
          </p:cNvSpPr>
          <p:nvPr/>
        </p:nvSpPr>
        <p:spPr bwMode="auto">
          <a:xfrm>
            <a:off x="7848600" y="1981200"/>
            <a:ext cx="0" cy="3733800"/>
          </a:xfrm>
          <a:prstGeom prst="line">
            <a:avLst/>
          </a:prstGeom>
          <a:noFill/>
          <a:ln w="12700">
            <a:solidFill>
              <a:schemeClr val="tx1"/>
            </a:solidFill>
            <a:prstDash val="sysDot"/>
            <a:round/>
            <a:headEnd type="none" w="sm" len="sm"/>
            <a:tailEnd type="none" w="sm" len="sm"/>
          </a:ln>
          <a:effectLst/>
        </p:spPr>
        <p:txBody>
          <a:bodyPr wrap="none" anchor="ctr"/>
          <a:lstStyle/>
          <a:p>
            <a:endParaRPr lang="tr-TR"/>
          </a:p>
        </p:txBody>
      </p:sp>
      <p:sp>
        <p:nvSpPr>
          <p:cNvPr id="190473" name="Freeform 9"/>
          <p:cNvSpPr>
            <a:spLocks/>
          </p:cNvSpPr>
          <p:nvPr/>
        </p:nvSpPr>
        <p:spPr bwMode="auto">
          <a:xfrm>
            <a:off x="1531938" y="2633663"/>
            <a:ext cx="7512050" cy="2714625"/>
          </a:xfrm>
          <a:custGeom>
            <a:avLst/>
            <a:gdLst>
              <a:gd name="T0" fmla="*/ 0 w 4732"/>
              <a:gd name="T1" fmla="*/ 2054225 h 1710"/>
              <a:gd name="T2" fmla="*/ 130175 w 4732"/>
              <a:gd name="T3" fmla="*/ 1905000 h 1710"/>
              <a:gd name="T4" fmla="*/ 241300 w 4732"/>
              <a:gd name="T5" fmla="*/ 1868488 h 1710"/>
              <a:gd name="T6" fmla="*/ 298450 w 4732"/>
              <a:gd name="T7" fmla="*/ 1849438 h 1710"/>
              <a:gd name="T8" fmla="*/ 373063 w 4732"/>
              <a:gd name="T9" fmla="*/ 1736725 h 1710"/>
              <a:gd name="T10" fmla="*/ 392113 w 4732"/>
              <a:gd name="T11" fmla="*/ 1681163 h 1710"/>
              <a:gd name="T12" fmla="*/ 447675 w 4732"/>
              <a:gd name="T13" fmla="*/ 1643063 h 1710"/>
              <a:gd name="T14" fmla="*/ 522288 w 4732"/>
              <a:gd name="T15" fmla="*/ 1531938 h 1710"/>
              <a:gd name="T16" fmla="*/ 671513 w 4732"/>
              <a:gd name="T17" fmla="*/ 1400175 h 1710"/>
              <a:gd name="T18" fmla="*/ 801688 w 4732"/>
              <a:gd name="T19" fmla="*/ 1270000 h 1710"/>
              <a:gd name="T20" fmla="*/ 858838 w 4732"/>
              <a:gd name="T21" fmla="*/ 1233488 h 1710"/>
              <a:gd name="T22" fmla="*/ 1008063 w 4732"/>
              <a:gd name="T23" fmla="*/ 1120775 h 1710"/>
              <a:gd name="T24" fmla="*/ 1044575 w 4732"/>
              <a:gd name="T25" fmla="*/ 1065213 h 1710"/>
              <a:gd name="T26" fmla="*/ 1101725 w 4732"/>
              <a:gd name="T27" fmla="*/ 1046163 h 1710"/>
              <a:gd name="T28" fmla="*/ 1119188 w 4732"/>
              <a:gd name="T29" fmla="*/ 990600 h 1710"/>
              <a:gd name="T30" fmla="*/ 1157288 w 4732"/>
              <a:gd name="T31" fmla="*/ 933450 h 1710"/>
              <a:gd name="T32" fmla="*/ 1268413 w 4732"/>
              <a:gd name="T33" fmla="*/ 858838 h 1710"/>
              <a:gd name="T34" fmla="*/ 1306513 w 4732"/>
              <a:gd name="T35" fmla="*/ 784225 h 1710"/>
              <a:gd name="T36" fmla="*/ 1419225 w 4732"/>
              <a:gd name="T37" fmla="*/ 709613 h 1710"/>
              <a:gd name="T38" fmla="*/ 1568450 w 4732"/>
              <a:gd name="T39" fmla="*/ 579438 h 1710"/>
              <a:gd name="T40" fmla="*/ 1604963 w 4732"/>
              <a:gd name="T41" fmla="*/ 522288 h 1710"/>
              <a:gd name="T42" fmla="*/ 1717675 w 4732"/>
              <a:gd name="T43" fmla="*/ 447675 h 1710"/>
              <a:gd name="T44" fmla="*/ 1792288 w 4732"/>
              <a:gd name="T45" fmla="*/ 336550 h 1710"/>
              <a:gd name="T46" fmla="*/ 2016125 w 4732"/>
              <a:gd name="T47" fmla="*/ 187325 h 1710"/>
              <a:gd name="T48" fmla="*/ 2184400 w 4732"/>
              <a:gd name="T49" fmla="*/ 74613 h 1710"/>
              <a:gd name="T50" fmla="*/ 2463800 w 4732"/>
              <a:gd name="T51" fmla="*/ 0 h 1710"/>
              <a:gd name="T52" fmla="*/ 2687638 w 4732"/>
              <a:gd name="T53" fmla="*/ 19050 h 1710"/>
              <a:gd name="T54" fmla="*/ 2855913 w 4732"/>
              <a:gd name="T55" fmla="*/ 112713 h 1710"/>
              <a:gd name="T56" fmla="*/ 2987675 w 4732"/>
              <a:gd name="T57" fmla="*/ 149225 h 1710"/>
              <a:gd name="T58" fmla="*/ 3043238 w 4732"/>
              <a:gd name="T59" fmla="*/ 187325 h 1710"/>
              <a:gd name="T60" fmla="*/ 3136900 w 4732"/>
              <a:gd name="T61" fmla="*/ 204788 h 1710"/>
              <a:gd name="T62" fmla="*/ 3192463 w 4732"/>
              <a:gd name="T63" fmla="*/ 261938 h 1710"/>
              <a:gd name="T64" fmla="*/ 3248025 w 4732"/>
              <a:gd name="T65" fmla="*/ 279400 h 1710"/>
              <a:gd name="T66" fmla="*/ 3473450 w 4732"/>
              <a:gd name="T67" fmla="*/ 373063 h 1710"/>
              <a:gd name="T68" fmla="*/ 3678238 w 4732"/>
              <a:gd name="T69" fmla="*/ 447675 h 1710"/>
              <a:gd name="T70" fmla="*/ 3846513 w 4732"/>
              <a:gd name="T71" fmla="*/ 522288 h 1710"/>
              <a:gd name="T72" fmla="*/ 4183063 w 4732"/>
              <a:gd name="T73" fmla="*/ 709613 h 1710"/>
              <a:gd name="T74" fmla="*/ 4313238 w 4732"/>
              <a:gd name="T75" fmla="*/ 747713 h 1710"/>
              <a:gd name="T76" fmla="*/ 4498975 w 4732"/>
              <a:gd name="T77" fmla="*/ 858838 h 1710"/>
              <a:gd name="T78" fmla="*/ 4686300 w 4732"/>
              <a:gd name="T79" fmla="*/ 877888 h 1710"/>
              <a:gd name="T80" fmla="*/ 4892675 w 4732"/>
              <a:gd name="T81" fmla="*/ 933450 h 1710"/>
              <a:gd name="T82" fmla="*/ 4984750 w 4732"/>
              <a:gd name="T83" fmla="*/ 1008063 h 1710"/>
              <a:gd name="T84" fmla="*/ 5227638 w 4732"/>
              <a:gd name="T85" fmla="*/ 1101725 h 1710"/>
              <a:gd name="T86" fmla="*/ 5414963 w 4732"/>
              <a:gd name="T87" fmla="*/ 1176338 h 1710"/>
              <a:gd name="T88" fmla="*/ 5489575 w 4732"/>
              <a:gd name="T89" fmla="*/ 1233488 h 1710"/>
              <a:gd name="T90" fmla="*/ 5564188 w 4732"/>
              <a:gd name="T91" fmla="*/ 1250950 h 1710"/>
              <a:gd name="T92" fmla="*/ 5732463 w 4732"/>
              <a:gd name="T93" fmla="*/ 1325563 h 1710"/>
              <a:gd name="T94" fmla="*/ 5900738 w 4732"/>
              <a:gd name="T95" fmla="*/ 1400175 h 1710"/>
              <a:gd name="T96" fmla="*/ 6199188 w 4732"/>
              <a:gd name="T97" fmla="*/ 1474788 h 1710"/>
              <a:gd name="T98" fmla="*/ 6235700 w 4732"/>
              <a:gd name="T99" fmla="*/ 1531938 h 1710"/>
              <a:gd name="T100" fmla="*/ 6348413 w 4732"/>
              <a:gd name="T101" fmla="*/ 1606550 h 1710"/>
              <a:gd name="T102" fmla="*/ 6423025 w 4732"/>
              <a:gd name="T103" fmla="*/ 1924050 h 1710"/>
              <a:gd name="T104" fmla="*/ 6442075 w 4732"/>
              <a:gd name="T105" fmla="*/ 2540000 h 1710"/>
              <a:gd name="T106" fmla="*/ 6461125 w 4732"/>
              <a:gd name="T107" fmla="*/ 2689225 h 1710"/>
              <a:gd name="T108" fmla="*/ 6572250 w 4732"/>
              <a:gd name="T109" fmla="*/ 2652713 h 1710"/>
              <a:gd name="T110" fmla="*/ 7245350 w 4732"/>
              <a:gd name="T111" fmla="*/ 2670175 h 1710"/>
              <a:gd name="T112" fmla="*/ 7356475 w 4732"/>
              <a:gd name="T113" fmla="*/ 2614613 h 1710"/>
              <a:gd name="T114" fmla="*/ 7505700 w 4732"/>
              <a:gd name="T115" fmla="*/ 2578100 h 17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32" h="1710">
                <a:moveTo>
                  <a:pt x="0" y="1294"/>
                </a:moveTo>
                <a:cubicBezTo>
                  <a:pt x="28" y="1252"/>
                  <a:pt x="37" y="1220"/>
                  <a:pt x="82" y="1200"/>
                </a:cubicBezTo>
                <a:cubicBezTo>
                  <a:pt x="104" y="1190"/>
                  <a:pt x="129" y="1185"/>
                  <a:pt x="152" y="1177"/>
                </a:cubicBezTo>
                <a:cubicBezTo>
                  <a:pt x="164" y="1173"/>
                  <a:pt x="188" y="1165"/>
                  <a:pt x="188" y="1165"/>
                </a:cubicBezTo>
                <a:cubicBezTo>
                  <a:pt x="204" y="1141"/>
                  <a:pt x="219" y="1118"/>
                  <a:pt x="235" y="1094"/>
                </a:cubicBezTo>
                <a:cubicBezTo>
                  <a:pt x="242" y="1084"/>
                  <a:pt x="239" y="1069"/>
                  <a:pt x="247" y="1059"/>
                </a:cubicBezTo>
                <a:cubicBezTo>
                  <a:pt x="256" y="1048"/>
                  <a:pt x="270" y="1043"/>
                  <a:pt x="282" y="1035"/>
                </a:cubicBezTo>
                <a:cubicBezTo>
                  <a:pt x="307" y="936"/>
                  <a:pt x="272" y="1030"/>
                  <a:pt x="329" y="965"/>
                </a:cubicBezTo>
                <a:cubicBezTo>
                  <a:pt x="408" y="875"/>
                  <a:pt x="335" y="904"/>
                  <a:pt x="423" y="882"/>
                </a:cubicBezTo>
                <a:cubicBezTo>
                  <a:pt x="444" y="821"/>
                  <a:pt x="425" y="853"/>
                  <a:pt x="505" y="800"/>
                </a:cubicBezTo>
                <a:cubicBezTo>
                  <a:pt x="517" y="792"/>
                  <a:pt x="541" y="777"/>
                  <a:pt x="541" y="777"/>
                </a:cubicBezTo>
                <a:cubicBezTo>
                  <a:pt x="572" y="728"/>
                  <a:pt x="588" y="736"/>
                  <a:pt x="635" y="706"/>
                </a:cubicBezTo>
                <a:cubicBezTo>
                  <a:pt x="643" y="694"/>
                  <a:pt x="647" y="680"/>
                  <a:pt x="658" y="671"/>
                </a:cubicBezTo>
                <a:cubicBezTo>
                  <a:pt x="668" y="663"/>
                  <a:pt x="685" y="668"/>
                  <a:pt x="694" y="659"/>
                </a:cubicBezTo>
                <a:cubicBezTo>
                  <a:pt x="703" y="650"/>
                  <a:pt x="700" y="635"/>
                  <a:pt x="705" y="624"/>
                </a:cubicBezTo>
                <a:cubicBezTo>
                  <a:pt x="711" y="611"/>
                  <a:pt x="718" y="598"/>
                  <a:pt x="729" y="588"/>
                </a:cubicBezTo>
                <a:cubicBezTo>
                  <a:pt x="750" y="569"/>
                  <a:pt x="799" y="541"/>
                  <a:pt x="799" y="541"/>
                </a:cubicBezTo>
                <a:cubicBezTo>
                  <a:pt x="807" y="525"/>
                  <a:pt x="810" y="506"/>
                  <a:pt x="823" y="494"/>
                </a:cubicBezTo>
                <a:cubicBezTo>
                  <a:pt x="843" y="474"/>
                  <a:pt x="894" y="447"/>
                  <a:pt x="894" y="447"/>
                </a:cubicBezTo>
                <a:cubicBezTo>
                  <a:pt x="950" y="363"/>
                  <a:pt x="913" y="382"/>
                  <a:pt x="988" y="365"/>
                </a:cubicBezTo>
                <a:cubicBezTo>
                  <a:pt x="996" y="353"/>
                  <a:pt x="1000" y="338"/>
                  <a:pt x="1011" y="329"/>
                </a:cubicBezTo>
                <a:cubicBezTo>
                  <a:pt x="1032" y="310"/>
                  <a:pt x="1082" y="282"/>
                  <a:pt x="1082" y="282"/>
                </a:cubicBezTo>
                <a:cubicBezTo>
                  <a:pt x="1098" y="259"/>
                  <a:pt x="1106" y="228"/>
                  <a:pt x="1129" y="212"/>
                </a:cubicBezTo>
                <a:cubicBezTo>
                  <a:pt x="1176" y="181"/>
                  <a:pt x="1223" y="149"/>
                  <a:pt x="1270" y="118"/>
                </a:cubicBezTo>
                <a:cubicBezTo>
                  <a:pt x="1300" y="98"/>
                  <a:pt x="1342" y="58"/>
                  <a:pt x="1376" y="47"/>
                </a:cubicBezTo>
                <a:cubicBezTo>
                  <a:pt x="1435" y="28"/>
                  <a:pt x="1492" y="15"/>
                  <a:pt x="1552" y="0"/>
                </a:cubicBezTo>
                <a:cubicBezTo>
                  <a:pt x="1599" y="4"/>
                  <a:pt x="1646" y="6"/>
                  <a:pt x="1693" y="12"/>
                </a:cubicBezTo>
                <a:cubicBezTo>
                  <a:pt x="1761" y="21"/>
                  <a:pt x="1707" y="43"/>
                  <a:pt x="1799" y="71"/>
                </a:cubicBezTo>
                <a:cubicBezTo>
                  <a:pt x="1850" y="87"/>
                  <a:pt x="1823" y="79"/>
                  <a:pt x="1882" y="94"/>
                </a:cubicBezTo>
                <a:cubicBezTo>
                  <a:pt x="1894" y="102"/>
                  <a:pt x="1904" y="113"/>
                  <a:pt x="1917" y="118"/>
                </a:cubicBezTo>
                <a:cubicBezTo>
                  <a:pt x="1936" y="125"/>
                  <a:pt x="1958" y="120"/>
                  <a:pt x="1976" y="129"/>
                </a:cubicBezTo>
                <a:cubicBezTo>
                  <a:pt x="1991" y="136"/>
                  <a:pt x="1997" y="156"/>
                  <a:pt x="2011" y="165"/>
                </a:cubicBezTo>
                <a:cubicBezTo>
                  <a:pt x="2021" y="172"/>
                  <a:pt x="2034" y="172"/>
                  <a:pt x="2046" y="176"/>
                </a:cubicBezTo>
                <a:cubicBezTo>
                  <a:pt x="2101" y="231"/>
                  <a:pt x="2119" y="214"/>
                  <a:pt x="2188" y="235"/>
                </a:cubicBezTo>
                <a:cubicBezTo>
                  <a:pt x="2229" y="263"/>
                  <a:pt x="2270" y="267"/>
                  <a:pt x="2317" y="282"/>
                </a:cubicBezTo>
                <a:cubicBezTo>
                  <a:pt x="2353" y="306"/>
                  <a:pt x="2382" y="316"/>
                  <a:pt x="2423" y="329"/>
                </a:cubicBezTo>
                <a:cubicBezTo>
                  <a:pt x="2493" y="376"/>
                  <a:pt x="2559" y="415"/>
                  <a:pt x="2635" y="447"/>
                </a:cubicBezTo>
                <a:cubicBezTo>
                  <a:pt x="2687" y="469"/>
                  <a:pt x="2672" y="449"/>
                  <a:pt x="2717" y="471"/>
                </a:cubicBezTo>
                <a:cubicBezTo>
                  <a:pt x="2748" y="486"/>
                  <a:pt x="2803" y="534"/>
                  <a:pt x="2834" y="541"/>
                </a:cubicBezTo>
                <a:cubicBezTo>
                  <a:pt x="2873" y="550"/>
                  <a:pt x="2913" y="549"/>
                  <a:pt x="2952" y="553"/>
                </a:cubicBezTo>
                <a:cubicBezTo>
                  <a:pt x="2995" y="568"/>
                  <a:pt x="3039" y="574"/>
                  <a:pt x="3082" y="588"/>
                </a:cubicBezTo>
                <a:cubicBezTo>
                  <a:pt x="3125" y="655"/>
                  <a:pt x="3080" y="602"/>
                  <a:pt x="3140" y="635"/>
                </a:cubicBezTo>
                <a:cubicBezTo>
                  <a:pt x="3261" y="701"/>
                  <a:pt x="3157" y="674"/>
                  <a:pt x="3293" y="694"/>
                </a:cubicBezTo>
                <a:cubicBezTo>
                  <a:pt x="3336" y="708"/>
                  <a:pt x="3366" y="730"/>
                  <a:pt x="3411" y="741"/>
                </a:cubicBezTo>
                <a:cubicBezTo>
                  <a:pt x="3427" y="753"/>
                  <a:pt x="3440" y="768"/>
                  <a:pt x="3458" y="777"/>
                </a:cubicBezTo>
                <a:cubicBezTo>
                  <a:pt x="3472" y="784"/>
                  <a:pt x="3490" y="783"/>
                  <a:pt x="3505" y="788"/>
                </a:cubicBezTo>
                <a:cubicBezTo>
                  <a:pt x="3580" y="810"/>
                  <a:pt x="3561" y="802"/>
                  <a:pt x="3611" y="835"/>
                </a:cubicBezTo>
                <a:cubicBezTo>
                  <a:pt x="3651" y="897"/>
                  <a:pt x="3617" y="864"/>
                  <a:pt x="3717" y="882"/>
                </a:cubicBezTo>
                <a:cubicBezTo>
                  <a:pt x="3782" y="893"/>
                  <a:pt x="3839" y="919"/>
                  <a:pt x="3905" y="929"/>
                </a:cubicBezTo>
                <a:cubicBezTo>
                  <a:pt x="3913" y="941"/>
                  <a:pt x="3917" y="956"/>
                  <a:pt x="3928" y="965"/>
                </a:cubicBezTo>
                <a:cubicBezTo>
                  <a:pt x="3949" y="984"/>
                  <a:pt x="3999" y="1012"/>
                  <a:pt x="3999" y="1012"/>
                </a:cubicBezTo>
                <a:cubicBezTo>
                  <a:pt x="4008" y="1086"/>
                  <a:pt x="4022" y="1143"/>
                  <a:pt x="4046" y="1212"/>
                </a:cubicBezTo>
                <a:cubicBezTo>
                  <a:pt x="4050" y="1341"/>
                  <a:pt x="4052" y="1471"/>
                  <a:pt x="4058" y="1600"/>
                </a:cubicBezTo>
                <a:cubicBezTo>
                  <a:pt x="4060" y="1632"/>
                  <a:pt x="4046" y="1673"/>
                  <a:pt x="4070" y="1694"/>
                </a:cubicBezTo>
                <a:cubicBezTo>
                  <a:pt x="4089" y="1710"/>
                  <a:pt x="4140" y="1671"/>
                  <a:pt x="4140" y="1671"/>
                </a:cubicBezTo>
                <a:cubicBezTo>
                  <a:pt x="4313" y="1681"/>
                  <a:pt x="4391" y="1693"/>
                  <a:pt x="4564" y="1682"/>
                </a:cubicBezTo>
                <a:cubicBezTo>
                  <a:pt x="4589" y="1674"/>
                  <a:pt x="4609" y="1654"/>
                  <a:pt x="4634" y="1647"/>
                </a:cubicBezTo>
                <a:cubicBezTo>
                  <a:pt x="4732" y="1620"/>
                  <a:pt x="4728" y="1668"/>
                  <a:pt x="4728" y="1624"/>
                </a:cubicBezTo>
              </a:path>
            </a:pathLst>
          </a:custGeom>
          <a:noFill/>
          <a:ln w="57150" cap="flat" cmpd="sng">
            <a:solidFill>
              <a:srgbClr val="FF00FF"/>
            </a:solidFill>
            <a:prstDash val="solid"/>
            <a:round/>
            <a:headEnd type="none" w="sm" len="sm"/>
            <a:tailEnd type="none" w="sm" len="sm"/>
          </a:ln>
          <a:effectLst/>
        </p:spPr>
        <p:txBody>
          <a:bodyPr wrap="none" anchor="ctr"/>
          <a:lstStyle/>
          <a:p>
            <a:endParaRPr lang="tr-TR"/>
          </a:p>
        </p:txBody>
      </p:sp>
      <p:sp>
        <p:nvSpPr>
          <p:cNvPr id="190474" name="Freeform 10"/>
          <p:cNvSpPr>
            <a:spLocks/>
          </p:cNvSpPr>
          <p:nvPr/>
        </p:nvSpPr>
        <p:spPr bwMode="auto">
          <a:xfrm>
            <a:off x="1587500" y="2590800"/>
            <a:ext cx="6218238" cy="1335088"/>
          </a:xfrm>
          <a:custGeom>
            <a:avLst/>
            <a:gdLst>
              <a:gd name="T0" fmla="*/ 0 w 3917"/>
              <a:gd name="T1" fmla="*/ 61913 h 841"/>
              <a:gd name="T2" fmla="*/ 74613 w 3917"/>
              <a:gd name="T3" fmla="*/ 173038 h 841"/>
              <a:gd name="T4" fmla="*/ 168275 w 3917"/>
              <a:gd name="T5" fmla="*/ 322263 h 841"/>
              <a:gd name="T6" fmla="*/ 392113 w 3917"/>
              <a:gd name="T7" fmla="*/ 584200 h 841"/>
              <a:gd name="T8" fmla="*/ 596900 w 3917"/>
              <a:gd name="T9" fmla="*/ 846138 h 841"/>
              <a:gd name="T10" fmla="*/ 765175 w 3917"/>
              <a:gd name="T11" fmla="*/ 995363 h 841"/>
              <a:gd name="T12" fmla="*/ 820738 w 3917"/>
              <a:gd name="T13" fmla="*/ 1033463 h 841"/>
              <a:gd name="T14" fmla="*/ 858838 w 3917"/>
              <a:gd name="T15" fmla="*/ 1089025 h 841"/>
              <a:gd name="T16" fmla="*/ 914400 w 3917"/>
              <a:gd name="T17" fmla="*/ 1108075 h 841"/>
              <a:gd name="T18" fmla="*/ 933450 w 3917"/>
              <a:gd name="T19" fmla="*/ 1163638 h 841"/>
              <a:gd name="T20" fmla="*/ 989013 w 3917"/>
              <a:gd name="T21" fmla="*/ 1182688 h 841"/>
              <a:gd name="T22" fmla="*/ 1344613 w 3917"/>
              <a:gd name="T23" fmla="*/ 1276350 h 841"/>
              <a:gd name="T24" fmla="*/ 1979613 w 3917"/>
              <a:gd name="T25" fmla="*/ 1238250 h 841"/>
              <a:gd name="T26" fmla="*/ 2446338 w 3917"/>
              <a:gd name="T27" fmla="*/ 1163638 h 841"/>
              <a:gd name="T28" fmla="*/ 2968625 w 3917"/>
              <a:gd name="T29" fmla="*/ 1033463 h 841"/>
              <a:gd name="T30" fmla="*/ 3341688 w 3917"/>
              <a:gd name="T31" fmla="*/ 957263 h 841"/>
              <a:gd name="T32" fmla="*/ 3398838 w 3917"/>
              <a:gd name="T33" fmla="*/ 939800 h 841"/>
              <a:gd name="T34" fmla="*/ 3529013 w 3917"/>
              <a:gd name="T35" fmla="*/ 920750 h 841"/>
              <a:gd name="T36" fmla="*/ 3641725 w 3917"/>
              <a:gd name="T37" fmla="*/ 882650 h 841"/>
              <a:gd name="T38" fmla="*/ 3697288 w 3917"/>
              <a:gd name="T39" fmla="*/ 865188 h 841"/>
              <a:gd name="T40" fmla="*/ 3940175 w 3917"/>
              <a:gd name="T41" fmla="*/ 808038 h 841"/>
              <a:gd name="T42" fmla="*/ 4257675 w 3917"/>
              <a:gd name="T43" fmla="*/ 733425 h 841"/>
              <a:gd name="T44" fmla="*/ 4537075 w 3917"/>
              <a:gd name="T45" fmla="*/ 658813 h 841"/>
              <a:gd name="T46" fmla="*/ 4799013 w 3917"/>
              <a:gd name="T47" fmla="*/ 565150 h 841"/>
              <a:gd name="T48" fmla="*/ 4873625 w 3917"/>
              <a:gd name="T49" fmla="*/ 547688 h 841"/>
              <a:gd name="T50" fmla="*/ 4986338 w 3917"/>
              <a:gd name="T51" fmla="*/ 509588 h 841"/>
              <a:gd name="T52" fmla="*/ 5321300 w 3917"/>
              <a:gd name="T53" fmla="*/ 434975 h 841"/>
              <a:gd name="T54" fmla="*/ 5359400 w 3917"/>
              <a:gd name="T55" fmla="*/ 379413 h 841"/>
              <a:gd name="T56" fmla="*/ 5489575 w 3917"/>
              <a:gd name="T57" fmla="*/ 341313 h 841"/>
              <a:gd name="T58" fmla="*/ 5732463 w 3917"/>
              <a:gd name="T59" fmla="*/ 230188 h 841"/>
              <a:gd name="T60" fmla="*/ 5807075 w 3917"/>
              <a:gd name="T61" fmla="*/ 117475 h 841"/>
              <a:gd name="T62" fmla="*/ 6124575 w 3917"/>
              <a:gd name="T63" fmla="*/ 23813 h 841"/>
              <a:gd name="T64" fmla="*/ 6218238 w 3917"/>
              <a:gd name="T65" fmla="*/ 4763 h 8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17" h="841">
                <a:moveTo>
                  <a:pt x="0" y="39"/>
                </a:moveTo>
                <a:cubicBezTo>
                  <a:pt x="16" y="62"/>
                  <a:pt x="31" y="86"/>
                  <a:pt x="47" y="109"/>
                </a:cubicBezTo>
                <a:cubicBezTo>
                  <a:pt x="126" y="226"/>
                  <a:pt x="20" y="148"/>
                  <a:pt x="106" y="203"/>
                </a:cubicBezTo>
                <a:cubicBezTo>
                  <a:pt x="131" y="286"/>
                  <a:pt x="178" y="323"/>
                  <a:pt x="247" y="368"/>
                </a:cubicBezTo>
                <a:cubicBezTo>
                  <a:pt x="272" y="441"/>
                  <a:pt x="314" y="490"/>
                  <a:pt x="376" y="533"/>
                </a:cubicBezTo>
                <a:cubicBezTo>
                  <a:pt x="419" y="595"/>
                  <a:pt x="390" y="562"/>
                  <a:pt x="482" y="627"/>
                </a:cubicBezTo>
                <a:cubicBezTo>
                  <a:pt x="494" y="635"/>
                  <a:pt x="517" y="651"/>
                  <a:pt x="517" y="651"/>
                </a:cubicBezTo>
                <a:cubicBezTo>
                  <a:pt x="525" y="663"/>
                  <a:pt x="530" y="677"/>
                  <a:pt x="541" y="686"/>
                </a:cubicBezTo>
                <a:cubicBezTo>
                  <a:pt x="551" y="694"/>
                  <a:pt x="567" y="689"/>
                  <a:pt x="576" y="698"/>
                </a:cubicBezTo>
                <a:cubicBezTo>
                  <a:pt x="585" y="707"/>
                  <a:pt x="579" y="724"/>
                  <a:pt x="588" y="733"/>
                </a:cubicBezTo>
                <a:cubicBezTo>
                  <a:pt x="597" y="742"/>
                  <a:pt x="612" y="739"/>
                  <a:pt x="623" y="745"/>
                </a:cubicBezTo>
                <a:cubicBezTo>
                  <a:pt x="762" y="822"/>
                  <a:pt x="621" y="786"/>
                  <a:pt x="847" y="804"/>
                </a:cubicBezTo>
                <a:cubicBezTo>
                  <a:pt x="966" y="841"/>
                  <a:pt x="1123" y="791"/>
                  <a:pt x="1247" y="780"/>
                </a:cubicBezTo>
                <a:cubicBezTo>
                  <a:pt x="1323" y="728"/>
                  <a:pt x="1455" y="740"/>
                  <a:pt x="1541" y="733"/>
                </a:cubicBezTo>
                <a:cubicBezTo>
                  <a:pt x="1674" y="666"/>
                  <a:pt x="1709" y="663"/>
                  <a:pt x="1870" y="651"/>
                </a:cubicBezTo>
                <a:cubicBezTo>
                  <a:pt x="1950" y="596"/>
                  <a:pt x="1991" y="611"/>
                  <a:pt x="2105" y="603"/>
                </a:cubicBezTo>
                <a:cubicBezTo>
                  <a:pt x="2117" y="599"/>
                  <a:pt x="2129" y="594"/>
                  <a:pt x="2141" y="592"/>
                </a:cubicBezTo>
                <a:cubicBezTo>
                  <a:pt x="2168" y="587"/>
                  <a:pt x="2196" y="586"/>
                  <a:pt x="2223" y="580"/>
                </a:cubicBezTo>
                <a:cubicBezTo>
                  <a:pt x="2247" y="574"/>
                  <a:pt x="2270" y="564"/>
                  <a:pt x="2294" y="556"/>
                </a:cubicBezTo>
                <a:cubicBezTo>
                  <a:pt x="2306" y="552"/>
                  <a:pt x="2329" y="545"/>
                  <a:pt x="2329" y="545"/>
                </a:cubicBezTo>
                <a:cubicBezTo>
                  <a:pt x="2400" y="496"/>
                  <a:pt x="2341" y="529"/>
                  <a:pt x="2482" y="509"/>
                </a:cubicBezTo>
                <a:cubicBezTo>
                  <a:pt x="2550" y="499"/>
                  <a:pt x="2613" y="472"/>
                  <a:pt x="2682" y="462"/>
                </a:cubicBezTo>
                <a:cubicBezTo>
                  <a:pt x="2740" y="444"/>
                  <a:pt x="2798" y="427"/>
                  <a:pt x="2858" y="415"/>
                </a:cubicBezTo>
                <a:cubicBezTo>
                  <a:pt x="2913" y="380"/>
                  <a:pt x="2956" y="373"/>
                  <a:pt x="3023" y="356"/>
                </a:cubicBezTo>
                <a:cubicBezTo>
                  <a:pt x="3039" y="352"/>
                  <a:pt x="3055" y="350"/>
                  <a:pt x="3070" y="345"/>
                </a:cubicBezTo>
                <a:cubicBezTo>
                  <a:pt x="3094" y="337"/>
                  <a:pt x="3141" y="321"/>
                  <a:pt x="3141" y="321"/>
                </a:cubicBezTo>
                <a:cubicBezTo>
                  <a:pt x="3204" y="225"/>
                  <a:pt x="3126" y="324"/>
                  <a:pt x="3352" y="274"/>
                </a:cubicBezTo>
                <a:cubicBezTo>
                  <a:pt x="3366" y="271"/>
                  <a:pt x="3364" y="247"/>
                  <a:pt x="3376" y="239"/>
                </a:cubicBezTo>
                <a:cubicBezTo>
                  <a:pt x="3400" y="223"/>
                  <a:pt x="3432" y="228"/>
                  <a:pt x="3458" y="215"/>
                </a:cubicBezTo>
                <a:cubicBezTo>
                  <a:pt x="3509" y="190"/>
                  <a:pt x="3563" y="177"/>
                  <a:pt x="3611" y="145"/>
                </a:cubicBezTo>
                <a:cubicBezTo>
                  <a:pt x="3627" y="121"/>
                  <a:pt x="3642" y="98"/>
                  <a:pt x="3658" y="74"/>
                </a:cubicBezTo>
                <a:cubicBezTo>
                  <a:pt x="3688" y="29"/>
                  <a:pt x="3813" y="21"/>
                  <a:pt x="3858" y="15"/>
                </a:cubicBezTo>
                <a:cubicBezTo>
                  <a:pt x="3901" y="0"/>
                  <a:pt x="3881" y="3"/>
                  <a:pt x="3917" y="3"/>
                </a:cubicBezTo>
              </a:path>
            </a:pathLst>
          </a:custGeom>
          <a:noFill/>
          <a:ln w="57150" cap="flat" cmpd="sng">
            <a:solidFill>
              <a:srgbClr val="66FF33"/>
            </a:solidFill>
            <a:prstDash val="solid"/>
            <a:round/>
            <a:headEnd type="none" w="sm" len="sm"/>
            <a:tailEnd type="none" w="sm" len="sm"/>
          </a:ln>
          <a:effectLst/>
        </p:spPr>
        <p:txBody>
          <a:bodyPr wrap="none" anchor="ctr"/>
          <a:lstStyle/>
          <a:p>
            <a:endParaRPr lang="tr-TR"/>
          </a:p>
        </p:txBody>
      </p:sp>
      <p:sp>
        <p:nvSpPr>
          <p:cNvPr id="190475" name="Text Box 11"/>
          <p:cNvSpPr txBox="1">
            <a:spLocks noChangeArrowheads="1"/>
          </p:cNvSpPr>
          <p:nvPr/>
        </p:nvSpPr>
        <p:spPr bwMode="auto">
          <a:xfrm>
            <a:off x="2117725" y="650875"/>
            <a:ext cx="1546225" cy="457200"/>
          </a:xfrm>
          <a:prstGeom prst="rect">
            <a:avLst/>
          </a:prstGeom>
          <a:noFill/>
          <a:ln w="12700">
            <a:noFill/>
            <a:miter lim="800000"/>
            <a:headEnd type="none" w="sm" len="sm"/>
            <a:tailEnd type="none" w="sm" len="sm"/>
          </a:ln>
          <a:effectLst/>
        </p:spPr>
        <p:txBody>
          <a:bodyPr wrap="none">
            <a:spAutoFit/>
          </a:bodyPr>
          <a:lstStyle/>
          <a:p>
            <a:pPr eaLnBrk="0" hangingPunct="0"/>
            <a:r>
              <a:rPr kumimoji="1" lang="tr-TR" sz="2400" b="1">
                <a:solidFill>
                  <a:schemeClr val="hlink"/>
                </a:solidFill>
                <a:latin typeface="Times New Roman Tur" charset="-94"/>
              </a:rPr>
              <a:t>Süt verimi</a:t>
            </a:r>
            <a:endParaRPr kumimoji="1" lang="tr-TR" sz="2400">
              <a:latin typeface="Times New Roman Tur" charset="-94"/>
            </a:endParaRPr>
          </a:p>
        </p:txBody>
      </p:sp>
      <p:sp>
        <p:nvSpPr>
          <p:cNvPr id="190476" name="Text Box 12"/>
          <p:cNvSpPr txBox="1">
            <a:spLocks noChangeArrowheads="1"/>
          </p:cNvSpPr>
          <p:nvPr/>
        </p:nvSpPr>
        <p:spPr bwMode="auto">
          <a:xfrm>
            <a:off x="3794125" y="650875"/>
            <a:ext cx="1970088" cy="457200"/>
          </a:xfrm>
          <a:prstGeom prst="rect">
            <a:avLst/>
          </a:prstGeom>
          <a:noFill/>
          <a:ln w="12700">
            <a:noFill/>
            <a:miter lim="800000"/>
            <a:headEnd type="none" w="sm" len="sm"/>
            <a:tailEnd type="none" w="sm" len="sm"/>
          </a:ln>
          <a:effectLst/>
        </p:spPr>
        <p:txBody>
          <a:bodyPr wrap="none">
            <a:spAutoFit/>
          </a:bodyPr>
          <a:lstStyle/>
          <a:p>
            <a:pPr eaLnBrk="0" hangingPunct="0"/>
            <a:r>
              <a:rPr kumimoji="1" lang="tr-TR" sz="2400" b="1">
                <a:solidFill>
                  <a:srgbClr val="FF00FF"/>
                </a:solidFill>
                <a:latin typeface="Times New Roman Tur" charset="-94"/>
              </a:rPr>
              <a:t>Yem tüketimi</a:t>
            </a:r>
            <a:endParaRPr kumimoji="1" lang="tr-TR" sz="2400">
              <a:latin typeface="Times New Roman Tur" charset="-94"/>
            </a:endParaRPr>
          </a:p>
        </p:txBody>
      </p:sp>
      <p:sp>
        <p:nvSpPr>
          <p:cNvPr id="190477" name="Text Box 13"/>
          <p:cNvSpPr txBox="1">
            <a:spLocks noChangeArrowheads="1"/>
          </p:cNvSpPr>
          <p:nvPr/>
        </p:nvSpPr>
        <p:spPr bwMode="auto">
          <a:xfrm>
            <a:off x="5775325" y="650875"/>
            <a:ext cx="1833563" cy="457200"/>
          </a:xfrm>
          <a:prstGeom prst="rect">
            <a:avLst/>
          </a:prstGeom>
          <a:noFill/>
          <a:ln w="12700">
            <a:noFill/>
            <a:miter lim="800000"/>
            <a:headEnd type="none" w="sm" len="sm"/>
            <a:tailEnd type="none" w="sm" len="sm"/>
          </a:ln>
          <a:effectLst/>
        </p:spPr>
        <p:txBody>
          <a:bodyPr wrap="none">
            <a:spAutoFit/>
          </a:bodyPr>
          <a:lstStyle/>
          <a:p>
            <a:pPr eaLnBrk="0" hangingPunct="0"/>
            <a:r>
              <a:rPr kumimoji="1" lang="tr-TR" sz="2400" b="1">
                <a:solidFill>
                  <a:srgbClr val="66FF33"/>
                </a:solidFill>
                <a:latin typeface="Times New Roman Tur" charset="-94"/>
              </a:rPr>
              <a:t>Canlı ağırlık</a:t>
            </a:r>
            <a:endParaRPr kumimoji="1" lang="tr-TR" sz="2400">
              <a:latin typeface="Times New Roman Tur" charset="-94"/>
            </a:endParaRPr>
          </a:p>
        </p:txBody>
      </p:sp>
      <p:sp>
        <p:nvSpPr>
          <p:cNvPr id="5134" name="Text Box 14"/>
          <p:cNvSpPr txBox="1">
            <a:spLocks noChangeArrowheads="1"/>
          </p:cNvSpPr>
          <p:nvPr/>
        </p:nvSpPr>
        <p:spPr bwMode="auto">
          <a:xfrm>
            <a:off x="971550" y="1341438"/>
            <a:ext cx="1528763" cy="822325"/>
          </a:xfrm>
          <a:prstGeom prst="rect">
            <a:avLst/>
          </a:prstGeom>
          <a:noFill/>
          <a:ln w="12700" cap="sq">
            <a:noFill/>
            <a:miter lim="800000"/>
            <a:headEnd type="none" w="sm" len="sm"/>
            <a:tailEnd type="none" w="sm" len="sm"/>
          </a:ln>
          <a:effectLst/>
        </p:spPr>
        <p:txBody>
          <a:bodyPr wrap="none">
            <a:spAutoFit/>
          </a:bodyPr>
          <a:lstStyle/>
          <a:p>
            <a:pPr eaLnBrk="0" hangingPunct="0"/>
            <a:r>
              <a:rPr lang="tr-TR" sz="2400" dirty="0" err="1">
                <a:latin typeface="Times New Roman" pitchFamily="18" charset="0"/>
              </a:rPr>
              <a:t>Laktasyon</a:t>
            </a:r>
            <a:r>
              <a:rPr lang="tr-TR" sz="2400" dirty="0">
                <a:latin typeface="Times New Roman" pitchFamily="18" charset="0"/>
              </a:rPr>
              <a:t> </a:t>
            </a:r>
          </a:p>
          <a:p>
            <a:pPr eaLnBrk="0" hangingPunct="0"/>
            <a:r>
              <a:rPr lang="tr-TR" sz="2400" dirty="0">
                <a:latin typeface="Times New Roman" pitchFamily="18" charset="0"/>
              </a:rPr>
              <a:t>Başlangıcı</a:t>
            </a:r>
          </a:p>
        </p:txBody>
      </p:sp>
      <p:sp>
        <p:nvSpPr>
          <p:cNvPr id="5135" name="Text Box 15"/>
          <p:cNvSpPr txBox="1">
            <a:spLocks noChangeArrowheads="1"/>
          </p:cNvSpPr>
          <p:nvPr/>
        </p:nvSpPr>
        <p:spPr bwMode="auto">
          <a:xfrm>
            <a:off x="2627313" y="1557338"/>
            <a:ext cx="1647825" cy="457200"/>
          </a:xfrm>
          <a:prstGeom prst="rect">
            <a:avLst/>
          </a:prstGeom>
          <a:noFill/>
          <a:ln w="12700" cap="sq">
            <a:noFill/>
            <a:miter lim="800000"/>
            <a:headEnd type="none" w="sm" len="sm"/>
            <a:tailEnd type="none" w="sm" len="sm"/>
          </a:ln>
          <a:effectLst/>
        </p:spPr>
        <p:txBody>
          <a:bodyPr wrap="none">
            <a:spAutoFit/>
          </a:bodyPr>
          <a:lstStyle/>
          <a:p>
            <a:pPr eaLnBrk="0" hangingPunct="0"/>
            <a:r>
              <a:rPr lang="tr-TR" sz="2400">
                <a:latin typeface="Times New Roman" pitchFamily="18" charset="0"/>
              </a:rPr>
              <a:t>Pik Dönemi</a:t>
            </a:r>
          </a:p>
        </p:txBody>
      </p:sp>
      <p:sp>
        <p:nvSpPr>
          <p:cNvPr id="5136" name="Text Box 16"/>
          <p:cNvSpPr txBox="1">
            <a:spLocks noChangeArrowheads="1"/>
          </p:cNvSpPr>
          <p:nvPr/>
        </p:nvSpPr>
        <p:spPr bwMode="auto">
          <a:xfrm>
            <a:off x="4356100" y="1557338"/>
            <a:ext cx="3365500" cy="457200"/>
          </a:xfrm>
          <a:prstGeom prst="rect">
            <a:avLst/>
          </a:prstGeom>
          <a:noFill/>
          <a:ln w="12700" cap="sq">
            <a:noFill/>
            <a:miter lim="800000"/>
            <a:headEnd type="none" w="sm" len="sm"/>
            <a:tailEnd type="none" w="sm" len="sm"/>
          </a:ln>
          <a:effectLst/>
        </p:spPr>
        <p:txBody>
          <a:bodyPr wrap="none">
            <a:spAutoFit/>
          </a:bodyPr>
          <a:lstStyle/>
          <a:p>
            <a:pPr eaLnBrk="0" hangingPunct="0"/>
            <a:r>
              <a:rPr lang="tr-TR" sz="2400">
                <a:latin typeface="Times New Roman" pitchFamily="18" charset="0"/>
              </a:rPr>
              <a:t>Laktasyonun Son Dönemi</a:t>
            </a:r>
          </a:p>
        </p:txBody>
      </p:sp>
      <p:sp>
        <p:nvSpPr>
          <p:cNvPr id="5137" name="Text Box 17"/>
          <p:cNvSpPr txBox="1">
            <a:spLocks noChangeArrowheads="1"/>
          </p:cNvSpPr>
          <p:nvPr/>
        </p:nvSpPr>
        <p:spPr bwMode="auto">
          <a:xfrm>
            <a:off x="8062913" y="1268413"/>
            <a:ext cx="1081087" cy="822325"/>
          </a:xfrm>
          <a:prstGeom prst="rect">
            <a:avLst/>
          </a:prstGeom>
          <a:noFill/>
          <a:ln w="12700" cap="sq">
            <a:noFill/>
            <a:miter lim="800000"/>
            <a:headEnd type="none" w="sm" len="sm"/>
            <a:tailEnd type="none" w="sm" len="sm"/>
          </a:ln>
          <a:effectLst/>
        </p:spPr>
        <p:txBody>
          <a:bodyPr wrap="none">
            <a:spAutoFit/>
          </a:bodyPr>
          <a:lstStyle/>
          <a:p>
            <a:pPr eaLnBrk="0" hangingPunct="0"/>
            <a:r>
              <a:rPr lang="tr-TR" sz="2400">
                <a:latin typeface="Times New Roman" pitchFamily="18" charset="0"/>
              </a:rPr>
              <a:t>Kuru</a:t>
            </a:r>
          </a:p>
          <a:p>
            <a:pPr eaLnBrk="0" hangingPunct="0"/>
            <a:r>
              <a:rPr lang="tr-TR" sz="2400">
                <a:latin typeface="Times New Roman" pitchFamily="18" charset="0"/>
              </a:rPr>
              <a:t>Dönem</a:t>
            </a:r>
          </a:p>
        </p:txBody>
      </p:sp>
      <p:sp>
        <p:nvSpPr>
          <p:cNvPr id="5138" name="Text Box 18"/>
          <p:cNvSpPr txBox="1">
            <a:spLocks noChangeArrowheads="1"/>
          </p:cNvSpPr>
          <p:nvPr/>
        </p:nvSpPr>
        <p:spPr bwMode="auto">
          <a:xfrm rot="-5400000">
            <a:off x="891382" y="6165056"/>
            <a:ext cx="989012" cy="396875"/>
          </a:xfrm>
          <a:prstGeom prst="rect">
            <a:avLst/>
          </a:prstGeom>
          <a:noFill/>
          <a:ln w="9525">
            <a:noFill/>
            <a:miter lim="800000"/>
            <a:headEnd/>
            <a:tailEnd/>
          </a:ln>
          <a:effectLst/>
        </p:spPr>
        <p:txBody>
          <a:bodyPr wrap="none">
            <a:spAutoFit/>
          </a:bodyPr>
          <a:lstStyle/>
          <a:p>
            <a:r>
              <a:rPr lang="tr-TR"/>
              <a:t>Doğum</a:t>
            </a:r>
          </a:p>
        </p:txBody>
      </p:sp>
      <p:sp>
        <p:nvSpPr>
          <p:cNvPr id="5139" name="Text Box 22"/>
          <p:cNvSpPr txBox="1">
            <a:spLocks noChangeArrowheads="1"/>
          </p:cNvSpPr>
          <p:nvPr/>
        </p:nvSpPr>
        <p:spPr bwMode="auto">
          <a:xfrm>
            <a:off x="2051050" y="6092825"/>
            <a:ext cx="1003300" cy="396875"/>
          </a:xfrm>
          <a:prstGeom prst="rect">
            <a:avLst/>
          </a:prstGeom>
          <a:noFill/>
          <a:ln w="9525">
            <a:noFill/>
            <a:miter lim="800000"/>
            <a:headEnd/>
            <a:tailEnd/>
          </a:ln>
          <a:effectLst/>
        </p:spPr>
        <p:txBody>
          <a:bodyPr wrap="none">
            <a:spAutoFit/>
          </a:bodyPr>
          <a:lstStyle/>
          <a:p>
            <a:r>
              <a:rPr lang="tr-TR"/>
              <a:t>8.Hafta</a:t>
            </a:r>
          </a:p>
        </p:txBody>
      </p:sp>
      <p:sp>
        <p:nvSpPr>
          <p:cNvPr id="5140" name="Text Box 23"/>
          <p:cNvSpPr txBox="1">
            <a:spLocks noChangeArrowheads="1"/>
          </p:cNvSpPr>
          <p:nvPr/>
        </p:nvSpPr>
        <p:spPr bwMode="auto">
          <a:xfrm>
            <a:off x="3975100" y="6083300"/>
            <a:ext cx="1141413" cy="396875"/>
          </a:xfrm>
          <a:prstGeom prst="rect">
            <a:avLst/>
          </a:prstGeom>
          <a:noFill/>
          <a:ln w="9525">
            <a:noFill/>
            <a:miter lim="800000"/>
            <a:headEnd/>
            <a:tailEnd/>
          </a:ln>
          <a:effectLst/>
        </p:spPr>
        <p:txBody>
          <a:bodyPr wrap="none">
            <a:spAutoFit/>
          </a:bodyPr>
          <a:lstStyle/>
          <a:p>
            <a:r>
              <a:rPr lang="tr-TR"/>
              <a:t>18.Hafta</a:t>
            </a:r>
          </a:p>
        </p:txBody>
      </p:sp>
      <p:sp>
        <p:nvSpPr>
          <p:cNvPr id="5141" name="Text Box 24"/>
          <p:cNvSpPr txBox="1">
            <a:spLocks noChangeArrowheads="1"/>
          </p:cNvSpPr>
          <p:nvPr/>
        </p:nvSpPr>
        <p:spPr bwMode="auto">
          <a:xfrm>
            <a:off x="7164388" y="5876925"/>
            <a:ext cx="1093787" cy="701675"/>
          </a:xfrm>
          <a:prstGeom prst="rect">
            <a:avLst/>
          </a:prstGeom>
          <a:noFill/>
          <a:ln w="9525">
            <a:noFill/>
            <a:miter lim="800000"/>
            <a:headEnd/>
            <a:tailEnd/>
          </a:ln>
          <a:effectLst/>
        </p:spPr>
        <p:txBody>
          <a:bodyPr wrap="none">
            <a:spAutoFit/>
          </a:bodyPr>
          <a:lstStyle/>
          <a:p>
            <a:r>
              <a:rPr lang="tr-TR"/>
              <a:t>Kuruya </a:t>
            </a:r>
          </a:p>
          <a:p>
            <a:r>
              <a:rPr lang="tr-TR"/>
              <a:t>Çıkarma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0475"/>
                                        </p:tgtEl>
                                        <p:attrNameLst>
                                          <p:attrName>style.visibility</p:attrName>
                                        </p:attrNameLst>
                                      </p:cBhvr>
                                      <p:to>
                                        <p:strVal val="visible"/>
                                      </p:to>
                                    </p:set>
                                    <p:animEffect transition="in" filter="box(out)">
                                      <p:cBhvr>
                                        <p:cTn id="7" dur="500"/>
                                        <p:tgtEl>
                                          <p:spTgt spid="190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190469"/>
                                        </p:tgtEl>
                                        <p:attrNameLst>
                                          <p:attrName>style.visibility</p:attrName>
                                        </p:attrNameLst>
                                      </p:cBhvr>
                                      <p:to>
                                        <p:strVal val="visible"/>
                                      </p:to>
                                    </p:set>
                                    <p:anim calcmode="lin" valueType="num">
                                      <p:cBhvr>
                                        <p:cTn id="12" dur="500" fill="hold"/>
                                        <p:tgtEl>
                                          <p:spTgt spid="190469"/>
                                        </p:tgtEl>
                                        <p:attrNameLst>
                                          <p:attrName>ppt_w</p:attrName>
                                        </p:attrNameLst>
                                      </p:cBhvr>
                                      <p:tavLst>
                                        <p:tav tm="0">
                                          <p:val>
                                            <p:fltVal val="0"/>
                                          </p:val>
                                        </p:tav>
                                        <p:tav tm="100000">
                                          <p:val>
                                            <p:strVal val="#ppt_w"/>
                                          </p:val>
                                        </p:tav>
                                      </p:tavLst>
                                    </p:anim>
                                    <p:anim calcmode="lin" valueType="num">
                                      <p:cBhvr>
                                        <p:cTn id="13" dur="500" fill="hold"/>
                                        <p:tgtEl>
                                          <p:spTgt spid="190469"/>
                                        </p:tgtEl>
                                        <p:attrNameLst>
                                          <p:attrName>ppt_h</p:attrName>
                                        </p:attrNameLst>
                                      </p:cBhvr>
                                      <p:tavLst>
                                        <p:tav tm="0">
                                          <p:val>
                                            <p:fltVal val="0"/>
                                          </p:val>
                                        </p:tav>
                                        <p:tav tm="100000">
                                          <p:val>
                                            <p:strVal val="#ppt_h"/>
                                          </p:val>
                                        </p:tav>
                                      </p:tavLst>
                                    </p:anim>
                                    <p:anim calcmode="lin" valueType="num">
                                      <p:cBhvr>
                                        <p:cTn id="14" dur="500" fill="hold"/>
                                        <p:tgtEl>
                                          <p:spTgt spid="190469"/>
                                        </p:tgtEl>
                                        <p:attrNameLst>
                                          <p:attrName>ppt_x</p:attrName>
                                        </p:attrNameLst>
                                      </p:cBhvr>
                                      <p:tavLst>
                                        <p:tav tm="0">
                                          <p:val>
                                            <p:fltVal val="0.5"/>
                                          </p:val>
                                        </p:tav>
                                        <p:tav tm="100000">
                                          <p:val>
                                            <p:strVal val="#ppt_x"/>
                                          </p:val>
                                        </p:tav>
                                      </p:tavLst>
                                    </p:anim>
                                    <p:anim calcmode="lin" valueType="num">
                                      <p:cBhvr>
                                        <p:cTn id="15" dur="500" fill="hold"/>
                                        <p:tgtEl>
                                          <p:spTgt spid="190469"/>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90476"/>
                                        </p:tgtEl>
                                        <p:attrNameLst>
                                          <p:attrName>style.visibility</p:attrName>
                                        </p:attrNameLst>
                                      </p:cBhvr>
                                      <p:to>
                                        <p:strVal val="visible"/>
                                      </p:to>
                                    </p:set>
                                    <p:animEffect transition="in" filter="box(out)">
                                      <p:cBhvr>
                                        <p:cTn id="20" dur="500"/>
                                        <p:tgtEl>
                                          <p:spTgt spid="19047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190473"/>
                                        </p:tgtEl>
                                        <p:attrNameLst>
                                          <p:attrName>style.visibility</p:attrName>
                                        </p:attrNameLst>
                                      </p:cBhvr>
                                      <p:to>
                                        <p:strVal val="visible"/>
                                      </p:to>
                                    </p:set>
                                    <p:anim calcmode="lin" valueType="num">
                                      <p:cBhvr>
                                        <p:cTn id="25" dur="500" fill="hold"/>
                                        <p:tgtEl>
                                          <p:spTgt spid="190473"/>
                                        </p:tgtEl>
                                        <p:attrNameLst>
                                          <p:attrName>ppt_w</p:attrName>
                                        </p:attrNameLst>
                                      </p:cBhvr>
                                      <p:tavLst>
                                        <p:tav tm="0">
                                          <p:val>
                                            <p:fltVal val="0"/>
                                          </p:val>
                                        </p:tav>
                                        <p:tav tm="100000">
                                          <p:val>
                                            <p:strVal val="#ppt_w"/>
                                          </p:val>
                                        </p:tav>
                                      </p:tavLst>
                                    </p:anim>
                                    <p:anim calcmode="lin" valueType="num">
                                      <p:cBhvr>
                                        <p:cTn id="26" dur="500" fill="hold"/>
                                        <p:tgtEl>
                                          <p:spTgt spid="190473"/>
                                        </p:tgtEl>
                                        <p:attrNameLst>
                                          <p:attrName>ppt_h</p:attrName>
                                        </p:attrNameLst>
                                      </p:cBhvr>
                                      <p:tavLst>
                                        <p:tav tm="0">
                                          <p:val>
                                            <p:fltVal val="0"/>
                                          </p:val>
                                        </p:tav>
                                        <p:tav tm="100000">
                                          <p:val>
                                            <p:strVal val="#ppt_h"/>
                                          </p:val>
                                        </p:tav>
                                      </p:tavLst>
                                    </p:anim>
                                    <p:anim calcmode="lin" valueType="num">
                                      <p:cBhvr>
                                        <p:cTn id="27" dur="500" fill="hold"/>
                                        <p:tgtEl>
                                          <p:spTgt spid="190473"/>
                                        </p:tgtEl>
                                        <p:attrNameLst>
                                          <p:attrName>ppt_x</p:attrName>
                                        </p:attrNameLst>
                                      </p:cBhvr>
                                      <p:tavLst>
                                        <p:tav tm="0">
                                          <p:val>
                                            <p:fltVal val="0.5"/>
                                          </p:val>
                                        </p:tav>
                                        <p:tav tm="100000">
                                          <p:val>
                                            <p:strVal val="#ppt_x"/>
                                          </p:val>
                                        </p:tav>
                                      </p:tavLst>
                                    </p:anim>
                                    <p:anim calcmode="lin" valueType="num">
                                      <p:cBhvr>
                                        <p:cTn id="28" dur="500" fill="hold"/>
                                        <p:tgtEl>
                                          <p:spTgt spid="19047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90477"/>
                                        </p:tgtEl>
                                        <p:attrNameLst>
                                          <p:attrName>style.visibility</p:attrName>
                                        </p:attrNameLst>
                                      </p:cBhvr>
                                      <p:to>
                                        <p:strVal val="visible"/>
                                      </p:to>
                                    </p:set>
                                    <p:animEffect transition="in" filter="box(out)">
                                      <p:cBhvr>
                                        <p:cTn id="33" dur="500"/>
                                        <p:tgtEl>
                                          <p:spTgt spid="1904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528" fill="hold" grpId="0" nodeType="clickEffect">
                                  <p:stCondLst>
                                    <p:cond delay="0"/>
                                  </p:stCondLst>
                                  <p:childTnLst>
                                    <p:set>
                                      <p:cBhvr>
                                        <p:cTn id="37" dur="1" fill="hold">
                                          <p:stCondLst>
                                            <p:cond delay="0"/>
                                          </p:stCondLst>
                                        </p:cTn>
                                        <p:tgtEl>
                                          <p:spTgt spid="190474"/>
                                        </p:tgtEl>
                                        <p:attrNameLst>
                                          <p:attrName>style.visibility</p:attrName>
                                        </p:attrNameLst>
                                      </p:cBhvr>
                                      <p:to>
                                        <p:strVal val="visible"/>
                                      </p:to>
                                    </p:set>
                                    <p:anim calcmode="lin" valueType="num">
                                      <p:cBhvr>
                                        <p:cTn id="38" dur="500" fill="hold"/>
                                        <p:tgtEl>
                                          <p:spTgt spid="190474"/>
                                        </p:tgtEl>
                                        <p:attrNameLst>
                                          <p:attrName>ppt_w</p:attrName>
                                        </p:attrNameLst>
                                      </p:cBhvr>
                                      <p:tavLst>
                                        <p:tav tm="0">
                                          <p:val>
                                            <p:fltVal val="0"/>
                                          </p:val>
                                        </p:tav>
                                        <p:tav tm="100000">
                                          <p:val>
                                            <p:strVal val="#ppt_w"/>
                                          </p:val>
                                        </p:tav>
                                      </p:tavLst>
                                    </p:anim>
                                    <p:anim calcmode="lin" valueType="num">
                                      <p:cBhvr>
                                        <p:cTn id="39" dur="500" fill="hold"/>
                                        <p:tgtEl>
                                          <p:spTgt spid="190474"/>
                                        </p:tgtEl>
                                        <p:attrNameLst>
                                          <p:attrName>ppt_h</p:attrName>
                                        </p:attrNameLst>
                                      </p:cBhvr>
                                      <p:tavLst>
                                        <p:tav tm="0">
                                          <p:val>
                                            <p:fltVal val="0"/>
                                          </p:val>
                                        </p:tav>
                                        <p:tav tm="100000">
                                          <p:val>
                                            <p:strVal val="#ppt_h"/>
                                          </p:val>
                                        </p:tav>
                                      </p:tavLst>
                                    </p:anim>
                                    <p:anim calcmode="lin" valueType="num">
                                      <p:cBhvr>
                                        <p:cTn id="40" dur="500" fill="hold"/>
                                        <p:tgtEl>
                                          <p:spTgt spid="190474"/>
                                        </p:tgtEl>
                                        <p:attrNameLst>
                                          <p:attrName>ppt_x</p:attrName>
                                        </p:attrNameLst>
                                      </p:cBhvr>
                                      <p:tavLst>
                                        <p:tav tm="0">
                                          <p:val>
                                            <p:fltVal val="0.5"/>
                                          </p:val>
                                        </p:tav>
                                        <p:tav tm="100000">
                                          <p:val>
                                            <p:strVal val="#ppt_x"/>
                                          </p:val>
                                        </p:tav>
                                      </p:tavLst>
                                    </p:anim>
                                    <p:anim calcmode="lin" valueType="num">
                                      <p:cBhvr>
                                        <p:cTn id="41" dur="500" fill="hold"/>
                                        <p:tgtEl>
                                          <p:spTgt spid="1904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animBg="1"/>
      <p:bldP spid="190473" grpId="0" animBg="1"/>
      <p:bldP spid="190474" grpId="0" animBg="1"/>
      <p:bldP spid="190475" grpId="0" autoUpdateAnimBg="0"/>
      <p:bldP spid="190476" grpId="0" autoUpdateAnimBg="0"/>
      <p:bldP spid="19047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eaLnBrk="1" hangingPunct="1">
              <a:defRPr/>
            </a:pPr>
            <a:r>
              <a:rPr lang="tr-TR" smtClean="0"/>
              <a:t>Geçiş Dönemi</a:t>
            </a:r>
          </a:p>
        </p:txBody>
      </p:sp>
      <p:sp>
        <p:nvSpPr>
          <p:cNvPr id="275459" name="Rectangle 3"/>
          <p:cNvSpPr>
            <a:spLocks noGrp="1" noChangeArrowheads="1"/>
          </p:cNvSpPr>
          <p:nvPr>
            <p:ph idx="1"/>
          </p:nvPr>
        </p:nvSpPr>
        <p:spPr/>
        <p:txBody>
          <a:bodyPr/>
          <a:lstStyle/>
          <a:p>
            <a:pPr eaLnBrk="1" hangingPunct="1">
              <a:defRPr/>
            </a:pPr>
            <a:r>
              <a:rPr lang="tr-TR" smtClean="0"/>
              <a:t>Geçiş döneminde hayvanda fizyolojik, hormonsal, metabolik çok önemli değişimler olmakla birlikte en önemli değişim yem tüketimindeki azalmadır. </a:t>
            </a:r>
          </a:p>
          <a:p>
            <a:pPr eaLnBrk="1" hangingPunct="1">
              <a:defRPr/>
            </a:pPr>
            <a:r>
              <a:rPr lang="tr-TR" smtClean="0">
                <a:solidFill>
                  <a:srgbClr val="CCFF33"/>
                </a:solidFill>
              </a:rPr>
              <a:t>Yem tüketimindeki azalma ne kadar önlenebilirse geçiş dönemi ile ilgili sorunlar o derece azalacaktır.</a:t>
            </a: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3810" name="Group 98"/>
          <p:cNvGraphicFramePr>
            <a:graphicFrameLocks noGrp="1"/>
          </p:cNvGraphicFramePr>
          <p:nvPr/>
        </p:nvGraphicFramePr>
        <p:xfrm>
          <a:off x="1403350" y="2060575"/>
          <a:ext cx="7056438" cy="4145280"/>
        </p:xfrm>
        <a:graphic>
          <a:graphicData uri="http://schemas.openxmlformats.org/drawingml/2006/table">
            <a:tbl>
              <a:tblPr/>
              <a:tblGrid>
                <a:gridCol w="2879725"/>
                <a:gridCol w="2232025"/>
                <a:gridCol w="1944688"/>
              </a:tblGrid>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Hastalık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İnsidans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Zaman*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Reten. Sekun.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Metritis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Ovaryum kisti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Hipokalsemi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Ketozis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Aboma. depl.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Mastitis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16" name="Text Box 94"/>
          <p:cNvSpPr txBox="1">
            <a:spLocks noChangeArrowheads="1"/>
          </p:cNvSpPr>
          <p:nvPr/>
        </p:nvSpPr>
        <p:spPr bwMode="auto">
          <a:xfrm>
            <a:off x="1347788" y="476250"/>
            <a:ext cx="7796212" cy="1373188"/>
          </a:xfrm>
          <a:prstGeom prst="rect">
            <a:avLst/>
          </a:prstGeom>
          <a:noFill/>
          <a:ln w="9525">
            <a:noFill/>
            <a:miter lim="800000"/>
            <a:headEnd/>
            <a:tailEnd/>
          </a:ln>
          <a:effectLst/>
        </p:spPr>
        <p:txBody>
          <a:bodyPr>
            <a:spAutoFit/>
          </a:bodyPr>
          <a:lstStyle/>
          <a:p>
            <a:r>
              <a:rPr lang="tr-TR" sz="2800" b="1"/>
              <a:t>ABD’de 8000 süt ineği üzerinde yapılan çalışmada çeşitli hastalıkların görülme sıklığı ve zamanı</a:t>
            </a:r>
          </a:p>
        </p:txBody>
      </p:sp>
      <p:sp>
        <p:nvSpPr>
          <p:cNvPr id="24617" name="Text Box 99"/>
          <p:cNvSpPr txBox="1">
            <a:spLocks noChangeArrowheads="1"/>
          </p:cNvSpPr>
          <p:nvPr/>
        </p:nvSpPr>
        <p:spPr bwMode="auto">
          <a:xfrm>
            <a:off x="1166813" y="6443663"/>
            <a:ext cx="4333875" cy="396875"/>
          </a:xfrm>
          <a:prstGeom prst="rect">
            <a:avLst/>
          </a:prstGeom>
          <a:noFill/>
          <a:ln w="9525">
            <a:noFill/>
            <a:miter lim="800000"/>
            <a:headEnd/>
            <a:tailEnd/>
          </a:ln>
          <a:effectLst/>
        </p:spPr>
        <p:txBody>
          <a:bodyPr wrap="none">
            <a:spAutoFit/>
          </a:bodyPr>
          <a:lstStyle/>
          <a:p>
            <a:r>
              <a:rPr lang="tr-TR"/>
              <a:t>*: Doğumu takip eden gün, ortalama</a:t>
            </a: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8229600" cy="1143000"/>
          </a:xfrm>
        </p:spPr>
        <p:txBody>
          <a:bodyPr/>
          <a:lstStyle/>
          <a:p>
            <a:r>
              <a:rPr lang="tr-TR" b="1" dirty="0" smtClean="0">
                <a:effectLst>
                  <a:outerShdw blurRad="50800" dist="50800" dir="5400000" sx="41000" sy="41000" algn="ctr" rotWithShape="0">
                    <a:srgbClr val="000000">
                      <a:alpha val="60000"/>
                    </a:srgbClr>
                  </a:outerShdw>
                </a:effectLst>
              </a:rPr>
              <a:t>“</a:t>
            </a:r>
            <a:r>
              <a:rPr lang="tr-TR" sz="4800" b="1" dirty="0" smtClean="0">
                <a:effectLst>
                  <a:outerShdw blurRad="50800" dist="50800" dir="5400000" sx="41000" sy="41000" algn="ctr" rotWithShape="0">
                    <a:srgbClr val="000000">
                      <a:alpha val="60000"/>
                    </a:srgbClr>
                  </a:outerShdw>
                </a:effectLst>
              </a:rPr>
              <a:t>T ‘</a:t>
            </a:r>
            <a:r>
              <a:rPr lang="tr-TR" sz="4800" b="1" dirty="0" err="1" smtClean="0">
                <a:effectLst>
                  <a:outerShdw blurRad="50800" dist="50800" dir="5400000" sx="41000" sy="41000" algn="ctr" rotWithShape="0">
                    <a:srgbClr val="000000">
                      <a:alpha val="60000"/>
                    </a:srgbClr>
                  </a:outerShdw>
                </a:effectLst>
              </a:rPr>
              <a:t>ler</a:t>
            </a:r>
            <a:r>
              <a:rPr lang="tr-TR" b="1" dirty="0" smtClean="0">
                <a:effectLst>
                  <a:outerShdw blurRad="50800" dist="50800" dir="5400000" sx="41000" sy="41000" algn="ctr" rotWithShape="0">
                    <a:srgbClr val="000000">
                      <a:alpha val="60000"/>
                    </a:srgbClr>
                  </a:outerShdw>
                </a:effectLst>
              </a:rPr>
              <a:t>”</a:t>
            </a:r>
            <a:endParaRPr lang="tr-TR" b="1" dirty="0">
              <a:effectLst>
                <a:outerShdw blurRad="50800" dist="50800" dir="5400000" sx="41000" sy="41000" algn="ctr" rotWithShape="0">
                  <a:srgbClr val="000000">
                    <a:alpha val="60000"/>
                  </a:srgbClr>
                </a:outerShdw>
              </a:effectLst>
            </a:endParaRPr>
          </a:p>
        </p:txBody>
      </p:sp>
      <p:sp>
        <p:nvSpPr>
          <p:cNvPr id="3" name="2 İçerik Yer Tutucusu"/>
          <p:cNvSpPr>
            <a:spLocks noGrp="1"/>
          </p:cNvSpPr>
          <p:nvPr>
            <p:ph idx="1"/>
          </p:nvPr>
        </p:nvSpPr>
        <p:spPr>
          <a:xfrm>
            <a:off x="467544" y="1268760"/>
            <a:ext cx="8229600" cy="5184576"/>
          </a:xfrm>
        </p:spPr>
        <p:txBody>
          <a:bodyPr>
            <a:normAutofit fontScale="92500" lnSpcReduction="20000"/>
            <a:scene3d>
              <a:camera prst="orthographicFront">
                <a:rot lat="0" lon="21299999" rev="0"/>
              </a:camera>
              <a:lightRig rig="threePt" dir="t"/>
            </a:scene3d>
            <a:sp3d prstMaterial="matte"/>
          </a:bodyPr>
          <a:lstStyle/>
          <a:p>
            <a:r>
              <a:rPr lang="tr-TR" sz="2400" b="1" dirty="0" smtClean="0">
                <a:latin typeface="Times New Roman" pitchFamily="18" charset="0"/>
                <a:cs typeface="Times New Roman" pitchFamily="18" charset="0"/>
              </a:rPr>
              <a:t>T1- </a:t>
            </a:r>
            <a:r>
              <a:rPr lang="tr-TR" sz="3600" b="1" i="1" dirty="0" smtClean="0">
                <a:solidFill>
                  <a:srgbClr val="C00000"/>
                </a:solidFill>
                <a:effectLst>
                  <a:outerShdw blurRad="266700" dist="50800" dir="5400000" algn="ctr" rotWithShape="0">
                    <a:srgbClr val="000000">
                      <a:alpha val="75000"/>
                    </a:srgbClr>
                  </a:outerShdw>
                </a:effectLst>
                <a:latin typeface="Times New Roman" pitchFamily="18" charset="0"/>
                <a:cs typeface="Times New Roman" pitchFamily="18" charset="0"/>
              </a:rPr>
              <a:t>TAAHHÜT (100  Günlük)</a:t>
            </a:r>
          </a:p>
          <a:p>
            <a:r>
              <a:rPr lang="tr-TR" sz="2400" b="1" dirty="0" smtClean="0">
                <a:latin typeface="Times New Roman" pitchFamily="18" charset="0"/>
                <a:cs typeface="Times New Roman" pitchFamily="18" charset="0"/>
              </a:rPr>
              <a:t>T2-  T</a:t>
            </a:r>
            <a:r>
              <a:rPr lang="tr-TR" sz="2400" dirty="0" smtClean="0">
                <a:latin typeface="Times New Roman" pitchFamily="18" charset="0"/>
                <a:cs typeface="Times New Roman" pitchFamily="18" charset="0"/>
              </a:rPr>
              <a:t>AKVİM</a:t>
            </a:r>
            <a:r>
              <a:rPr lang="tr-TR" sz="2400" b="1" dirty="0" smtClean="0">
                <a:latin typeface="Times New Roman" pitchFamily="18" charset="0"/>
                <a:cs typeface="Times New Roman" pitchFamily="18" charset="0"/>
              </a:rPr>
              <a:t> (</a:t>
            </a:r>
            <a:r>
              <a:rPr lang="tr-TR" sz="2400" i="1" dirty="0" smtClean="0">
                <a:latin typeface="Times New Roman" pitchFamily="18" charset="0"/>
                <a:cs typeface="Times New Roman" pitchFamily="18" charset="0"/>
              </a:rPr>
              <a:t>Her ineğin kayıtları ve önemli tarihleri ..9</a:t>
            </a:r>
          </a:p>
          <a:p>
            <a:r>
              <a:rPr lang="tr-TR" sz="2400" b="1" dirty="0" smtClean="0">
                <a:latin typeface="Times New Roman" pitchFamily="18" charset="0"/>
                <a:cs typeface="Times New Roman" pitchFamily="18" charset="0"/>
              </a:rPr>
              <a:t>T3-  T</a:t>
            </a:r>
            <a:r>
              <a:rPr lang="tr-TR" sz="2400" dirty="0" smtClean="0">
                <a:latin typeface="Times New Roman" pitchFamily="18" charset="0"/>
                <a:cs typeface="Times New Roman" pitchFamily="18" charset="0"/>
              </a:rPr>
              <a:t>ARAMA</a:t>
            </a:r>
            <a:r>
              <a:rPr lang="tr-TR" sz="2400" b="1" dirty="0" smtClean="0">
                <a:latin typeface="Times New Roman" pitchFamily="18" charset="0"/>
                <a:cs typeface="Times New Roman" pitchFamily="18" charset="0"/>
              </a:rPr>
              <a:t> ( GOM, </a:t>
            </a:r>
            <a:r>
              <a:rPr lang="tr-TR" sz="2400" i="1" dirty="0" err="1" smtClean="0">
                <a:latin typeface="Times New Roman" pitchFamily="18" charset="0"/>
                <a:cs typeface="Times New Roman" pitchFamily="18" charset="0"/>
              </a:rPr>
              <a:t>Rektal</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palpasyon</a:t>
            </a:r>
            <a:r>
              <a:rPr lang="tr-TR" sz="2400" b="1" dirty="0" smtClean="0">
                <a:latin typeface="Times New Roman" pitchFamily="18" charset="0"/>
                <a:cs typeface="Times New Roman" pitchFamily="18" charset="0"/>
              </a:rPr>
              <a:t>)</a:t>
            </a:r>
          </a:p>
          <a:p>
            <a:r>
              <a:rPr lang="tr-TR" sz="2400" b="1" dirty="0" smtClean="0">
                <a:latin typeface="Times New Roman" pitchFamily="18" charset="0"/>
                <a:cs typeface="Times New Roman" pitchFamily="18" charset="0"/>
              </a:rPr>
              <a:t>T4-  T</a:t>
            </a:r>
            <a:r>
              <a:rPr lang="tr-TR" sz="2400" dirty="0" smtClean="0">
                <a:latin typeface="Times New Roman" pitchFamily="18" charset="0"/>
                <a:cs typeface="Times New Roman" pitchFamily="18" charset="0"/>
              </a:rPr>
              <a:t>AHLİL-TABLO</a:t>
            </a:r>
            <a:r>
              <a:rPr lang="tr-TR" sz="2400" b="1" dirty="0" smtClean="0">
                <a:latin typeface="Times New Roman" pitchFamily="18" charset="0"/>
                <a:cs typeface="Times New Roman" pitchFamily="18" charset="0"/>
              </a:rPr>
              <a:t> (</a:t>
            </a:r>
            <a:r>
              <a:rPr lang="tr-TR" sz="2400" i="1" dirty="0" smtClean="0">
                <a:latin typeface="Times New Roman" pitchFamily="18" charset="0"/>
                <a:cs typeface="Times New Roman" pitchFamily="18" charset="0"/>
              </a:rPr>
              <a:t>Sperma,çara ve </a:t>
            </a:r>
            <a:r>
              <a:rPr lang="tr-TR" sz="2400" i="1" dirty="0" err="1" smtClean="0">
                <a:latin typeface="Times New Roman" pitchFamily="18" charset="0"/>
                <a:cs typeface="Times New Roman" pitchFamily="18" charset="0"/>
              </a:rPr>
              <a:t>Rektal</a:t>
            </a:r>
            <a:r>
              <a:rPr lang="tr-TR" sz="2400" i="1" dirty="0" smtClean="0">
                <a:latin typeface="Times New Roman" pitchFamily="18" charset="0"/>
                <a:cs typeface="Times New Roman" pitchFamily="18" charset="0"/>
              </a:rPr>
              <a:t> bulgular</a:t>
            </a:r>
            <a:r>
              <a:rPr lang="tr-TR" sz="2400" b="1" dirty="0" smtClean="0">
                <a:latin typeface="Times New Roman" pitchFamily="18" charset="0"/>
                <a:cs typeface="Times New Roman" pitchFamily="18" charset="0"/>
              </a:rPr>
              <a:t>)</a:t>
            </a:r>
          </a:p>
          <a:p>
            <a:r>
              <a:rPr lang="tr-TR" sz="2400" b="1" dirty="0" smtClean="0">
                <a:latin typeface="Times New Roman" pitchFamily="18" charset="0"/>
                <a:cs typeface="Times New Roman" pitchFamily="18" charset="0"/>
              </a:rPr>
              <a:t>T5-  T</a:t>
            </a:r>
            <a:r>
              <a:rPr lang="tr-TR" sz="2400" dirty="0" smtClean="0">
                <a:latin typeface="Times New Roman" pitchFamily="18" charset="0"/>
                <a:cs typeface="Times New Roman" pitchFamily="18" charset="0"/>
              </a:rPr>
              <a:t>EŞHİS??? (</a:t>
            </a:r>
            <a:r>
              <a:rPr lang="tr-TR" sz="2400" dirty="0" err="1" smtClean="0">
                <a:latin typeface="Times New Roman" pitchFamily="18" charset="0"/>
                <a:cs typeface="Times New Roman" pitchFamily="18" charset="0"/>
              </a:rPr>
              <a:t>Rektal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palp</a:t>
            </a:r>
            <a:r>
              <a:rPr lang="tr-TR" sz="2400" dirty="0" smtClean="0">
                <a:latin typeface="Times New Roman" pitchFamily="18" charset="0"/>
                <a:cs typeface="Times New Roman" pitchFamily="18" charset="0"/>
              </a:rPr>
              <a:t>,ultrason ve hormon analizi)</a:t>
            </a:r>
          </a:p>
          <a:p>
            <a:r>
              <a:rPr lang="tr-TR" sz="2400" b="1" dirty="0" smtClean="0">
                <a:latin typeface="Times New Roman" pitchFamily="18" charset="0"/>
                <a:cs typeface="Times New Roman" pitchFamily="18" charset="0"/>
              </a:rPr>
              <a:t>T6-  T</a:t>
            </a:r>
            <a:r>
              <a:rPr lang="tr-TR" sz="2400" dirty="0" smtClean="0">
                <a:latin typeface="Times New Roman" pitchFamily="18" charset="0"/>
                <a:cs typeface="Times New Roman" pitchFamily="18" charset="0"/>
              </a:rPr>
              <a:t>EDAVİ</a:t>
            </a:r>
            <a:r>
              <a:rPr lang="tr-TR" sz="2400" b="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Astrom</a:t>
            </a:r>
            <a:r>
              <a:rPr lang="tr-TR" sz="2400" i="1" dirty="0" smtClean="0">
                <a:latin typeface="Times New Roman" pitchFamily="18" charset="0"/>
                <a:cs typeface="Times New Roman" pitchFamily="18" charset="0"/>
              </a:rPr>
              <a:t>,Hormon,Vitamin-Mineral</a:t>
            </a:r>
            <a:r>
              <a:rPr lang="tr-TR" sz="2400" b="1" dirty="0" smtClean="0">
                <a:latin typeface="Times New Roman" pitchFamily="18" charset="0"/>
                <a:cs typeface="Times New Roman" pitchFamily="18" charset="0"/>
              </a:rPr>
              <a:t>) </a:t>
            </a:r>
          </a:p>
          <a:p>
            <a:r>
              <a:rPr lang="tr-TR" sz="2400" b="1" dirty="0" smtClean="0">
                <a:latin typeface="Times New Roman" pitchFamily="18" charset="0"/>
                <a:cs typeface="Times New Roman" pitchFamily="18" charset="0"/>
              </a:rPr>
              <a:t>T7-  T</a:t>
            </a:r>
            <a:r>
              <a:rPr lang="tr-TR" sz="2400" dirty="0" smtClean="0">
                <a:latin typeface="Times New Roman" pitchFamily="18" charset="0"/>
                <a:cs typeface="Times New Roman" pitchFamily="18" charset="0"/>
              </a:rPr>
              <a:t>AM İSABET TOHUMLAMA (TAI)-</a:t>
            </a:r>
            <a:r>
              <a:rPr lang="tr-TR" sz="2400" i="1" dirty="0" err="1" smtClean="0">
                <a:latin typeface="Times New Roman" pitchFamily="18" charset="0"/>
                <a:cs typeface="Times New Roman" pitchFamily="18" charset="0"/>
              </a:rPr>
              <a:t>Sinkronizasyon</a:t>
            </a:r>
            <a:endParaRPr lang="tr-TR" sz="2400" i="1" dirty="0" smtClean="0">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T8-  T</a:t>
            </a:r>
            <a:r>
              <a:rPr lang="tr-TR" sz="2400" dirty="0" smtClean="0">
                <a:latin typeface="Times New Roman" pitchFamily="18" charset="0"/>
                <a:cs typeface="Times New Roman" pitchFamily="18" charset="0"/>
              </a:rPr>
              <a:t>AKİP</a:t>
            </a:r>
            <a:r>
              <a:rPr lang="tr-TR" sz="2400" b="1" dirty="0" smtClean="0">
                <a:latin typeface="Times New Roman" pitchFamily="18" charset="0"/>
                <a:cs typeface="Times New Roman" pitchFamily="18" charset="0"/>
              </a:rPr>
              <a:t> (</a:t>
            </a:r>
            <a:r>
              <a:rPr lang="tr-TR" sz="2400" i="1" dirty="0" smtClean="0">
                <a:latin typeface="Times New Roman" pitchFamily="18" charset="0"/>
                <a:cs typeface="Times New Roman" pitchFamily="18" charset="0"/>
              </a:rPr>
              <a:t>Her ineğin üreme geçmişi</a:t>
            </a:r>
            <a:r>
              <a:rPr lang="tr-TR" sz="2400" b="1" dirty="0" smtClean="0">
                <a:latin typeface="Times New Roman" pitchFamily="18" charset="0"/>
                <a:cs typeface="Times New Roman" pitchFamily="18" charset="0"/>
              </a:rPr>
              <a:t>)</a:t>
            </a:r>
          </a:p>
          <a:p>
            <a:r>
              <a:rPr lang="tr-TR" sz="2400" b="1" dirty="0" smtClean="0">
                <a:latin typeface="Times New Roman" pitchFamily="18" charset="0"/>
                <a:cs typeface="Times New Roman" pitchFamily="18" charset="0"/>
              </a:rPr>
              <a:t>T9-  T</a:t>
            </a:r>
            <a:r>
              <a:rPr lang="tr-TR" sz="2400" dirty="0" smtClean="0">
                <a:latin typeface="Times New Roman" pitchFamily="18" charset="0"/>
                <a:cs typeface="Times New Roman" pitchFamily="18" charset="0"/>
              </a:rPr>
              <a:t>EKNİK</a:t>
            </a:r>
            <a:r>
              <a:rPr lang="tr-TR" sz="2400" b="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Rekto</a:t>
            </a:r>
            <a:r>
              <a:rPr lang="tr-TR" sz="2400" i="1" dirty="0" smtClean="0">
                <a:latin typeface="Times New Roman" pitchFamily="18" charset="0"/>
                <a:cs typeface="Times New Roman" pitchFamily="18" charset="0"/>
              </a:rPr>
              <a:t>-</a:t>
            </a:r>
            <a:r>
              <a:rPr lang="tr-TR" sz="2400" i="1" dirty="0" err="1" smtClean="0">
                <a:latin typeface="Times New Roman" pitchFamily="18" charset="0"/>
                <a:cs typeface="Times New Roman" pitchFamily="18" charset="0"/>
              </a:rPr>
              <a:t>Vajinal</a:t>
            </a:r>
            <a:r>
              <a:rPr lang="tr-TR" sz="2400" b="1" dirty="0" smtClean="0">
                <a:latin typeface="Times New Roman" pitchFamily="18" charset="0"/>
                <a:cs typeface="Times New Roman" pitchFamily="18" charset="0"/>
              </a:rPr>
              <a:t>) </a:t>
            </a:r>
          </a:p>
          <a:p>
            <a:r>
              <a:rPr lang="tr-TR" sz="2400" b="1" dirty="0" smtClean="0">
                <a:latin typeface="Times New Roman" pitchFamily="18" charset="0"/>
                <a:cs typeface="Times New Roman" pitchFamily="18" charset="0"/>
              </a:rPr>
              <a:t>T10-T</a:t>
            </a:r>
            <a:r>
              <a:rPr lang="tr-TR" sz="2400" dirty="0" smtClean="0">
                <a:latin typeface="Times New Roman" pitchFamily="18" charset="0"/>
                <a:cs typeface="Times New Roman" pitchFamily="18" charset="0"/>
              </a:rPr>
              <a:t>EKNİSYEN</a:t>
            </a:r>
            <a:r>
              <a:rPr lang="tr-TR" sz="2400" b="1" dirty="0" smtClean="0">
                <a:latin typeface="Times New Roman" pitchFamily="18" charset="0"/>
                <a:cs typeface="Times New Roman" pitchFamily="18" charset="0"/>
              </a:rPr>
              <a:t> (</a:t>
            </a:r>
            <a:r>
              <a:rPr lang="tr-TR" sz="2400" i="1" dirty="0" smtClean="0">
                <a:latin typeface="Times New Roman" pitchFamily="18" charset="0"/>
                <a:cs typeface="Times New Roman" pitchFamily="18" charset="0"/>
              </a:rPr>
              <a:t>Hataları </a:t>
            </a:r>
            <a:r>
              <a:rPr lang="tr-TR" sz="2400" i="1" dirty="0" err="1" smtClean="0">
                <a:latin typeface="Times New Roman" pitchFamily="18" charset="0"/>
                <a:cs typeface="Times New Roman" pitchFamily="18" charset="0"/>
              </a:rPr>
              <a:t>minize</a:t>
            </a:r>
            <a:r>
              <a:rPr lang="tr-TR" sz="2400" i="1" dirty="0" smtClean="0">
                <a:latin typeface="Times New Roman" pitchFamily="18" charset="0"/>
                <a:cs typeface="Times New Roman" pitchFamily="18" charset="0"/>
              </a:rPr>
              <a:t> etmek</a:t>
            </a:r>
            <a:r>
              <a:rPr lang="tr-TR" sz="2400" b="1" dirty="0" smtClean="0">
                <a:latin typeface="Times New Roman" pitchFamily="18" charset="0"/>
                <a:cs typeface="Times New Roman" pitchFamily="18" charset="0"/>
              </a:rPr>
              <a:t>)</a:t>
            </a:r>
          </a:p>
          <a:p>
            <a:r>
              <a:rPr lang="tr-TR" sz="2400" b="1" dirty="0" smtClean="0">
                <a:latin typeface="Times New Roman" pitchFamily="18" charset="0"/>
                <a:cs typeface="Times New Roman" pitchFamily="18" charset="0"/>
              </a:rPr>
              <a:t>T11-T</a:t>
            </a:r>
            <a:r>
              <a:rPr lang="tr-TR" sz="2400" dirty="0" smtClean="0">
                <a:latin typeface="Times New Roman" pitchFamily="18" charset="0"/>
                <a:cs typeface="Times New Roman" pitchFamily="18" charset="0"/>
              </a:rPr>
              <a:t>EMİZLİK</a:t>
            </a:r>
            <a:r>
              <a:rPr lang="tr-TR" sz="2400" b="1" dirty="0" smtClean="0">
                <a:latin typeface="Times New Roman" pitchFamily="18" charset="0"/>
                <a:cs typeface="Times New Roman" pitchFamily="18" charset="0"/>
              </a:rPr>
              <a:t> ( </a:t>
            </a:r>
            <a:r>
              <a:rPr lang="tr-TR" sz="2400" i="1" dirty="0" smtClean="0">
                <a:latin typeface="Times New Roman" pitchFamily="18" charset="0"/>
                <a:cs typeface="Times New Roman" pitchFamily="18" charset="0"/>
              </a:rPr>
              <a:t>Suni </a:t>
            </a:r>
            <a:r>
              <a:rPr lang="tr-TR" sz="2400" i="1" dirty="0" err="1" smtClean="0">
                <a:latin typeface="Times New Roman" pitchFamily="18" charset="0"/>
                <a:cs typeface="Times New Roman" pitchFamily="18" charset="0"/>
              </a:rPr>
              <a:t>Toh</a:t>
            </a:r>
            <a:r>
              <a:rPr lang="tr-TR" sz="2400" i="1" dirty="0" smtClean="0">
                <a:latin typeface="Times New Roman" pitchFamily="18" charset="0"/>
                <a:cs typeface="Times New Roman" pitchFamily="18" charset="0"/>
              </a:rPr>
              <a:t> uygulamasında ve 		Öz.Buzağılama locası </a:t>
            </a:r>
          </a:p>
          <a:p>
            <a:r>
              <a:rPr lang="tr-TR" sz="2600" i="1" dirty="0" smtClean="0">
                <a:solidFill>
                  <a:srgbClr val="C00000"/>
                </a:solidFill>
                <a:latin typeface="Comic Sans MS" pitchFamily="66" charset="0"/>
                <a:cs typeface="Times New Roman" pitchFamily="18" charset="0"/>
              </a:rPr>
              <a:t>BU   “T”’</a:t>
            </a:r>
            <a:r>
              <a:rPr lang="tr-TR" sz="2600" i="1" dirty="0" err="1" smtClean="0">
                <a:solidFill>
                  <a:srgbClr val="C00000"/>
                </a:solidFill>
                <a:latin typeface="Comic Sans MS" pitchFamily="66" charset="0"/>
                <a:cs typeface="Times New Roman" pitchFamily="18" charset="0"/>
              </a:rPr>
              <a:t>leri</a:t>
            </a:r>
            <a:r>
              <a:rPr lang="tr-TR" sz="2600" i="1" dirty="0" smtClean="0">
                <a:solidFill>
                  <a:srgbClr val="C00000"/>
                </a:solidFill>
                <a:latin typeface="Comic Sans MS" pitchFamily="66" charset="0"/>
                <a:cs typeface="Times New Roman" pitchFamily="18" charset="0"/>
              </a:rPr>
              <a:t> çoğaltabilirsiniz ,ama şimdilik bu 11 oyuncu sahada ise maçı kazanmak kolay”</a:t>
            </a:r>
          </a:p>
          <a:p>
            <a:endParaRPr lang="tr-TR" dirty="0" smtClean="0"/>
          </a:p>
          <a:p>
            <a:pPr>
              <a:buNone/>
            </a:pPr>
            <a:endParaRPr lang="tr-TR" dirty="0"/>
          </a:p>
        </p:txBody>
      </p:sp>
      <p:pic>
        <p:nvPicPr>
          <p:cNvPr id="22530" name="Picture 2" descr="http://t0.gstatic.com/images?q=tbn:ANd9GcROSV0LrBMs_8W5qO5KWDu_v4D_iXaU-RGLqmhzs-ZTlDl1tgfL">
            <a:hlinkClick r:id="rId2"/>
          </p:cNvPr>
          <p:cNvPicPr>
            <a:picLocks noChangeAspect="1" noChangeArrowheads="1"/>
          </p:cNvPicPr>
          <p:nvPr/>
        </p:nvPicPr>
        <p:blipFill>
          <a:blip r:embed="rId3" cstate="print"/>
          <a:srcRect/>
          <a:stretch>
            <a:fillRect/>
          </a:stretch>
        </p:blipFill>
        <p:spPr bwMode="auto">
          <a:xfrm>
            <a:off x="7380312" y="1052736"/>
            <a:ext cx="1512168" cy="3311277"/>
          </a:xfrm>
          <a:prstGeom prst="rect">
            <a:avLst/>
          </a:prstGeom>
          <a:noFill/>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fontScale="90000"/>
          </a:bodyPr>
          <a:lstStyle/>
          <a:p>
            <a:pPr eaLnBrk="1" hangingPunct="1">
              <a:defRPr/>
            </a:pPr>
            <a:r>
              <a:rPr lang="tr-TR" sz="3600" smtClean="0"/>
              <a:t>Hastalıkların etkileşimi</a:t>
            </a:r>
            <a:br>
              <a:rPr lang="tr-TR" sz="3600" smtClean="0"/>
            </a:br>
            <a:r>
              <a:rPr lang="tr-TR" sz="3600" smtClean="0"/>
              <a:t>Kaba Yem / Yoğun Yem Oranı</a:t>
            </a:r>
          </a:p>
        </p:txBody>
      </p:sp>
      <p:sp>
        <p:nvSpPr>
          <p:cNvPr id="27651" name="Line 3"/>
          <p:cNvSpPr>
            <a:spLocks noChangeShapeType="1"/>
          </p:cNvSpPr>
          <p:nvPr/>
        </p:nvSpPr>
        <p:spPr bwMode="auto">
          <a:xfrm>
            <a:off x="1258888" y="4941888"/>
            <a:ext cx="6985000" cy="0"/>
          </a:xfrm>
          <a:prstGeom prst="line">
            <a:avLst/>
          </a:prstGeom>
          <a:noFill/>
          <a:ln w="69850">
            <a:solidFill>
              <a:schemeClr val="tx1"/>
            </a:solidFill>
            <a:round/>
            <a:headEnd/>
            <a:tailEnd/>
          </a:ln>
          <a:effectLst/>
        </p:spPr>
        <p:txBody>
          <a:bodyPr/>
          <a:lstStyle/>
          <a:p>
            <a:endParaRPr lang="tr-TR"/>
          </a:p>
        </p:txBody>
      </p:sp>
      <p:sp>
        <p:nvSpPr>
          <p:cNvPr id="27652" name="AutoShape 4"/>
          <p:cNvSpPr>
            <a:spLocks noChangeArrowheads="1"/>
          </p:cNvSpPr>
          <p:nvPr/>
        </p:nvSpPr>
        <p:spPr bwMode="auto">
          <a:xfrm>
            <a:off x="4211638" y="4941888"/>
            <a:ext cx="1295400" cy="10795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tr-TR"/>
          </a:p>
        </p:txBody>
      </p:sp>
      <p:sp>
        <p:nvSpPr>
          <p:cNvPr id="27653" name="AutoShape 5"/>
          <p:cNvSpPr>
            <a:spLocks noChangeArrowheads="1"/>
          </p:cNvSpPr>
          <p:nvPr/>
        </p:nvSpPr>
        <p:spPr bwMode="auto">
          <a:xfrm rot="5400000">
            <a:off x="1258888" y="3644900"/>
            <a:ext cx="863600" cy="1727200"/>
          </a:xfrm>
          <a:prstGeom prst="flowChartDelay">
            <a:avLst/>
          </a:prstGeom>
          <a:solidFill>
            <a:srgbClr val="66FF33"/>
          </a:solidFill>
          <a:ln w="9525">
            <a:solidFill>
              <a:schemeClr val="tx1"/>
            </a:solidFill>
            <a:miter lim="800000"/>
            <a:headEnd/>
            <a:tailEnd/>
          </a:ln>
          <a:effectLst/>
        </p:spPr>
        <p:txBody>
          <a:bodyPr rot="10800000" vert="eaVert" wrap="none" anchor="ctr"/>
          <a:lstStyle/>
          <a:p>
            <a:pPr algn="ctr"/>
            <a:r>
              <a:rPr lang="tr-TR" sz="1800" b="1">
                <a:solidFill>
                  <a:srgbClr val="FF33CC"/>
                </a:solidFill>
              </a:rPr>
              <a:t>Kaba Yem</a:t>
            </a:r>
          </a:p>
        </p:txBody>
      </p:sp>
      <p:sp>
        <p:nvSpPr>
          <p:cNvPr id="27654" name="AutoShape 6"/>
          <p:cNvSpPr>
            <a:spLocks noChangeArrowheads="1"/>
          </p:cNvSpPr>
          <p:nvPr/>
        </p:nvSpPr>
        <p:spPr bwMode="auto">
          <a:xfrm rot="5400000">
            <a:off x="7524750" y="3644900"/>
            <a:ext cx="863600" cy="1727200"/>
          </a:xfrm>
          <a:prstGeom prst="flowChartDelay">
            <a:avLst/>
          </a:prstGeom>
          <a:solidFill>
            <a:srgbClr val="F4EE72"/>
          </a:solidFill>
          <a:ln w="9525">
            <a:solidFill>
              <a:schemeClr val="tx1"/>
            </a:solidFill>
            <a:miter lim="800000"/>
            <a:headEnd/>
            <a:tailEnd/>
          </a:ln>
          <a:effectLst/>
        </p:spPr>
        <p:txBody>
          <a:bodyPr rot="10800000" vert="eaVert" wrap="none" anchor="ctr"/>
          <a:lstStyle/>
          <a:p>
            <a:pPr algn="ctr"/>
            <a:r>
              <a:rPr lang="tr-TR" sz="1800" b="1">
                <a:solidFill>
                  <a:srgbClr val="FF33CC"/>
                </a:solidFill>
              </a:rPr>
              <a:t>Yoğun Yem</a:t>
            </a: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normAutofit/>
          </a:bodyPr>
          <a:lstStyle/>
          <a:p>
            <a:pPr eaLnBrk="1" hangingPunct="1">
              <a:defRPr/>
            </a:pPr>
            <a:r>
              <a:rPr lang="tr-TR" sz="2800" smtClean="0"/>
              <a:t>Ketozise karşı önlem olarak yoğun yemin dikkatsizce artırılması sonucu</a:t>
            </a:r>
          </a:p>
        </p:txBody>
      </p:sp>
      <p:sp>
        <p:nvSpPr>
          <p:cNvPr id="28675" name="Line 3"/>
          <p:cNvSpPr>
            <a:spLocks noChangeShapeType="1"/>
          </p:cNvSpPr>
          <p:nvPr/>
        </p:nvSpPr>
        <p:spPr bwMode="auto">
          <a:xfrm>
            <a:off x="1476375" y="4149725"/>
            <a:ext cx="6696075" cy="1655763"/>
          </a:xfrm>
          <a:prstGeom prst="line">
            <a:avLst/>
          </a:prstGeom>
          <a:noFill/>
          <a:ln w="69850">
            <a:solidFill>
              <a:schemeClr val="tx1"/>
            </a:solidFill>
            <a:round/>
            <a:headEnd/>
            <a:tailEnd/>
          </a:ln>
          <a:effectLst/>
        </p:spPr>
        <p:txBody>
          <a:bodyPr/>
          <a:lstStyle/>
          <a:p>
            <a:endParaRPr lang="tr-TR"/>
          </a:p>
        </p:txBody>
      </p:sp>
      <p:sp>
        <p:nvSpPr>
          <p:cNvPr id="28676" name="AutoShape 4"/>
          <p:cNvSpPr>
            <a:spLocks noChangeArrowheads="1"/>
          </p:cNvSpPr>
          <p:nvPr/>
        </p:nvSpPr>
        <p:spPr bwMode="auto">
          <a:xfrm>
            <a:off x="4211638" y="4941888"/>
            <a:ext cx="1295400" cy="10795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tr-TR"/>
          </a:p>
        </p:txBody>
      </p:sp>
      <p:sp>
        <p:nvSpPr>
          <p:cNvPr id="28677" name="AutoShape 5"/>
          <p:cNvSpPr>
            <a:spLocks noChangeArrowheads="1"/>
          </p:cNvSpPr>
          <p:nvPr/>
        </p:nvSpPr>
        <p:spPr bwMode="auto">
          <a:xfrm rot="5400000">
            <a:off x="1403350" y="2852738"/>
            <a:ext cx="863600" cy="1727200"/>
          </a:xfrm>
          <a:prstGeom prst="flowChartDelay">
            <a:avLst/>
          </a:prstGeom>
          <a:solidFill>
            <a:srgbClr val="66FF33"/>
          </a:solidFill>
          <a:ln w="9525">
            <a:solidFill>
              <a:schemeClr val="tx1"/>
            </a:solidFill>
            <a:miter lim="800000"/>
            <a:headEnd/>
            <a:tailEnd/>
          </a:ln>
          <a:effectLst/>
        </p:spPr>
        <p:txBody>
          <a:bodyPr rot="10800000" vert="eaVert" wrap="none" anchor="ctr"/>
          <a:lstStyle/>
          <a:p>
            <a:pPr algn="ctr"/>
            <a:r>
              <a:rPr lang="tr-TR" sz="1800" b="1">
                <a:solidFill>
                  <a:srgbClr val="FF33CC"/>
                </a:solidFill>
              </a:rPr>
              <a:t>Kaba Yem</a:t>
            </a:r>
          </a:p>
        </p:txBody>
      </p:sp>
      <p:sp>
        <p:nvSpPr>
          <p:cNvPr id="28678" name="AutoShape 6"/>
          <p:cNvSpPr>
            <a:spLocks noChangeArrowheads="1"/>
          </p:cNvSpPr>
          <p:nvPr/>
        </p:nvSpPr>
        <p:spPr bwMode="auto">
          <a:xfrm rot="5400000">
            <a:off x="7596188" y="4365625"/>
            <a:ext cx="863600" cy="1727200"/>
          </a:xfrm>
          <a:prstGeom prst="flowChartDelay">
            <a:avLst/>
          </a:prstGeom>
          <a:solidFill>
            <a:srgbClr val="F4EE72"/>
          </a:solidFill>
          <a:ln w="9525">
            <a:solidFill>
              <a:schemeClr val="tx1"/>
            </a:solidFill>
            <a:miter lim="800000"/>
            <a:headEnd/>
            <a:tailEnd/>
          </a:ln>
          <a:effectLst/>
        </p:spPr>
        <p:txBody>
          <a:bodyPr rot="10800000" vert="eaVert" wrap="none" anchor="ctr"/>
          <a:lstStyle/>
          <a:p>
            <a:pPr algn="ctr"/>
            <a:r>
              <a:rPr lang="tr-TR" sz="1800" b="1">
                <a:solidFill>
                  <a:srgbClr val="FF33CC"/>
                </a:solidFill>
              </a:rPr>
              <a:t>Yoğun Yem</a:t>
            </a:r>
          </a:p>
        </p:txBody>
      </p:sp>
      <p:sp>
        <p:nvSpPr>
          <p:cNvPr id="306183" name="AutoShape 7"/>
          <p:cNvSpPr>
            <a:spLocks noChangeArrowheads="1"/>
          </p:cNvSpPr>
          <p:nvPr/>
        </p:nvSpPr>
        <p:spPr bwMode="auto">
          <a:xfrm>
            <a:off x="6372225" y="2852738"/>
            <a:ext cx="2520950" cy="1223962"/>
          </a:xfrm>
          <a:prstGeom prst="irregularSeal2">
            <a:avLst/>
          </a:prstGeom>
          <a:solidFill>
            <a:srgbClr val="F4EE72"/>
          </a:solidFill>
          <a:ln w="9525">
            <a:solidFill>
              <a:schemeClr val="tx1"/>
            </a:solidFill>
            <a:miter lim="800000"/>
            <a:headEnd/>
            <a:tailEnd/>
          </a:ln>
          <a:effectLst/>
        </p:spPr>
        <p:txBody>
          <a:bodyPr wrap="none" anchor="ctr"/>
          <a:lstStyle/>
          <a:p>
            <a:pPr algn="ctr"/>
            <a:r>
              <a:rPr lang="tr-TR" sz="1800" b="1">
                <a:solidFill>
                  <a:srgbClr val="FF33CC"/>
                </a:solidFill>
              </a:rPr>
              <a:t>Asidoz</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6183"/>
                                        </p:tgtEl>
                                        <p:attrNameLst>
                                          <p:attrName>style.visibility</p:attrName>
                                        </p:attrNameLst>
                                      </p:cBhvr>
                                      <p:to>
                                        <p:strVal val="visible"/>
                                      </p:to>
                                    </p:set>
                                    <p:animEffect transition="in" filter="slide(fromBottom)">
                                      <p:cBhvr>
                                        <p:cTn id="7" dur="500"/>
                                        <p:tgtEl>
                                          <p:spTgt spid="306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6" name="Rectangle 8"/>
          <p:cNvSpPr>
            <a:spLocks noGrp="1" noChangeArrowheads="1"/>
          </p:cNvSpPr>
          <p:nvPr>
            <p:ph type="title"/>
          </p:nvPr>
        </p:nvSpPr>
        <p:spPr/>
        <p:txBody>
          <a:bodyPr/>
          <a:lstStyle/>
          <a:p>
            <a:pPr eaLnBrk="1" hangingPunct="1">
              <a:defRPr/>
            </a:pPr>
            <a:r>
              <a:rPr lang="tr-TR" sz="2800" smtClean="0"/>
              <a:t>Bu nedenlerle olaylar ayrı ayrı değil bir bütün olarak ele alınmalıdır</a:t>
            </a:r>
          </a:p>
        </p:txBody>
      </p:sp>
      <p:graphicFrame>
        <p:nvGraphicFramePr>
          <p:cNvPr id="309252" name="Object 4"/>
          <p:cNvGraphicFramePr>
            <a:graphicFrameLocks noChangeAspect="1"/>
          </p:cNvGraphicFramePr>
          <p:nvPr>
            <p:ph sz="half" idx="1"/>
          </p:nvPr>
        </p:nvGraphicFramePr>
        <p:xfrm>
          <a:off x="1343025" y="2795588"/>
          <a:ext cx="3143250" cy="2486025"/>
        </p:xfrm>
        <a:graphic>
          <a:graphicData uri="http://schemas.openxmlformats.org/presentationml/2006/ole">
            <p:oleObj spid="_x0000_s2050" name="Grafik" r:id="rId3" imgW="3143096" imgH="2485870" progId="Excel.Sheet.8">
              <p:embed/>
            </p:oleObj>
          </a:graphicData>
        </a:graphic>
      </p:graphicFrame>
      <p:graphicFrame>
        <p:nvGraphicFramePr>
          <p:cNvPr id="309255" name="Object 7"/>
          <p:cNvGraphicFramePr>
            <a:graphicFrameLocks noChangeAspect="1"/>
          </p:cNvGraphicFramePr>
          <p:nvPr>
            <p:ph sz="quarter" idx="2"/>
          </p:nvPr>
        </p:nvGraphicFramePr>
        <p:xfrm>
          <a:off x="3059113" y="3141663"/>
          <a:ext cx="3024187" cy="2392362"/>
        </p:xfrm>
        <a:graphic>
          <a:graphicData uri="http://schemas.openxmlformats.org/presentationml/2006/ole">
            <p:oleObj spid="_x0000_s2051" name="Grafik" r:id="rId4" imgW="3143096" imgH="2485870" progId="Excel.Sheet.8">
              <p:embed/>
            </p:oleObj>
          </a:graphicData>
        </a:graphic>
      </p:graphicFrame>
      <p:graphicFrame>
        <p:nvGraphicFramePr>
          <p:cNvPr id="309258" name="Object 10"/>
          <p:cNvGraphicFramePr>
            <a:graphicFrameLocks noChangeAspect="1"/>
          </p:cNvGraphicFramePr>
          <p:nvPr>
            <p:ph sz="quarter" idx="3"/>
          </p:nvPr>
        </p:nvGraphicFramePr>
        <p:xfrm>
          <a:off x="3059113" y="3213100"/>
          <a:ext cx="3024187" cy="2392363"/>
        </p:xfrm>
        <a:graphic>
          <a:graphicData uri="http://schemas.openxmlformats.org/presentationml/2006/ole">
            <p:oleObj spid="_x0000_s2052" name="Grafik" r:id="rId5" imgW="3143096" imgH="2485870" progId="Excel.Sheet.8">
              <p:embed/>
            </p:oleObj>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309252"/>
                                        </p:tgtEl>
                                      </p:cBhvr>
                                    </p:animEffect>
                                    <p:set>
                                      <p:cBhvr>
                                        <p:cTn id="7" dur="1" fill="hold">
                                          <p:stCondLst>
                                            <p:cond delay="499"/>
                                          </p:stCondLst>
                                        </p:cTn>
                                        <p:tgtEl>
                                          <p:spTgt spid="309252"/>
                                        </p:tgtEl>
                                        <p:attrNameLst>
                                          <p:attrName>style.visibility</p:attrName>
                                        </p:attrNameLst>
                                      </p:cBhvr>
                                      <p:to>
                                        <p:strVal val="hidden"/>
                                      </p:to>
                                    </p:se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9255"/>
                                        </p:tgtEl>
                                        <p:attrNameLst>
                                          <p:attrName>style.visibility</p:attrName>
                                        </p:attrNameLst>
                                      </p:cBhvr>
                                      <p:to>
                                        <p:strVal val="visible"/>
                                      </p:to>
                                    </p:set>
                                    <p:animEffect transition="in" filter="circle(in)">
                                      <p:cBhvr>
                                        <p:cTn id="11" dur="2000"/>
                                        <p:tgtEl>
                                          <p:spTgt spid="309255"/>
                                        </p:tgtEl>
                                      </p:cBhvr>
                                    </p:animEffect>
                                  </p:childTnLst>
                                </p:cTn>
                              </p:par>
                            </p:childTnLst>
                          </p:cTn>
                        </p:par>
                        <p:par>
                          <p:cTn id="12" fill="hold" nodeType="afterGroup">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309258"/>
                                        </p:tgtEl>
                                        <p:attrNameLst>
                                          <p:attrName>style.visibility</p:attrName>
                                        </p:attrNameLst>
                                      </p:cBhvr>
                                      <p:to>
                                        <p:strVal val="visible"/>
                                      </p:to>
                                    </p:set>
                                    <p:animEffect transition="in" filter="circle(in)">
                                      <p:cBhvr>
                                        <p:cTn id="15" dur="2000"/>
                                        <p:tgtEl>
                                          <p:spTgt spid="309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09252" grpId="0"/>
      <p:bldOleChart spid="309255" grpId="0"/>
      <p:bldOleChart spid="3092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normAutofit fontScale="90000"/>
          </a:bodyPr>
          <a:lstStyle/>
          <a:p>
            <a:pPr eaLnBrk="1" hangingPunct="1">
              <a:defRPr/>
            </a:pPr>
            <a:r>
              <a:rPr lang="tr-TR" smtClean="0"/>
              <a:t>Geçiş döneminde en önemli besleme stratejisi</a:t>
            </a:r>
          </a:p>
        </p:txBody>
      </p:sp>
      <p:sp>
        <p:nvSpPr>
          <p:cNvPr id="33795" name="Text Box 3"/>
          <p:cNvSpPr txBox="1">
            <a:spLocks noChangeArrowheads="1"/>
          </p:cNvSpPr>
          <p:nvPr/>
        </p:nvSpPr>
        <p:spPr bwMode="auto">
          <a:xfrm>
            <a:off x="5219700" y="2276475"/>
            <a:ext cx="2971800" cy="1006475"/>
          </a:xfrm>
          <a:prstGeom prst="rect">
            <a:avLst/>
          </a:prstGeom>
          <a:noFill/>
          <a:ln w="9525">
            <a:noFill/>
            <a:miter lim="800000"/>
            <a:headEnd/>
            <a:tailEnd/>
          </a:ln>
          <a:effectLst/>
        </p:spPr>
        <p:txBody>
          <a:bodyPr wrap="none">
            <a:spAutoFit/>
          </a:bodyPr>
          <a:lstStyle/>
          <a:p>
            <a:pPr marL="342900" indent="-342900">
              <a:buFontTx/>
              <a:buAutoNum type="arabicPeriod"/>
            </a:pPr>
            <a:r>
              <a:rPr lang="tr-TR"/>
              <a:t>Doğum öncesi yem </a:t>
            </a:r>
          </a:p>
          <a:p>
            <a:pPr marL="342900" indent="-342900"/>
            <a:r>
              <a:rPr lang="tr-TR"/>
              <a:t>tüketimindeki azalmanın </a:t>
            </a:r>
          </a:p>
          <a:p>
            <a:pPr marL="342900" indent="-342900"/>
            <a:r>
              <a:rPr lang="tr-TR"/>
              <a:t>en aza indirilmesi</a:t>
            </a:r>
          </a:p>
        </p:txBody>
      </p:sp>
      <p:sp>
        <p:nvSpPr>
          <p:cNvPr id="33796" name="Line 4"/>
          <p:cNvSpPr>
            <a:spLocks noChangeShapeType="1"/>
          </p:cNvSpPr>
          <p:nvPr/>
        </p:nvSpPr>
        <p:spPr bwMode="auto">
          <a:xfrm>
            <a:off x="2268538" y="3213100"/>
            <a:ext cx="0" cy="3095625"/>
          </a:xfrm>
          <a:prstGeom prst="line">
            <a:avLst/>
          </a:prstGeom>
          <a:noFill/>
          <a:ln w="76200">
            <a:solidFill>
              <a:srgbClr val="FFFF00"/>
            </a:solidFill>
            <a:round/>
            <a:headEnd/>
            <a:tailEnd/>
          </a:ln>
          <a:effectLst/>
        </p:spPr>
        <p:txBody>
          <a:bodyPr/>
          <a:lstStyle/>
          <a:p>
            <a:endParaRPr lang="tr-TR"/>
          </a:p>
        </p:txBody>
      </p:sp>
      <p:sp>
        <p:nvSpPr>
          <p:cNvPr id="33797" name="Line 5"/>
          <p:cNvSpPr>
            <a:spLocks noChangeShapeType="1"/>
          </p:cNvSpPr>
          <p:nvPr/>
        </p:nvSpPr>
        <p:spPr bwMode="auto">
          <a:xfrm>
            <a:off x="2268538" y="6308725"/>
            <a:ext cx="4103687" cy="0"/>
          </a:xfrm>
          <a:prstGeom prst="line">
            <a:avLst/>
          </a:prstGeom>
          <a:noFill/>
          <a:ln w="76200">
            <a:solidFill>
              <a:srgbClr val="FFFF00"/>
            </a:solidFill>
            <a:round/>
            <a:headEnd/>
            <a:tailEnd/>
          </a:ln>
          <a:effectLst/>
        </p:spPr>
        <p:txBody>
          <a:bodyPr/>
          <a:lstStyle/>
          <a:p>
            <a:endParaRPr lang="tr-TR"/>
          </a:p>
        </p:txBody>
      </p:sp>
      <p:sp>
        <p:nvSpPr>
          <p:cNvPr id="33798" name="Line 6"/>
          <p:cNvSpPr>
            <a:spLocks noChangeShapeType="1"/>
          </p:cNvSpPr>
          <p:nvPr/>
        </p:nvSpPr>
        <p:spPr bwMode="auto">
          <a:xfrm>
            <a:off x="2843213" y="6165850"/>
            <a:ext cx="0" cy="287338"/>
          </a:xfrm>
          <a:prstGeom prst="line">
            <a:avLst/>
          </a:prstGeom>
          <a:noFill/>
          <a:ln w="57150">
            <a:solidFill>
              <a:srgbClr val="FF0000"/>
            </a:solidFill>
            <a:round/>
            <a:headEnd/>
            <a:tailEnd/>
          </a:ln>
          <a:effectLst/>
        </p:spPr>
        <p:txBody>
          <a:bodyPr/>
          <a:lstStyle/>
          <a:p>
            <a:endParaRPr lang="tr-TR"/>
          </a:p>
        </p:txBody>
      </p:sp>
      <p:sp>
        <p:nvSpPr>
          <p:cNvPr id="33799" name="Line 7"/>
          <p:cNvSpPr>
            <a:spLocks noChangeShapeType="1"/>
          </p:cNvSpPr>
          <p:nvPr/>
        </p:nvSpPr>
        <p:spPr bwMode="auto">
          <a:xfrm>
            <a:off x="3563938" y="6165850"/>
            <a:ext cx="0" cy="287338"/>
          </a:xfrm>
          <a:prstGeom prst="line">
            <a:avLst/>
          </a:prstGeom>
          <a:noFill/>
          <a:ln w="57150">
            <a:solidFill>
              <a:srgbClr val="FF0000"/>
            </a:solidFill>
            <a:round/>
            <a:headEnd/>
            <a:tailEnd/>
          </a:ln>
          <a:effectLst/>
        </p:spPr>
        <p:txBody>
          <a:bodyPr/>
          <a:lstStyle/>
          <a:p>
            <a:endParaRPr lang="tr-TR"/>
          </a:p>
        </p:txBody>
      </p:sp>
      <p:sp>
        <p:nvSpPr>
          <p:cNvPr id="33800" name="Line 8"/>
          <p:cNvSpPr>
            <a:spLocks noChangeShapeType="1"/>
          </p:cNvSpPr>
          <p:nvPr/>
        </p:nvSpPr>
        <p:spPr bwMode="auto">
          <a:xfrm>
            <a:off x="4284663" y="6165850"/>
            <a:ext cx="0" cy="287338"/>
          </a:xfrm>
          <a:prstGeom prst="line">
            <a:avLst/>
          </a:prstGeom>
          <a:noFill/>
          <a:ln w="57150">
            <a:solidFill>
              <a:srgbClr val="FF0000"/>
            </a:solidFill>
            <a:round/>
            <a:headEnd/>
            <a:tailEnd/>
          </a:ln>
          <a:effectLst/>
        </p:spPr>
        <p:txBody>
          <a:bodyPr/>
          <a:lstStyle/>
          <a:p>
            <a:endParaRPr lang="tr-TR"/>
          </a:p>
        </p:txBody>
      </p:sp>
      <p:sp>
        <p:nvSpPr>
          <p:cNvPr id="33801" name="Line 9"/>
          <p:cNvSpPr>
            <a:spLocks noChangeShapeType="1"/>
          </p:cNvSpPr>
          <p:nvPr/>
        </p:nvSpPr>
        <p:spPr bwMode="auto">
          <a:xfrm>
            <a:off x="4932363" y="5734050"/>
            <a:ext cx="0" cy="719138"/>
          </a:xfrm>
          <a:prstGeom prst="line">
            <a:avLst/>
          </a:prstGeom>
          <a:noFill/>
          <a:ln w="57150">
            <a:solidFill>
              <a:srgbClr val="FF0000"/>
            </a:solidFill>
            <a:round/>
            <a:headEnd/>
            <a:tailEnd/>
          </a:ln>
          <a:effectLst/>
        </p:spPr>
        <p:txBody>
          <a:bodyPr/>
          <a:lstStyle/>
          <a:p>
            <a:endParaRPr lang="tr-TR"/>
          </a:p>
        </p:txBody>
      </p:sp>
      <p:sp>
        <p:nvSpPr>
          <p:cNvPr id="409610" name="Line 10"/>
          <p:cNvSpPr>
            <a:spLocks noChangeShapeType="1"/>
          </p:cNvSpPr>
          <p:nvPr/>
        </p:nvSpPr>
        <p:spPr bwMode="auto">
          <a:xfrm>
            <a:off x="2627313" y="4076700"/>
            <a:ext cx="2303462" cy="1512888"/>
          </a:xfrm>
          <a:prstGeom prst="line">
            <a:avLst/>
          </a:prstGeom>
          <a:noFill/>
          <a:ln w="76200" cmpd="tri">
            <a:solidFill>
              <a:srgbClr val="FF0000"/>
            </a:solidFill>
            <a:prstDash val="sysDot"/>
            <a:round/>
            <a:headEnd/>
            <a:tailEnd/>
          </a:ln>
          <a:effectLst/>
        </p:spPr>
        <p:txBody>
          <a:bodyPr/>
          <a:lstStyle/>
          <a:p>
            <a:endParaRPr lang="tr-TR"/>
          </a:p>
        </p:txBody>
      </p:sp>
      <p:sp>
        <p:nvSpPr>
          <p:cNvPr id="33803" name="Line 11"/>
          <p:cNvSpPr>
            <a:spLocks noChangeShapeType="1"/>
          </p:cNvSpPr>
          <p:nvPr/>
        </p:nvSpPr>
        <p:spPr bwMode="auto">
          <a:xfrm>
            <a:off x="2124075" y="3716338"/>
            <a:ext cx="360363" cy="0"/>
          </a:xfrm>
          <a:prstGeom prst="line">
            <a:avLst/>
          </a:prstGeom>
          <a:noFill/>
          <a:ln w="57150">
            <a:solidFill>
              <a:srgbClr val="FF0000"/>
            </a:solidFill>
            <a:round/>
            <a:headEnd/>
            <a:tailEnd/>
          </a:ln>
          <a:effectLst/>
        </p:spPr>
        <p:txBody>
          <a:bodyPr/>
          <a:lstStyle/>
          <a:p>
            <a:endParaRPr lang="tr-TR"/>
          </a:p>
        </p:txBody>
      </p:sp>
      <p:sp>
        <p:nvSpPr>
          <p:cNvPr id="33804" name="Line 12"/>
          <p:cNvSpPr>
            <a:spLocks noChangeShapeType="1"/>
          </p:cNvSpPr>
          <p:nvPr/>
        </p:nvSpPr>
        <p:spPr bwMode="auto">
          <a:xfrm>
            <a:off x="2124075" y="4365625"/>
            <a:ext cx="360363" cy="0"/>
          </a:xfrm>
          <a:prstGeom prst="line">
            <a:avLst/>
          </a:prstGeom>
          <a:noFill/>
          <a:ln w="57150">
            <a:solidFill>
              <a:srgbClr val="FF0000"/>
            </a:solidFill>
            <a:round/>
            <a:headEnd/>
            <a:tailEnd/>
          </a:ln>
          <a:effectLst/>
        </p:spPr>
        <p:txBody>
          <a:bodyPr/>
          <a:lstStyle/>
          <a:p>
            <a:endParaRPr lang="tr-TR"/>
          </a:p>
        </p:txBody>
      </p:sp>
      <p:sp>
        <p:nvSpPr>
          <p:cNvPr id="33805" name="Line 13"/>
          <p:cNvSpPr>
            <a:spLocks noChangeShapeType="1"/>
          </p:cNvSpPr>
          <p:nvPr/>
        </p:nvSpPr>
        <p:spPr bwMode="auto">
          <a:xfrm>
            <a:off x="2124075" y="4941888"/>
            <a:ext cx="360363" cy="0"/>
          </a:xfrm>
          <a:prstGeom prst="line">
            <a:avLst/>
          </a:prstGeom>
          <a:noFill/>
          <a:ln w="57150">
            <a:solidFill>
              <a:srgbClr val="FF0000"/>
            </a:solidFill>
            <a:round/>
            <a:headEnd/>
            <a:tailEnd/>
          </a:ln>
          <a:effectLst/>
        </p:spPr>
        <p:txBody>
          <a:bodyPr/>
          <a:lstStyle/>
          <a:p>
            <a:endParaRPr lang="tr-TR"/>
          </a:p>
        </p:txBody>
      </p:sp>
      <p:sp>
        <p:nvSpPr>
          <p:cNvPr id="33806" name="Line 14"/>
          <p:cNvSpPr>
            <a:spLocks noChangeShapeType="1"/>
          </p:cNvSpPr>
          <p:nvPr/>
        </p:nvSpPr>
        <p:spPr bwMode="auto">
          <a:xfrm>
            <a:off x="2124075" y="5589588"/>
            <a:ext cx="360363" cy="0"/>
          </a:xfrm>
          <a:prstGeom prst="line">
            <a:avLst/>
          </a:prstGeom>
          <a:noFill/>
          <a:ln w="57150">
            <a:solidFill>
              <a:srgbClr val="FF0000"/>
            </a:solidFill>
            <a:round/>
            <a:headEnd/>
            <a:tailEnd/>
          </a:ln>
          <a:effectLst/>
        </p:spPr>
        <p:txBody>
          <a:bodyPr/>
          <a:lstStyle/>
          <a:p>
            <a:endParaRPr lang="tr-TR"/>
          </a:p>
        </p:txBody>
      </p:sp>
      <p:sp>
        <p:nvSpPr>
          <p:cNvPr id="33807" name="Text Box 15"/>
          <p:cNvSpPr txBox="1">
            <a:spLocks noChangeArrowheads="1"/>
          </p:cNvSpPr>
          <p:nvPr/>
        </p:nvSpPr>
        <p:spPr bwMode="auto">
          <a:xfrm>
            <a:off x="4427538" y="6461125"/>
            <a:ext cx="989012" cy="396875"/>
          </a:xfrm>
          <a:prstGeom prst="rect">
            <a:avLst/>
          </a:prstGeom>
          <a:noFill/>
          <a:ln w="9525">
            <a:noFill/>
            <a:miter lim="800000"/>
            <a:headEnd/>
            <a:tailEnd/>
          </a:ln>
          <a:effectLst/>
        </p:spPr>
        <p:txBody>
          <a:bodyPr wrap="none">
            <a:spAutoFit/>
          </a:bodyPr>
          <a:lstStyle/>
          <a:p>
            <a:r>
              <a:rPr lang="tr-TR"/>
              <a:t>Doğum</a:t>
            </a:r>
          </a:p>
        </p:txBody>
      </p:sp>
      <p:sp>
        <p:nvSpPr>
          <p:cNvPr id="409616" name="Line 16"/>
          <p:cNvSpPr>
            <a:spLocks noChangeShapeType="1"/>
          </p:cNvSpPr>
          <p:nvPr/>
        </p:nvSpPr>
        <p:spPr bwMode="auto">
          <a:xfrm>
            <a:off x="2555875" y="4005263"/>
            <a:ext cx="2376488" cy="792162"/>
          </a:xfrm>
          <a:prstGeom prst="line">
            <a:avLst/>
          </a:prstGeom>
          <a:noFill/>
          <a:ln w="76200" cmpd="tri">
            <a:solidFill>
              <a:srgbClr val="00FF00"/>
            </a:solidFill>
            <a:round/>
            <a:headEnd/>
            <a:tailEnd/>
          </a:ln>
          <a:effectLst/>
        </p:spPr>
        <p:txBody>
          <a:bodyPr/>
          <a:lstStyle/>
          <a:p>
            <a:endParaRPr lang="tr-TR"/>
          </a:p>
        </p:txBody>
      </p:sp>
      <p:sp>
        <p:nvSpPr>
          <p:cNvPr id="33809" name="Line 17"/>
          <p:cNvSpPr>
            <a:spLocks noChangeShapeType="1"/>
          </p:cNvSpPr>
          <p:nvPr/>
        </p:nvSpPr>
        <p:spPr bwMode="auto">
          <a:xfrm>
            <a:off x="2555875" y="5589588"/>
            <a:ext cx="3816350" cy="0"/>
          </a:xfrm>
          <a:prstGeom prst="line">
            <a:avLst/>
          </a:prstGeom>
          <a:noFill/>
          <a:ln w="19050">
            <a:solidFill>
              <a:schemeClr val="tx1"/>
            </a:solidFill>
            <a:prstDash val="dash"/>
            <a:round/>
            <a:headEnd/>
            <a:tailEnd/>
          </a:ln>
          <a:effectLst/>
        </p:spPr>
        <p:txBody>
          <a:bodyPr/>
          <a:lstStyle/>
          <a:p>
            <a:endParaRPr lang="tr-TR"/>
          </a:p>
        </p:txBody>
      </p:sp>
      <p:sp>
        <p:nvSpPr>
          <p:cNvPr id="33810" name="Line 18"/>
          <p:cNvSpPr>
            <a:spLocks noChangeShapeType="1"/>
          </p:cNvSpPr>
          <p:nvPr/>
        </p:nvSpPr>
        <p:spPr bwMode="auto">
          <a:xfrm>
            <a:off x="2555875" y="3716338"/>
            <a:ext cx="3816350" cy="0"/>
          </a:xfrm>
          <a:prstGeom prst="line">
            <a:avLst/>
          </a:prstGeom>
          <a:noFill/>
          <a:ln w="19050">
            <a:solidFill>
              <a:schemeClr val="tx1"/>
            </a:solidFill>
            <a:prstDash val="dash"/>
            <a:round/>
            <a:headEnd/>
            <a:tailEnd/>
          </a:ln>
          <a:effectLst/>
        </p:spPr>
        <p:txBody>
          <a:bodyPr/>
          <a:lstStyle/>
          <a:p>
            <a:endParaRPr lang="tr-TR"/>
          </a:p>
        </p:txBody>
      </p:sp>
      <p:sp>
        <p:nvSpPr>
          <p:cNvPr id="33811" name="Line 19"/>
          <p:cNvSpPr>
            <a:spLocks noChangeShapeType="1"/>
          </p:cNvSpPr>
          <p:nvPr/>
        </p:nvSpPr>
        <p:spPr bwMode="auto">
          <a:xfrm>
            <a:off x="2484438" y="4365625"/>
            <a:ext cx="3816350" cy="0"/>
          </a:xfrm>
          <a:prstGeom prst="line">
            <a:avLst/>
          </a:prstGeom>
          <a:noFill/>
          <a:ln w="19050">
            <a:solidFill>
              <a:schemeClr val="tx1"/>
            </a:solidFill>
            <a:prstDash val="dash"/>
            <a:round/>
            <a:headEnd/>
            <a:tailEnd/>
          </a:ln>
          <a:effectLst/>
        </p:spPr>
        <p:txBody>
          <a:bodyPr/>
          <a:lstStyle/>
          <a:p>
            <a:endParaRPr lang="tr-TR"/>
          </a:p>
        </p:txBody>
      </p:sp>
      <p:sp>
        <p:nvSpPr>
          <p:cNvPr id="33812" name="Line 20"/>
          <p:cNvSpPr>
            <a:spLocks noChangeShapeType="1"/>
          </p:cNvSpPr>
          <p:nvPr/>
        </p:nvSpPr>
        <p:spPr bwMode="auto">
          <a:xfrm>
            <a:off x="2555875" y="4941888"/>
            <a:ext cx="3816350" cy="0"/>
          </a:xfrm>
          <a:prstGeom prst="line">
            <a:avLst/>
          </a:prstGeom>
          <a:noFill/>
          <a:ln w="19050">
            <a:solidFill>
              <a:schemeClr val="tx1"/>
            </a:solidFill>
            <a:prstDash val="dash"/>
            <a:round/>
            <a:headEnd/>
            <a:tailEnd/>
          </a:ln>
          <a:effectLst/>
        </p:spPr>
        <p:txBody>
          <a:bodyPr/>
          <a:lstStyle/>
          <a:p>
            <a:endParaRPr lang="tr-TR"/>
          </a:p>
        </p:txBody>
      </p:sp>
      <p:sp>
        <p:nvSpPr>
          <p:cNvPr id="33813" name="Text Box 21"/>
          <p:cNvSpPr txBox="1">
            <a:spLocks noChangeArrowheads="1"/>
          </p:cNvSpPr>
          <p:nvPr/>
        </p:nvSpPr>
        <p:spPr bwMode="auto">
          <a:xfrm>
            <a:off x="1476375" y="5373688"/>
            <a:ext cx="536575" cy="396875"/>
          </a:xfrm>
          <a:prstGeom prst="rect">
            <a:avLst/>
          </a:prstGeom>
          <a:noFill/>
          <a:ln w="9525">
            <a:noFill/>
            <a:miter lim="800000"/>
            <a:headEnd/>
            <a:tailEnd/>
          </a:ln>
          <a:effectLst/>
        </p:spPr>
        <p:txBody>
          <a:bodyPr wrap="none">
            <a:spAutoFit/>
          </a:bodyPr>
          <a:lstStyle/>
          <a:p>
            <a:r>
              <a:rPr lang="tr-TR"/>
              <a:t>1.0</a:t>
            </a:r>
          </a:p>
        </p:txBody>
      </p:sp>
      <p:sp>
        <p:nvSpPr>
          <p:cNvPr id="33814" name="Text Box 22"/>
          <p:cNvSpPr txBox="1">
            <a:spLocks noChangeArrowheads="1"/>
          </p:cNvSpPr>
          <p:nvPr/>
        </p:nvSpPr>
        <p:spPr bwMode="auto">
          <a:xfrm>
            <a:off x="1476375" y="4724400"/>
            <a:ext cx="536575" cy="396875"/>
          </a:xfrm>
          <a:prstGeom prst="rect">
            <a:avLst/>
          </a:prstGeom>
          <a:noFill/>
          <a:ln w="9525">
            <a:noFill/>
            <a:miter lim="800000"/>
            <a:headEnd/>
            <a:tailEnd/>
          </a:ln>
          <a:effectLst/>
        </p:spPr>
        <p:txBody>
          <a:bodyPr wrap="none">
            <a:spAutoFit/>
          </a:bodyPr>
          <a:lstStyle/>
          <a:p>
            <a:r>
              <a:rPr lang="tr-TR"/>
              <a:t>1.5</a:t>
            </a:r>
          </a:p>
        </p:txBody>
      </p:sp>
      <p:sp>
        <p:nvSpPr>
          <p:cNvPr id="33815" name="Text Box 23"/>
          <p:cNvSpPr txBox="1">
            <a:spLocks noChangeArrowheads="1"/>
          </p:cNvSpPr>
          <p:nvPr/>
        </p:nvSpPr>
        <p:spPr bwMode="auto">
          <a:xfrm>
            <a:off x="1476375" y="4149725"/>
            <a:ext cx="536575" cy="396875"/>
          </a:xfrm>
          <a:prstGeom prst="rect">
            <a:avLst/>
          </a:prstGeom>
          <a:noFill/>
          <a:ln w="9525">
            <a:noFill/>
            <a:miter lim="800000"/>
            <a:headEnd/>
            <a:tailEnd/>
          </a:ln>
          <a:effectLst/>
        </p:spPr>
        <p:txBody>
          <a:bodyPr wrap="none">
            <a:spAutoFit/>
          </a:bodyPr>
          <a:lstStyle/>
          <a:p>
            <a:r>
              <a:rPr lang="tr-TR"/>
              <a:t>2.0</a:t>
            </a:r>
          </a:p>
        </p:txBody>
      </p:sp>
      <p:sp>
        <p:nvSpPr>
          <p:cNvPr id="33816" name="Text Box 24"/>
          <p:cNvSpPr txBox="1">
            <a:spLocks noChangeArrowheads="1"/>
          </p:cNvSpPr>
          <p:nvPr/>
        </p:nvSpPr>
        <p:spPr bwMode="auto">
          <a:xfrm>
            <a:off x="1476375" y="3500438"/>
            <a:ext cx="536575" cy="396875"/>
          </a:xfrm>
          <a:prstGeom prst="rect">
            <a:avLst/>
          </a:prstGeom>
          <a:noFill/>
          <a:ln w="9525">
            <a:noFill/>
            <a:miter lim="800000"/>
            <a:headEnd/>
            <a:tailEnd/>
          </a:ln>
          <a:effectLst/>
        </p:spPr>
        <p:txBody>
          <a:bodyPr wrap="none">
            <a:spAutoFit/>
          </a:bodyPr>
          <a:lstStyle/>
          <a:p>
            <a:r>
              <a:rPr lang="tr-TR"/>
              <a:t>2.5</a:t>
            </a:r>
          </a:p>
        </p:txBody>
      </p:sp>
      <p:sp>
        <p:nvSpPr>
          <p:cNvPr id="409625" name="Line 25"/>
          <p:cNvSpPr>
            <a:spLocks noChangeShapeType="1"/>
          </p:cNvSpPr>
          <p:nvPr/>
        </p:nvSpPr>
        <p:spPr bwMode="auto">
          <a:xfrm>
            <a:off x="2627313" y="4076700"/>
            <a:ext cx="2303462" cy="1512888"/>
          </a:xfrm>
          <a:prstGeom prst="line">
            <a:avLst/>
          </a:prstGeom>
          <a:noFill/>
          <a:ln w="76200" cmpd="tri">
            <a:solidFill>
              <a:srgbClr val="FF0000"/>
            </a:solidFill>
            <a:round/>
            <a:headEnd/>
            <a:tailEnd/>
          </a:ln>
          <a:effectLst/>
        </p:spPr>
        <p:txBody>
          <a:bodyPr/>
          <a:lstStyle/>
          <a:p>
            <a:endParaRPr lang="tr-TR"/>
          </a:p>
        </p:txBody>
      </p:sp>
      <p:sp>
        <p:nvSpPr>
          <p:cNvPr id="33818" name="Rectangle 26"/>
          <p:cNvSpPr>
            <a:spLocks noChangeArrowheads="1"/>
          </p:cNvSpPr>
          <p:nvPr/>
        </p:nvSpPr>
        <p:spPr bwMode="auto">
          <a:xfrm>
            <a:off x="7497763" y="6613525"/>
            <a:ext cx="1646237" cy="244475"/>
          </a:xfrm>
          <a:prstGeom prst="rect">
            <a:avLst/>
          </a:prstGeom>
          <a:noFill/>
          <a:ln w="12700">
            <a:noFill/>
            <a:miter lim="800000"/>
            <a:headEnd/>
            <a:tailEnd/>
          </a:ln>
          <a:effectLst/>
        </p:spPr>
        <p:txBody>
          <a:bodyPr wrap="none" lIns="90000" tIns="46800" rIns="90000" bIns="46800">
            <a:spAutoFit/>
          </a:bodyPr>
          <a:lstStyle/>
          <a:p>
            <a:r>
              <a:rPr lang="en-AU" sz="1000" b="1"/>
              <a:t>Prof.Dr. Behiç ÇOŞKUN</a:t>
            </a:r>
            <a:endParaRPr lang="tr-TR" sz="1000" b="1"/>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409625"/>
                                        </p:tgtEl>
                                        <p:attrNameLst>
                                          <p:attrName>style.visibility</p:attrName>
                                        </p:attrNameLst>
                                      </p:cBhvr>
                                      <p:to>
                                        <p:strVal val="visible"/>
                                      </p:to>
                                    </p:set>
                                    <p:animEffect transition="in" filter="plus(out)">
                                      <p:cBhvr>
                                        <p:cTn id="7" dur="2000"/>
                                        <p:tgtEl>
                                          <p:spTgt spid="409625"/>
                                        </p:tgtEl>
                                      </p:cBhvr>
                                    </p:animEffect>
                                  </p:childTnLst>
                                </p:cTn>
                              </p:par>
                            </p:childTnLst>
                          </p:cTn>
                        </p:par>
                        <p:par>
                          <p:cTn id="8" fill="hold" nodeType="afterGroup">
                            <p:stCondLst>
                              <p:cond delay="2000"/>
                            </p:stCondLst>
                            <p:childTnLst>
                              <p:par>
                                <p:cTn id="9" presetID="9" presetClass="exit" presetSubtype="0" fill="hold" grpId="1" nodeType="afterEffect">
                                  <p:stCondLst>
                                    <p:cond delay="0"/>
                                  </p:stCondLst>
                                  <p:childTnLst>
                                    <p:animEffect transition="out" filter="dissolve">
                                      <p:cBhvr>
                                        <p:cTn id="10" dur="500"/>
                                        <p:tgtEl>
                                          <p:spTgt spid="409625"/>
                                        </p:tgtEl>
                                      </p:cBhvr>
                                    </p:animEffect>
                                    <p:set>
                                      <p:cBhvr>
                                        <p:cTn id="11" dur="1" fill="hold">
                                          <p:stCondLst>
                                            <p:cond delay="499"/>
                                          </p:stCondLst>
                                        </p:cTn>
                                        <p:tgtEl>
                                          <p:spTgt spid="409625"/>
                                        </p:tgtEl>
                                        <p:attrNameLst>
                                          <p:attrName>style.visibility</p:attrName>
                                        </p:attrNameLst>
                                      </p:cBhvr>
                                      <p:to>
                                        <p:strVal val="hidden"/>
                                      </p:to>
                                    </p:set>
                                  </p:childTnLst>
                                </p:cTn>
                              </p:par>
                            </p:childTnLst>
                          </p:cTn>
                        </p:par>
                        <p:par>
                          <p:cTn id="12" fill="hold" nodeType="afterGroup">
                            <p:stCondLst>
                              <p:cond delay="2500"/>
                            </p:stCondLst>
                            <p:childTnLst>
                              <p:par>
                                <p:cTn id="13" presetID="13" presetClass="entr" presetSubtype="32" fill="hold" grpId="0" nodeType="afterEffect">
                                  <p:stCondLst>
                                    <p:cond delay="0"/>
                                  </p:stCondLst>
                                  <p:childTnLst>
                                    <p:set>
                                      <p:cBhvr>
                                        <p:cTn id="14" dur="1" fill="hold">
                                          <p:stCondLst>
                                            <p:cond delay="0"/>
                                          </p:stCondLst>
                                        </p:cTn>
                                        <p:tgtEl>
                                          <p:spTgt spid="409610"/>
                                        </p:tgtEl>
                                        <p:attrNameLst>
                                          <p:attrName>style.visibility</p:attrName>
                                        </p:attrNameLst>
                                      </p:cBhvr>
                                      <p:to>
                                        <p:strVal val="visible"/>
                                      </p:to>
                                    </p:set>
                                    <p:animEffect transition="in" filter="plus(out)">
                                      <p:cBhvr>
                                        <p:cTn id="15" dur="500"/>
                                        <p:tgtEl>
                                          <p:spTgt spid="409610"/>
                                        </p:tgtEl>
                                      </p:cBhvr>
                                    </p:animEffect>
                                  </p:childTnLst>
                                </p:cTn>
                              </p:par>
                            </p:childTnLst>
                          </p:cTn>
                        </p:par>
                        <p:par>
                          <p:cTn id="16" fill="hold" nodeType="afterGroup">
                            <p:stCondLst>
                              <p:cond delay="3000"/>
                            </p:stCondLst>
                            <p:childTnLst>
                              <p:par>
                                <p:cTn id="17" presetID="13" presetClass="entr" presetSubtype="32" fill="hold" grpId="0" nodeType="afterEffect">
                                  <p:stCondLst>
                                    <p:cond delay="0"/>
                                  </p:stCondLst>
                                  <p:childTnLst>
                                    <p:set>
                                      <p:cBhvr>
                                        <p:cTn id="18" dur="1" fill="hold">
                                          <p:stCondLst>
                                            <p:cond delay="0"/>
                                          </p:stCondLst>
                                        </p:cTn>
                                        <p:tgtEl>
                                          <p:spTgt spid="409616"/>
                                        </p:tgtEl>
                                        <p:attrNameLst>
                                          <p:attrName>style.visibility</p:attrName>
                                        </p:attrNameLst>
                                      </p:cBhvr>
                                      <p:to>
                                        <p:strVal val="visible"/>
                                      </p:to>
                                    </p:set>
                                    <p:animEffect transition="in" filter="plus(out)">
                                      <p:cBhvr>
                                        <p:cTn id="19" dur="500"/>
                                        <p:tgtEl>
                                          <p:spTgt spid="409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0" grpId="0" animBg="1"/>
      <p:bldP spid="409616" grpId="0" animBg="1"/>
      <p:bldP spid="409625" grpId="0" animBg="1"/>
      <p:bldP spid="40962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971550" y="260350"/>
            <a:ext cx="7543800" cy="1431925"/>
          </a:xfrm>
        </p:spPr>
        <p:txBody>
          <a:bodyPr>
            <a:normAutofit/>
          </a:bodyPr>
          <a:lstStyle/>
          <a:p>
            <a:pPr eaLnBrk="1" hangingPunct="1">
              <a:defRPr/>
            </a:pPr>
            <a:r>
              <a:rPr lang="tr-TR" smtClean="0"/>
              <a:t>Geçiş döneminde en önemli besleme stratejisi</a:t>
            </a:r>
          </a:p>
        </p:txBody>
      </p:sp>
      <p:sp>
        <p:nvSpPr>
          <p:cNvPr id="34819" name="Text Box 3"/>
          <p:cNvSpPr txBox="1">
            <a:spLocks noChangeArrowheads="1"/>
          </p:cNvSpPr>
          <p:nvPr/>
        </p:nvSpPr>
        <p:spPr bwMode="auto">
          <a:xfrm>
            <a:off x="6659563" y="3068638"/>
            <a:ext cx="2305050" cy="1920875"/>
          </a:xfrm>
          <a:prstGeom prst="rect">
            <a:avLst/>
          </a:prstGeom>
          <a:noFill/>
          <a:ln w="9525">
            <a:noFill/>
            <a:miter lim="800000"/>
            <a:headEnd/>
            <a:tailEnd/>
          </a:ln>
          <a:effectLst/>
        </p:spPr>
        <p:txBody>
          <a:bodyPr>
            <a:spAutoFit/>
          </a:bodyPr>
          <a:lstStyle/>
          <a:p>
            <a:pPr marL="342900" indent="-342900"/>
            <a:r>
              <a:rPr lang="tr-TR"/>
              <a:t>2. Doğum </a:t>
            </a:r>
          </a:p>
          <a:p>
            <a:pPr marL="342900" indent="-342900"/>
            <a:r>
              <a:rPr lang="tr-TR"/>
              <a:t>    sonrası </a:t>
            </a:r>
          </a:p>
          <a:p>
            <a:pPr marL="342900" indent="-342900"/>
            <a:r>
              <a:rPr lang="tr-TR"/>
              <a:t>    yem </a:t>
            </a:r>
          </a:p>
          <a:p>
            <a:pPr marL="342900" indent="-342900"/>
            <a:r>
              <a:rPr lang="tr-TR"/>
              <a:t>    tüketiminin hızla </a:t>
            </a:r>
          </a:p>
          <a:p>
            <a:pPr marL="342900" indent="-342900"/>
            <a:r>
              <a:rPr lang="tr-TR"/>
              <a:t>    artırılması</a:t>
            </a:r>
          </a:p>
        </p:txBody>
      </p:sp>
      <p:sp>
        <p:nvSpPr>
          <p:cNvPr id="410640" name="Line 16"/>
          <p:cNvSpPr>
            <a:spLocks noChangeShapeType="1"/>
          </p:cNvSpPr>
          <p:nvPr/>
        </p:nvSpPr>
        <p:spPr bwMode="auto">
          <a:xfrm flipV="1">
            <a:off x="1704975" y="2565400"/>
            <a:ext cx="4522788" cy="2735263"/>
          </a:xfrm>
          <a:prstGeom prst="line">
            <a:avLst/>
          </a:prstGeom>
          <a:noFill/>
          <a:ln w="76200" cmpd="tri">
            <a:solidFill>
              <a:srgbClr val="FF0000"/>
            </a:solidFill>
            <a:round/>
            <a:headEnd/>
            <a:tailEnd/>
          </a:ln>
          <a:effectLst/>
        </p:spPr>
        <p:txBody>
          <a:bodyPr/>
          <a:lstStyle/>
          <a:p>
            <a:endParaRPr lang="tr-TR"/>
          </a:p>
        </p:txBody>
      </p:sp>
      <p:sp>
        <p:nvSpPr>
          <p:cNvPr id="34821" name="Line 42"/>
          <p:cNvSpPr>
            <a:spLocks noChangeShapeType="1"/>
          </p:cNvSpPr>
          <p:nvPr/>
        </p:nvSpPr>
        <p:spPr bwMode="auto">
          <a:xfrm>
            <a:off x="4572000" y="1916113"/>
            <a:ext cx="0" cy="4392612"/>
          </a:xfrm>
          <a:prstGeom prst="line">
            <a:avLst/>
          </a:prstGeom>
          <a:noFill/>
          <a:ln w="9525" cap="rnd">
            <a:solidFill>
              <a:schemeClr val="tx1"/>
            </a:solidFill>
            <a:prstDash val="sysDot"/>
            <a:round/>
            <a:headEnd/>
            <a:tailEnd/>
          </a:ln>
          <a:effectLst/>
        </p:spPr>
        <p:txBody>
          <a:bodyPr/>
          <a:lstStyle/>
          <a:p>
            <a:endParaRPr lang="tr-TR"/>
          </a:p>
        </p:txBody>
      </p:sp>
      <p:sp>
        <p:nvSpPr>
          <p:cNvPr id="34822" name="Line 43"/>
          <p:cNvSpPr>
            <a:spLocks noChangeShapeType="1"/>
          </p:cNvSpPr>
          <p:nvPr/>
        </p:nvSpPr>
        <p:spPr bwMode="auto">
          <a:xfrm>
            <a:off x="6227763" y="1916113"/>
            <a:ext cx="0" cy="4392612"/>
          </a:xfrm>
          <a:prstGeom prst="line">
            <a:avLst/>
          </a:prstGeom>
          <a:noFill/>
          <a:ln w="9525" cap="rnd">
            <a:solidFill>
              <a:schemeClr val="tx1"/>
            </a:solidFill>
            <a:prstDash val="sysDot"/>
            <a:round/>
            <a:headEnd/>
            <a:tailEnd/>
          </a:ln>
          <a:effectLst/>
        </p:spPr>
        <p:txBody>
          <a:bodyPr/>
          <a:lstStyle/>
          <a:p>
            <a:endParaRPr lang="tr-TR"/>
          </a:p>
        </p:txBody>
      </p:sp>
      <p:grpSp>
        <p:nvGrpSpPr>
          <p:cNvPr id="2" name="Group 46"/>
          <p:cNvGrpSpPr>
            <a:grpSpLocks/>
          </p:cNvGrpSpPr>
          <p:nvPr/>
        </p:nvGrpSpPr>
        <p:grpSpPr bwMode="auto">
          <a:xfrm>
            <a:off x="409575" y="1700213"/>
            <a:ext cx="6408738" cy="5167312"/>
            <a:chOff x="258" y="1071"/>
            <a:chExt cx="4037" cy="3255"/>
          </a:xfrm>
        </p:grpSpPr>
        <p:sp>
          <p:nvSpPr>
            <p:cNvPr id="34826" name="Line 4"/>
            <p:cNvSpPr>
              <a:spLocks noChangeShapeType="1"/>
            </p:cNvSpPr>
            <p:nvPr/>
          </p:nvSpPr>
          <p:spPr bwMode="auto">
            <a:xfrm>
              <a:off x="757" y="1071"/>
              <a:ext cx="0" cy="2903"/>
            </a:xfrm>
            <a:prstGeom prst="line">
              <a:avLst/>
            </a:prstGeom>
            <a:noFill/>
            <a:ln w="76200">
              <a:solidFill>
                <a:srgbClr val="000000"/>
              </a:solidFill>
              <a:round/>
              <a:headEnd/>
              <a:tailEnd/>
            </a:ln>
            <a:effectLst/>
          </p:spPr>
          <p:txBody>
            <a:bodyPr/>
            <a:lstStyle/>
            <a:p>
              <a:endParaRPr lang="tr-TR"/>
            </a:p>
          </p:txBody>
        </p:sp>
        <p:sp>
          <p:nvSpPr>
            <p:cNvPr id="34827" name="Line 5"/>
            <p:cNvSpPr>
              <a:spLocks noChangeShapeType="1"/>
            </p:cNvSpPr>
            <p:nvPr/>
          </p:nvSpPr>
          <p:spPr bwMode="auto">
            <a:xfrm>
              <a:off x="757" y="3974"/>
              <a:ext cx="3538" cy="0"/>
            </a:xfrm>
            <a:prstGeom prst="line">
              <a:avLst/>
            </a:prstGeom>
            <a:noFill/>
            <a:ln w="76200">
              <a:solidFill>
                <a:srgbClr val="000000"/>
              </a:solidFill>
              <a:round/>
              <a:headEnd/>
              <a:tailEnd/>
            </a:ln>
            <a:effectLst/>
          </p:spPr>
          <p:txBody>
            <a:bodyPr/>
            <a:lstStyle/>
            <a:p>
              <a:endParaRPr lang="tr-TR"/>
            </a:p>
          </p:txBody>
        </p:sp>
        <p:sp>
          <p:nvSpPr>
            <p:cNvPr id="34828" name="Line 6"/>
            <p:cNvSpPr>
              <a:spLocks noChangeShapeType="1"/>
            </p:cNvSpPr>
            <p:nvPr/>
          </p:nvSpPr>
          <p:spPr bwMode="auto">
            <a:xfrm>
              <a:off x="1119" y="3884"/>
              <a:ext cx="0" cy="181"/>
            </a:xfrm>
            <a:prstGeom prst="line">
              <a:avLst/>
            </a:prstGeom>
            <a:noFill/>
            <a:ln w="57150">
              <a:solidFill>
                <a:srgbClr val="000000"/>
              </a:solidFill>
              <a:round/>
              <a:headEnd/>
              <a:tailEnd/>
            </a:ln>
            <a:effectLst/>
          </p:spPr>
          <p:txBody>
            <a:bodyPr/>
            <a:lstStyle/>
            <a:p>
              <a:endParaRPr lang="tr-TR"/>
            </a:p>
          </p:txBody>
        </p:sp>
        <p:sp>
          <p:nvSpPr>
            <p:cNvPr id="34829" name="Line 7"/>
            <p:cNvSpPr>
              <a:spLocks noChangeShapeType="1"/>
            </p:cNvSpPr>
            <p:nvPr/>
          </p:nvSpPr>
          <p:spPr bwMode="auto">
            <a:xfrm>
              <a:off x="1573" y="3884"/>
              <a:ext cx="0" cy="181"/>
            </a:xfrm>
            <a:prstGeom prst="line">
              <a:avLst/>
            </a:prstGeom>
            <a:noFill/>
            <a:ln w="57150">
              <a:solidFill>
                <a:srgbClr val="000000"/>
              </a:solidFill>
              <a:round/>
              <a:headEnd/>
              <a:tailEnd/>
            </a:ln>
            <a:effectLst/>
          </p:spPr>
          <p:txBody>
            <a:bodyPr/>
            <a:lstStyle/>
            <a:p>
              <a:endParaRPr lang="tr-TR"/>
            </a:p>
          </p:txBody>
        </p:sp>
        <p:sp>
          <p:nvSpPr>
            <p:cNvPr id="34830" name="Line 8"/>
            <p:cNvSpPr>
              <a:spLocks noChangeShapeType="1"/>
            </p:cNvSpPr>
            <p:nvPr/>
          </p:nvSpPr>
          <p:spPr bwMode="auto">
            <a:xfrm>
              <a:off x="2027" y="3884"/>
              <a:ext cx="0" cy="181"/>
            </a:xfrm>
            <a:prstGeom prst="line">
              <a:avLst/>
            </a:prstGeom>
            <a:noFill/>
            <a:ln w="57150">
              <a:solidFill>
                <a:srgbClr val="000000"/>
              </a:solidFill>
              <a:round/>
              <a:headEnd/>
              <a:tailEnd/>
            </a:ln>
            <a:effectLst/>
          </p:spPr>
          <p:txBody>
            <a:bodyPr/>
            <a:lstStyle/>
            <a:p>
              <a:endParaRPr lang="tr-TR"/>
            </a:p>
          </p:txBody>
        </p:sp>
        <p:sp>
          <p:nvSpPr>
            <p:cNvPr id="34831" name="Line 9"/>
            <p:cNvSpPr>
              <a:spLocks noChangeShapeType="1"/>
            </p:cNvSpPr>
            <p:nvPr/>
          </p:nvSpPr>
          <p:spPr bwMode="auto">
            <a:xfrm>
              <a:off x="2435" y="3884"/>
              <a:ext cx="0" cy="181"/>
            </a:xfrm>
            <a:prstGeom prst="line">
              <a:avLst/>
            </a:prstGeom>
            <a:noFill/>
            <a:ln w="57150">
              <a:solidFill>
                <a:srgbClr val="000000"/>
              </a:solidFill>
              <a:round/>
              <a:headEnd/>
              <a:tailEnd/>
            </a:ln>
            <a:effectLst/>
          </p:spPr>
          <p:txBody>
            <a:bodyPr/>
            <a:lstStyle/>
            <a:p>
              <a:endParaRPr lang="tr-TR"/>
            </a:p>
          </p:txBody>
        </p:sp>
        <p:sp>
          <p:nvSpPr>
            <p:cNvPr id="34832" name="Line 10"/>
            <p:cNvSpPr>
              <a:spLocks noChangeShapeType="1"/>
            </p:cNvSpPr>
            <p:nvPr/>
          </p:nvSpPr>
          <p:spPr bwMode="auto">
            <a:xfrm flipV="1">
              <a:off x="1074" y="1207"/>
              <a:ext cx="1814" cy="2087"/>
            </a:xfrm>
            <a:prstGeom prst="line">
              <a:avLst/>
            </a:prstGeom>
            <a:noFill/>
            <a:ln w="76200" cmpd="tri">
              <a:solidFill>
                <a:srgbClr val="000000"/>
              </a:solidFill>
              <a:round/>
              <a:headEnd/>
              <a:tailEnd/>
            </a:ln>
            <a:effectLst/>
          </p:spPr>
          <p:txBody>
            <a:bodyPr/>
            <a:lstStyle/>
            <a:p>
              <a:endParaRPr lang="tr-TR"/>
            </a:p>
          </p:txBody>
        </p:sp>
        <p:sp>
          <p:nvSpPr>
            <p:cNvPr id="34833" name="Line 11"/>
            <p:cNvSpPr>
              <a:spLocks noChangeShapeType="1"/>
            </p:cNvSpPr>
            <p:nvPr/>
          </p:nvSpPr>
          <p:spPr bwMode="auto">
            <a:xfrm>
              <a:off x="666" y="2614"/>
              <a:ext cx="227" cy="0"/>
            </a:xfrm>
            <a:prstGeom prst="line">
              <a:avLst/>
            </a:prstGeom>
            <a:noFill/>
            <a:ln w="57150">
              <a:solidFill>
                <a:srgbClr val="000000"/>
              </a:solidFill>
              <a:round/>
              <a:headEnd/>
              <a:tailEnd/>
            </a:ln>
            <a:effectLst/>
          </p:spPr>
          <p:txBody>
            <a:bodyPr/>
            <a:lstStyle/>
            <a:p>
              <a:endParaRPr lang="tr-TR"/>
            </a:p>
          </p:txBody>
        </p:sp>
        <p:sp>
          <p:nvSpPr>
            <p:cNvPr id="34834" name="Line 12"/>
            <p:cNvSpPr>
              <a:spLocks noChangeShapeType="1"/>
            </p:cNvSpPr>
            <p:nvPr/>
          </p:nvSpPr>
          <p:spPr bwMode="auto">
            <a:xfrm>
              <a:off x="666" y="2976"/>
              <a:ext cx="227" cy="0"/>
            </a:xfrm>
            <a:prstGeom prst="line">
              <a:avLst/>
            </a:prstGeom>
            <a:noFill/>
            <a:ln w="57150">
              <a:solidFill>
                <a:srgbClr val="000000"/>
              </a:solidFill>
              <a:round/>
              <a:headEnd/>
              <a:tailEnd/>
            </a:ln>
            <a:effectLst/>
          </p:spPr>
          <p:txBody>
            <a:bodyPr/>
            <a:lstStyle/>
            <a:p>
              <a:endParaRPr lang="tr-TR"/>
            </a:p>
          </p:txBody>
        </p:sp>
        <p:sp>
          <p:nvSpPr>
            <p:cNvPr id="34835" name="Line 13"/>
            <p:cNvSpPr>
              <a:spLocks noChangeShapeType="1"/>
            </p:cNvSpPr>
            <p:nvPr/>
          </p:nvSpPr>
          <p:spPr bwMode="auto">
            <a:xfrm>
              <a:off x="666" y="3339"/>
              <a:ext cx="227" cy="0"/>
            </a:xfrm>
            <a:prstGeom prst="line">
              <a:avLst/>
            </a:prstGeom>
            <a:noFill/>
            <a:ln w="57150">
              <a:solidFill>
                <a:srgbClr val="000000"/>
              </a:solidFill>
              <a:round/>
              <a:headEnd/>
              <a:tailEnd/>
            </a:ln>
            <a:effectLst/>
          </p:spPr>
          <p:txBody>
            <a:bodyPr/>
            <a:lstStyle/>
            <a:p>
              <a:endParaRPr lang="tr-TR"/>
            </a:p>
          </p:txBody>
        </p:sp>
        <p:sp>
          <p:nvSpPr>
            <p:cNvPr id="34836" name="Line 14"/>
            <p:cNvSpPr>
              <a:spLocks noChangeShapeType="1"/>
            </p:cNvSpPr>
            <p:nvPr/>
          </p:nvSpPr>
          <p:spPr bwMode="auto">
            <a:xfrm>
              <a:off x="666" y="3702"/>
              <a:ext cx="227" cy="0"/>
            </a:xfrm>
            <a:prstGeom prst="line">
              <a:avLst/>
            </a:prstGeom>
            <a:noFill/>
            <a:ln w="57150">
              <a:solidFill>
                <a:srgbClr val="000000"/>
              </a:solidFill>
              <a:round/>
              <a:headEnd/>
              <a:tailEnd/>
            </a:ln>
            <a:effectLst/>
          </p:spPr>
          <p:txBody>
            <a:bodyPr/>
            <a:lstStyle/>
            <a:p>
              <a:endParaRPr lang="tr-TR"/>
            </a:p>
          </p:txBody>
        </p:sp>
        <p:sp>
          <p:nvSpPr>
            <p:cNvPr id="34837" name="Text Box 15"/>
            <p:cNvSpPr txBox="1">
              <a:spLocks noChangeArrowheads="1"/>
            </p:cNvSpPr>
            <p:nvPr/>
          </p:nvSpPr>
          <p:spPr bwMode="auto">
            <a:xfrm>
              <a:off x="757" y="4070"/>
              <a:ext cx="629" cy="256"/>
            </a:xfrm>
            <a:prstGeom prst="rect">
              <a:avLst/>
            </a:prstGeom>
            <a:noFill/>
            <a:ln w="9525">
              <a:solidFill>
                <a:srgbClr val="000000"/>
              </a:solidFill>
              <a:miter lim="800000"/>
              <a:headEnd/>
              <a:tailEnd/>
            </a:ln>
            <a:effectLst/>
          </p:spPr>
          <p:txBody>
            <a:bodyPr wrap="none">
              <a:spAutoFit/>
            </a:bodyPr>
            <a:lstStyle/>
            <a:p>
              <a:r>
                <a:rPr lang="tr-TR">
                  <a:solidFill>
                    <a:schemeClr val="bg1"/>
                  </a:solidFill>
                </a:rPr>
                <a:t>Doğum</a:t>
              </a:r>
            </a:p>
          </p:txBody>
        </p:sp>
        <p:sp>
          <p:nvSpPr>
            <p:cNvPr id="34838" name="Line 17"/>
            <p:cNvSpPr>
              <a:spLocks noChangeShapeType="1"/>
            </p:cNvSpPr>
            <p:nvPr/>
          </p:nvSpPr>
          <p:spPr bwMode="auto">
            <a:xfrm>
              <a:off x="938" y="3702"/>
              <a:ext cx="3311" cy="0"/>
            </a:xfrm>
            <a:prstGeom prst="line">
              <a:avLst/>
            </a:prstGeom>
            <a:noFill/>
            <a:ln w="19050">
              <a:solidFill>
                <a:srgbClr val="000000"/>
              </a:solidFill>
              <a:prstDash val="dash"/>
              <a:round/>
              <a:headEnd/>
              <a:tailEnd/>
            </a:ln>
            <a:effectLst/>
          </p:spPr>
          <p:txBody>
            <a:bodyPr/>
            <a:lstStyle/>
            <a:p>
              <a:endParaRPr lang="tr-TR"/>
            </a:p>
          </p:txBody>
        </p:sp>
        <p:sp>
          <p:nvSpPr>
            <p:cNvPr id="34839" name="Line 18"/>
            <p:cNvSpPr>
              <a:spLocks noChangeShapeType="1"/>
            </p:cNvSpPr>
            <p:nvPr/>
          </p:nvSpPr>
          <p:spPr bwMode="auto">
            <a:xfrm>
              <a:off x="938" y="2614"/>
              <a:ext cx="3266" cy="0"/>
            </a:xfrm>
            <a:prstGeom prst="line">
              <a:avLst/>
            </a:prstGeom>
            <a:noFill/>
            <a:ln w="19050">
              <a:solidFill>
                <a:srgbClr val="000000"/>
              </a:solidFill>
              <a:prstDash val="dash"/>
              <a:round/>
              <a:headEnd/>
              <a:tailEnd/>
            </a:ln>
            <a:effectLst/>
          </p:spPr>
          <p:txBody>
            <a:bodyPr/>
            <a:lstStyle/>
            <a:p>
              <a:endParaRPr lang="tr-TR"/>
            </a:p>
          </p:txBody>
        </p:sp>
        <p:sp>
          <p:nvSpPr>
            <p:cNvPr id="34840" name="Line 19"/>
            <p:cNvSpPr>
              <a:spLocks noChangeShapeType="1"/>
            </p:cNvSpPr>
            <p:nvPr/>
          </p:nvSpPr>
          <p:spPr bwMode="auto">
            <a:xfrm>
              <a:off x="893" y="2976"/>
              <a:ext cx="3311" cy="0"/>
            </a:xfrm>
            <a:prstGeom prst="line">
              <a:avLst/>
            </a:prstGeom>
            <a:noFill/>
            <a:ln w="19050">
              <a:solidFill>
                <a:srgbClr val="000000"/>
              </a:solidFill>
              <a:prstDash val="dash"/>
              <a:round/>
              <a:headEnd/>
              <a:tailEnd/>
            </a:ln>
            <a:effectLst/>
          </p:spPr>
          <p:txBody>
            <a:bodyPr/>
            <a:lstStyle/>
            <a:p>
              <a:endParaRPr lang="tr-TR"/>
            </a:p>
          </p:txBody>
        </p:sp>
        <p:sp>
          <p:nvSpPr>
            <p:cNvPr id="34841" name="Line 20"/>
            <p:cNvSpPr>
              <a:spLocks noChangeShapeType="1"/>
            </p:cNvSpPr>
            <p:nvPr/>
          </p:nvSpPr>
          <p:spPr bwMode="auto">
            <a:xfrm>
              <a:off x="938" y="3339"/>
              <a:ext cx="3266" cy="0"/>
            </a:xfrm>
            <a:prstGeom prst="line">
              <a:avLst/>
            </a:prstGeom>
            <a:noFill/>
            <a:ln w="19050">
              <a:solidFill>
                <a:srgbClr val="000000"/>
              </a:solidFill>
              <a:prstDash val="dash"/>
              <a:round/>
              <a:headEnd/>
              <a:tailEnd/>
            </a:ln>
            <a:effectLst/>
          </p:spPr>
          <p:txBody>
            <a:bodyPr/>
            <a:lstStyle/>
            <a:p>
              <a:endParaRPr lang="tr-TR"/>
            </a:p>
          </p:txBody>
        </p:sp>
        <p:sp>
          <p:nvSpPr>
            <p:cNvPr id="34842" name="Text Box 21"/>
            <p:cNvSpPr txBox="1">
              <a:spLocks noChangeArrowheads="1"/>
            </p:cNvSpPr>
            <p:nvPr/>
          </p:nvSpPr>
          <p:spPr bwMode="auto">
            <a:xfrm>
              <a:off x="258" y="3566"/>
              <a:ext cx="344" cy="256"/>
            </a:xfrm>
            <a:prstGeom prst="rect">
              <a:avLst/>
            </a:prstGeom>
            <a:noFill/>
            <a:ln w="9525">
              <a:solidFill>
                <a:srgbClr val="000000"/>
              </a:solidFill>
              <a:miter lim="800000"/>
              <a:headEnd/>
              <a:tailEnd/>
            </a:ln>
            <a:effectLst/>
          </p:spPr>
          <p:txBody>
            <a:bodyPr wrap="none">
              <a:spAutoFit/>
            </a:bodyPr>
            <a:lstStyle/>
            <a:p>
              <a:r>
                <a:rPr lang="tr-TR">
                  <a:solidFill>
                    <a:schemeClr val="bg1"/>
                  </a:solidFill>
                </a:rPr>
                <a:t>1.0</a:t>
              </a:r>
            </a:p>
          </p:txBody>
        </p:sp>
        <p:sp>
          <p:nvSpPr>
            <p:cNvPr id="34843" name="Text Box 22"/>
            <p:cNvSpPr txBox="1">
              <a:spLocks noChangeArrowheads="1"/>
            </p:cNvSpPr>
            <p:nvPr/>
          </p:nvSpPr>
          <p:spPr bwMode="auto">
            <a:xfrm>
              <a:off x="258" y="3203"/>
              <a:ext cx="344" cy="256"/>
            </a:xfrm>
            <a:prstGeom prst="rect">
              <a:avLst/>
            </a:prstGeom>
            <a:noFill/>
            <a:ln w="9525">
              <a:solidFill>
                <a:srgbClr val="000000"/>
              </a:solidFill>
              <a:miter lim="800000"/>
              <a:headEnd/>
              <a:tailEnd/>
            </a:ln>
            <a:effectLst/>
          </p:spPr>
          <p:txBody>
            <a:bodyPr wrap="none">
              <a:spAutoFit/>
            </a:bodyPr>
            <a:lstStyle/>
            <a:p>
              <a:r>
                <a:rPr lang="tr-TR">
                  <a:solidFill>
                    <a:schemeClr val="bg1"/>
                  </a:solidFill>
                </a:rPr>
                <a:t>1.5</a:t>
              </a:r>
            </a:p>
          </p:txBody>
        </p:sp>
        <p:sp>
          <p:nvSpPr>
            <p:cNvPr id="34844" name="Text Box 23"/>
            <p:cNvSpPr txBox="1">
              <a:spLocks noChangeArrowheads="1"/>
            </p:cNvSpPr>
            <p:nvPr/>
          </p:nvSpPr>
          <p:spPr bwMode="auto">
            <a:xfrm>
              <a:off x="258" y="2840"/>
              <a:ext cx="344" cy="256"/>
            </a:xfrm>
            <a:prstGeom prst="rect">
              <a:avLst/>
            </a:prstGeom>
            <a:noFill/>
            <a:ln w="9525">
              <a:solidFill>
                <a:srgbClr val="000000"/>
              </a:solidFill>
              <a:miter lim="800000"/>
              <a:headEnd/>
              <a:tailEnd/>
            </a:ln>
            <a:effectLst/>
          </p:spPr>
          <p:txBody>
            <a:bodyPr wrap="none">
              <a:spAutoFit/>
            </a:bodyPr>
            <a:lstStyle/>
            <a:p>
              <a:r>
                <a:rPr lang="tr-TR">
                  <a:solidFill>
                    <a:schemeClr val="bg1"/>
                  </a:solidFill>
                </a:rPr>
                <a:t>2.0</a:t>
              </a:r>
            </a:p>
          </p:txBody>
        </p:sp>
        <p:sp>
          <p:nvSpPr>
            <p:cNvPr id="34845" name="Text Box 24"/>
            <p:cNvSpPr txBox="1">
              <a:spLocks noChangeArrowheads="1"/>
            </p:cNvSpPr>
            <p:nvPr/>
          </p:nvSpPr>
          <p:spPr bwMode="auto">
            <a:xfrm>
              <a:off x="258" y="2478"/>
              <a:ext cx="344" cy="256"/>
            </a:xfrm>
            <a:prstGeom prst="rect">
              <a:avLst/>
            </a:prstGeom>
            <a:noFill/>
            <a:ln w="9525">
              <a:solidFill>
                <a:srgbClr val="000000"/>
              </a:solidFill>
              <a:miter lim="800000"/>
              <a:headEnd/>
              <a:tailEnd/>
            </a:ln>
            <a:effectLst/>
          </p:spPr>
          <p:txBody>
            <a:bodyPr wrap="none">
              <a:spAutoFit/>
            </a:bodyPr>
            <a:lstStyle/>
            <a:p>
              <a:r>
                <a:rPr lang="tr-TR">
                  <a:solidFill>
                    <a:schemeClr val="bg1"/>
                  </a:solidFill>
                </a:rPr>
                <a:t>2.5</a:t>
              </a:r>
            </a:p>
          </p:txBody>
        </p:sp>
        <p:sp>
          <p:nvSpPr>
            <p:cNvPr id="34846" name="Line 25"/>
            <p:cNvSpPr>
              <a:spLocks noChangeShapeType="1"/>
            </p:cNvSpPr>
            <p:nvPr/>
          </p:nvSpPr>
          <p:spPr bwMode="auto">
            <a:xfrm>
              <a:off x="666" y="2251"/>
              <a:ext cx="227" cy="0"/>
            </a:xfrm>
            <a:prstGeom prst="line">
              <a:avLst/>
            </a:prstGeom>
            <a:noFill/>
            <a:ln w="57150">
              <a:solidFill>
                <a:srgbClr val="000000"/>
              </a:solidFill>
              <a:round/>
              <a:headEnd/>
              <a:tailEnd/>
            </a:ln>
            <a:effectLst/>
          </p:spPr>
          <p:txBody>
            <a:bodyPr/>
            <a:lstStyle/>
            <a:p>
              <a:endParaRPr lang="tr-TR"/>
            </a:p>
          </p:txBody>
        </p:sp>
        <p:sp>
          <p:nvSpPr>
            <p:cNvPr id="34847" name="Line 26"/>
            <p:cNvSpPr>
              <a:spLocks noChangeShapeType="1"/>
            </p:cNvSpPr>
            <p:nvPr/>
          </p:nvSpPr>
          <p:spPr bwMode="auto">
            <a:xfrm>
              <a:off x="666" y="1888"/>
              <a:ext cx="227" cy="0"/>
            </a:xfrm>
            <a:prstGeom prst="line">
              <a:avLst/>
            </a:prstGeom>
            <a:noFill/>
            <a:ln w="57150">
              <a:solidFill>
                <a:srgbClr val="000000"/>
              </a:solidFill>
              <a:round/>
              <a:headEnd/>
              <a:tailEnd/>
            </a:ln>
            <a:effectLst/>
          </p:spPr>
          <p:txBody>
            <a:bodyPr/>
            <a:lstStyle/>
            <a:p>
              <a:endParaRPr lang="tr-TR"/>
            </a:p>
          </p:txBody>
        </p:sp>
        <p:sp>
          <p:nvSpPr>
            <p:cNvPr id="34848" name="Line 27"/>
            <p:cNvSpPr>
              <a:spLocks noChangeShapeType="1"/>
            </p:cNvSpPr>
            <p:nvPr/>
          </p:nvSpPr>
          <p:spPr bwMode="auto">
            <a:xfrm>
              <a:off x="666" y="1525"/>
              <a:ext cx="227" cy="0"/>
            </a:xfrm>
            <a:prstGeom prst="line">
              <a:avLst/>
            </a:prstGeom>
            <a:noFill/>
            <a:ln w="57150">
              <a:solidFill>
                <a:srgbClr val="000000"/>
              </a:solidFill>
              <a:round/>
              <a:headEnd/>
              <a:tailEnd/>
            </a:ln>
            <a:effectLst/>
          </p:spPr>
          <p:txBody>
            <a:bodyPr/>
            <a:lstStyle/>
            <a:p>
              <a:endParaRPr lang="tr-TR"/>
            </a:p>
          </p:txBody>
        </p:sp>
        <p:sp>
          <p:nvSpPr>
            <p:cNvPr id="34849" name="Line 28"/>
            <p:cNvSpPr>
              <a:spLocks noChangeShapeType="1"/>
            </p:cNvSpPr>
            <p:nvPr/>
          </p:nvSpPr>
          <p:spPr bwMode="auto">
            <a:xfrm>
              <a:off x="666" y="1207"/>
              <a:ext cx="227" cy="0"/>
            </a:xfrm>
            <a:prstGeom prst="line">
              <a:avLst/>
            </a:prstGeom>
            <a:noFill/>
            <a:ln w="57150">
              <a:solidFill>
                <a:srgbClr val="000000"/>
              </a:solidFill>
              <a:round/>
              <a:headEnd/>
              <a:tailEnd/>
            </a:ln>
            <a:effectLst/>
          </p:spPr>
          <p:txBody>
            <a:bodyPr/>
            <a:lstStyle/>
            <a:p>
              <a:endParaRPr lang="tr-TR"/>
            </a:p>
          </p:txBody>
        </p:sp>
        <p:sp>
          <p:nvSpPr>
            <p:cNvPr id="34850" name="Line 29"/>
            <p:cNvSpPr>
              <a:spLocks noChangeShapeType="1"/>
            </p:cNvSpPr>
            <p:nvPr/>
          </p:nvSpPr>
          <p:spPr bwMode="auto">
            <a:xfrm>
              <a:off x="938" y="2251"/>
              <a:ext cx="3220" cy="0"/>
            </a:xfrm>
            <a:prstGeom prst="line">
              <a:avLst/>
            </a:prstGeom>
            <a:noFill/>
            <a:ln w="19050">
              <a:solidFill>
                <a:srgbClr val="000000"/>
              </a:solidFill>
              <a:prstDash val="dash"/>
              <a:round/>
              <a:headEnd/>
              <a:tailEnd/>
            </a:ln>
            <a:effectLst/>
          </p:spPr>
          <p:txBody>
            <a:bodyPr/>
            <a:lstStyle/>
            <a:p>
              <a:endParaRPr lang="tr-TR"/>
            </a:p>
          </p:txBody>
        </p:sp>
        <p:sp>
          <p:nvSpPr>
            <p:cNvPr id="34851" name="Line 30"/>
            <p:cNvSpPr>
              <a:spLocks noChangeShapeType="1"/>
            </p:cNvSpPr>
            <p:nvPr/>
          </p:nvSpPr>
          <p:spPr bwMode="auto">
            <a:xfrm>
              <a:off x="938" y="1888"/>
              <a:ext cx="3220" cy="0"/>
            </a:xfrm>
            <a:prstGeom prst="line">
              <a:avLst/>
            </a:prstGeom>
            <a:noFill/>
            <a:ln w="19050">
              <a:solidFill>
                <a:srgbClr val="000000"/>
              </a:solidFill>
              <a:prstDash val="dash"/>
              <a:round/>
              <a:headEnd/>
              <a:tailEnd/>
            </a:ln>
            <a:effectLst/>
          </p:spPr>
          <p:txBody>
            <a:bodyPr/>
            <a:lstStyle/>
            <a:p>
              <a:endParaRPr lang="tr-TR"/>
            </a:p>
          </p:txBody>
        </p:sp>
        <p:sp>
          <p:nvSpPr>
            <p:cNvPr id="34852" name="Line 31"/>
            <p:cNvSpPr>
              <a:spLocks noChangeShapeType="1"/>
            </p:cNvSpPr>
            <p:nvPr/>
          </p:nvSpPr>
          <p:spPr bwMode="auto">
            <a:xfrm>
              <a:off x="938" y="1525"/>
              <a:ext cx="3175" cy="0"/>
            </a:xfrm>
            <a:prstGeom prst="line">
              <a:avLst/>
            </a:prstGeom>
            <a:noFill/>
            <a:ln w="19050">
              <a:solidFill>
                <a:srgbClr val="000000"/>
              </a:solidFill>
              <a:prstDash val="dash"/>
              <a:round/>
              <a:headEnd/>
              <a:tailEnd/>
            </a:ln>
            <a:effectLst/>
          </p:spPr>
          <p:txBody>
            <a:bodyPr/>
            <a:lstStyle/>
            <a:p>
              <a:endParaRPr lang="tr-TR"/>
            </a:p>
          </p:txBody>
        </p:sp>
        <p:sp>
          <p:nvSpPr>
            <p:cNvPr id="34853" name="Line 32"/>
            <p:cNvSpPr>
              <a:spLocks noChangeShapeType="1"/>
            </p:cNvSpPr>
            <p:nvPr/>
          </p:nvSpPr>
          <p:spPr bwMode="auto">
            <a:xfrm>
              <a:off x="938" y="1207"/>
              <a:ext cx="3175" cy="0"/>
            </a:xfrm>
            <a:prstGeom prst="line">
              <a:avLst/>
            </a:prstGeom>
            <a:noFill/>
            <a:ln w="19050">
              <a:solidFill>
                <a:srgbClr val="000000"/>
              </a:solidFill>
              <a:prstDash val="dash"/>
              <a:round/>
              <a:headEnd/>
              <a:tailEnd/>
            </a:ln>
            <a:effectLst/>
          </p:spPr>
          <p:txBody>
            <a:bodyPr/>
            <a:lstStyle/>
            <a:p>
              <a:endParaRPr lang="tr-TR"/>
            </a:p>
          </p:txBody>
        </p:sp>
        <p:sp>
          <p:nvSpPr>
            <p:cNvPr id="34854" name="Text Box 33"/>
            <p:cNvSpPr txBox="1">
              <a:spLocks noChangeArrowheads="1"/>
            </p:cNvSpPr>
            <p:nvPr/>
          </p:nvSpPr>
          <p:spPr bwMode="auto">
            <a:xfrm>
              <a:off x="303" y="1071"/>
              <a:ext cx="344" cy="256"/>
            </a:xfrm>
            <a:prstGeom prst="rect">
              <a:avLst/>
            </a:prstGeom>
            <a:noFill/>
            <a:ln w="9525">
              <a:solidFill>
                <a:srgbClr val="000000"/>
              </a:solidFill>
              <a:miter lim="800000"/>
              <a:headEnd/>
              <a:tailEnd/>
            </a:ln>
            <a:effectLst/>
          </p:spPr>
          <p:txBody>
            <a:bodyPr wrap="none">
              <a:spAutoFit/>
            </a:bodyPr>
            <a:lstStyle/>
            <a:p>
              <a:r>
                <a:rPr lang="tr-TR">
                  <a:solidFill>
                    <a:schemeClr val="bg1"/>
                  </a:solidFill>
                </a:rPr>
                <a:t>4.5</a:t>
              </a:r>
            </a:p>
          </p:txBody>
        </p:sp>
        <p:sp>
          <p:nvSpPr>
            <p:cNvPr id="34855" name="Text Box 34"/>
            <p:cNvSpPr txBox="1">
              <a:spLocks noChangeArrowheads="1"/>
            </p:cNvSpPr>
            <p:nvPr/>
          </p:nvSpPr>
          <p:spPr bwMode="auto">
            <a:xfrm>
              <a:off x="303" y="1389"/>
              <a:ext cx="344" cy="256"/>
            </a:xfrm>
            <a:prstGeom prst="rect">
              <a:avLst/>
            </a:prstGeom>
            <a:noFill/>
            <a:ln w="9525">
              <a:solidFill>
                <a:srgbClr val="000000"/>
              </a:solidFill>
              <a:miter lim="800000"/>
              <a:headEnd/>
              <a:tailEnd/>
            </a:ln>
            <a:effectLst/>
          </p:spPr>
          <p:txBody>
            <a:bodyPr wrap="none">
              <a:spAutoFit/>
            </a:bodyPr>
            <a:lstStyle/>
            <a:p>
              <a:r>
                <a:rPr lang="tr-TR">
                  <a:solidFill>
                    <a:schemeClr val="bg1"/>
                  </a:solidFill>
                </a:rPr>
                <a:t>4.0</a:t>
              </a:r>
            </a:p>
          </p:txBody>
        </p:sp>
        <p:sp>
          <p:nvSpPr>
            <p:cNvPr id="34856" name="Text Box 35"/>
            <p:cNvSpPr txBox="1">
              <a:spLocks noChangeArrowheads="1"/>
            </p:cNvSpPr>
            <p:nvPr/>
          </p:nvSpPr>
          <p:spPr bwMode="auto">
            <a:xfrm>
              <a:off x="258" y="1752"/>
              <a:ext cx="344" cy="256"/>
            </a:xfrm>
            <a:prstGeom prst="rect">
              <a:avLst/>
            </a:prstGeom>
            <a:noFill/>
            <a:ln w="9525">
              <a:solidFill>
                <a:srgbClr val="000000"/>
              </a:solidFill>
              <a:miter lim="800000"/>
              <a:headEnd/>
              <a:tailEnd/>
            </a:ln>
            <a:effectLst/>
          </p:spPr>
          <p:txBody>
            <a:bodyPr wrap="none">
              <a:spAutoFit/>
            </a:bodyPr>
            <a:lstStyle/>
            <a:p>
              <a:r>
                <a:rPr lang="tr-TR">
                  <a:solidFill>
                    <a:schemeClr val="bg1"/>
                  </a:solidFill>
                </a:rPr>
                <a:t>3.5</a:t>
              </a:r>
            </a:p>
          </p:txBody>
        </p:sp>
        <p:sp>
          <p:nvSpPr>
            <p:cNvPr id="34857" name="Text Box 36"/>
            <p:cNvSpPr txBox="1">
              <a:spLocks noChangeArrowheads="1"/>
            </p:cNvSpPr>
            <p:nvPr/>
          </p:nvSpPr>
          <p:spPr bwMode="auto">
            <a:xfrm>
              <a:off x="258" y="2115"/>
              <a:ext cx="344" cy="256"/>
            </a:xfrm>
            <a:prstGeom prst="rect">
              <a:avLst/>
            </a:prstGeom>
            <a:noFill/>
            <a:ln w="9525">
              <a:solidFill>
                <a:srgbClr val="000000"/>
              </a:solidFill>
              <a:miter lim="800000"/>
              <a:headEnd/>
              <a:tailEnd/>
            </a:ln>
            <a:effectLst/>
          </p:spPr>
          <p:txBody>
            <a:bodyPr wrap="none">
              <a:spAutoFit/>
            </a:bodyPr>
            <a:lstStyle/>
            <a:p>
              <a:r>
                <a:rPr lang="tr-TR">
                  <a:solidFill>
                    <a:schemeClr val="bg1"/>
                  </a:solidFill>
                </a:rPr>
                <a:t>3.0</a:t>
              </a:r>
            </a:p>
          </p:txBody>
        </p:sp>
        <p:sp>
          <p:nvSpPr>
            <p:cNvPr id="34858" name="Line 37"/>
            <p:cNvSpPr>
              <a:spLocks noChangeShapeType="1"/>
            </p:cNvSpPr>
            <p:nvPr/>
          </p:nvSpPr>
          <p:spPr bwMode="auto">
            <a:xfrm>
              <a:off x="2798" y="3884"/>
              <a:ext cx="0" cy="181"/>
            </a:xfrm>
            <a:prstGeom prst="line">
              <a:avLst/>
            </a:prstGeom>
            <a:noFill/>
            <a:ln w="57150">
              <a:solidFill>
                <a:srgbClr val="000000"/>
              </a:solidFill>
              <a:round/>
              <a:headEnd/>
              <a:tailEnd/>
            </a:ln>
            <a:effectLst/>
          </p:spPr>
          <p:txBody>
            <a:bodyPr/>
            <a:lstStyle/>
            <a:p>
              <a:endParaRPr lang="tr-TR"/>
            </a:p>
          </p:txBody>
        </p:sp>
        <p:sp>
          <p:nvSpPr>
            <p:cNvPr id="34859" name="Line 38"/>
            <p:cNvSpPr>
              <a:spLocks noChangeShapeType="1"/>
            </p:cNvSpPr>
            <p:nvPr/>
          </p:nvSpPr>
          <p:spPr bwMode="auto">
            <a:xfrm>
              <a:off x="3115" y="3884"/>
              <a:ext cx="0" cy="181"/>
            </a:xfrm>
            <a:prstGeom prst="line">
              <a:avLst/>
            </a:prstGeom>
            <a:noFill/>
            <a:ln w="57150">
              <a:solidFill>
                <a:srgbClr val="000000"/>
              </a:solidFill>
              <a:round/>
              <a:headEnd/>
              <a:tailEnd/>
            </a:ln>
            <a:effectLst/>
          </p:spPr>
          <p:txBody>
            <a:bodyPr/>
            <a:lstStyle/>
            <a:p>
              <a:endParaRPr lang="tr-TR"/>
            </a:p>
          </p:txBody>
        </p:sp>
        <p:sp>
          <p:nvSpPr>
            <p:cNvPr id="34860" name="Line 39"/>
            <p:cNvSpPr>
              <a:spLocks noChangeShapeType="1"/>
            </p:cNvSpPr>
            <p:nvPr/>
          </p:nvSpPr>
          <p:spPr bwMode="auto">
            <a:xfrm>
              <a:off x="3433" y="3884"/>
              <a:ext cx="0" cy="181"/>
            </a:xfrm>
            <a:prstGeom prst="line">
              <a:avLst/>
            </a:prstGeom>
            <a:noFill/>
            <a:ln w="57150">
              <a:solidFill>
                <a:srgbClr val="000000"/>
              </a:solidFill>
              <a:round/>
              <a:headEnd/>
              <a:tailEnd/>
            </a:ln>
            <a:effectLst/>
          </p:spPr>
          <p:txBody>
            <a:bodyPr/>
            <a:lstStyle/>
            <a:p>
              <a:endParaRPr lang="tr-TR"/>
            </a:p>
          </p:txBody>
        </p:sp>
        <p:sp>
          <p:nvSpPr>
            <p:cNvPr id="34861" name="Line 40"/>
            <p:cNvSpPr>
              <a:spLocks noChangeShapeType="1"/>
            </p:cNvSpPr>
            <p:nvPr/>
          </p:nvSpPr>
          <p:spPr bwMode="auto">
            <a:xfrm>
              <a:off x="3750" y="3884"/>
              <a:ext cx="0" cy="181"/>
            </a:xfrm>
            <a:prstGeom prst="line">
              <a:avLst/>
            </a:prstGeom>
            <a:noFill/>
            <a:ln w="57150">
              <a:solidFill>
                <a:srgbClr val="000000"/>
              </a:solidFill>
              <a:round/>
              <a:headEnd/>
              <a:tailEnd/>
            </a:ln>
            <a:effectLst/>
          </p:spPr>
          <p:txBody>
            <a:bodyPr/>
            <a:lstStyle/>
            <a:p>
              <a:endParaRPr lang="tr-TR"/>
            </a:p>
          </p:txBody>
        </p:sp>
        <p:sp>
          <p:nvSpPr>
            <p:cNvPr id="34862" name="Line 41"/>
            <p:cNvSpPr>
              <a:spLocks noChangeShapeType="1"/>
            </p:cNvSpPr>
            <p:nvPr/>
          </p:nvSpPr>
          <p:spPr bwMode="auto">
            <a:xfrm>
              <a:off x="4068" y="3884"/>
              <a:ext cx="0" cy="181"/>
            </a:xfrm>
            <a:prstGeom prst="line">
              <a:avLst/>
            </a:prstGeom>
            <a:noFill/>
            <a:ln w="57150">
              <a:solidFill>
                <a:srgbClr val="000000"/>
              </a:solidFill>
              <a:round/>
              <a:headEnd/>
              <a:tailEnd/>
            </a:ln>
            <a:effectLst/>
          </p:spPr>
          <p:txBody>
            <a:bodyPr/>
            <a:lstStyle/>
            <a:p>
              <a:endParaRPr lang="tr-TR"/>
            </a:p>
          </p:txBody>
        </p:sp>
        <p:sp>
          <p:nvSpPr>
            <p:cNvPr id="34863" name="Line 44"/>
            <p:cNvSpPr>
              <a:spLocks noChangeShapeType="1"/>
            </p:cNvSpPr>
            <p:nvPr/>
          </p:nvSpPr>
          <p:spPr bwMode="auto">
            <a:xfrm flipV="1">
              <a:off x="1066" y="1616"/>
              <a:ext cx="2849" cy="1723"/>
            </a:xfrm>
            <a:prstGeom prst="line">
              <a:avLst/>
            </a:prstGeom>
            <a:noFill/>
            <a:ln w="76200" cmpd="tri">
              <a:solidFill>
                <a:srgbClr val="000000"/>
              </a:solidFill>
              <a:prstDash val="sysDot"/>
              <a:round/>
              <a:headEnd/>
              <a:tailEnd/>
            </a:ln>
            <a:effectLst/>
          </p:spPr>
          <p:txBody>
            <a:bodyPr/>
            <a:lstStyle/>
            <a:p>
              <a:endParaRPr lang="tr-TR"/>
            </a:p>
          </p:txBody>
        </p:sp>
      </p:grpSp>
      <p:sp>
        <p:nvSpPr>
          <p:cNvPr id="34824" name="Rectangle 45"/>
          <p:cNvSpPr>
            <a:spLocks noChangeArrowheads="1"/>
          </p:cNvSpPr>
          <p:nvPr/>
        </p:nvSpPr>
        <p:spPr bwMode="auto">
          <a:xfrm>
            <a:off x="7497763" y="6613525"/>
            <a:ext cx="1646237" cy="244475"/>
          </a:xfrm>
          <a:prstGeom prst="rect">
            <a:avLst/>
          </a:prstGeom>
          <a:noFill/>
          <a:ln w="12700">
            <a:noFill/>
            <a:miter lim="800000"/>
            <a:headEnd/>
            <a:tailEnd/>
          </a:ln>
          <a:effectLst/>
        </p:spPr>
        <p:txBody>
          <a:bodyPr wrap="none" lIns="90000" tIns="46800" rIns="90000" bIns="46800">
            <a:spAutoFit/>
          </a:bodyPr>
          <a:lstStyle/>
          <a:p>
            <a:r>
              <a:rPr lang="en-AU" sz="1000" b="1"/>
              <a:t>Prof.Dr. Behiç ÇOŞKUN</a:t>
            </a:r>
            <a:endParaRPr lang="tr-TR" sz="1000" b="1"/>
          </a:p>
        </p:txBody>
      </p:sp>
      <p:sp>
        <p:nvSpPr>
          <p:cNvPr id="34825" name="Line 47"/>
          <p:cNvSpPr>
            <a:spLocks noChangeShapeType="1"/>
          </p:cNvSpPr>
          <p:nvPr/>
        </p:nvSpPr>
        <p:spPr bwMode="auto">
          <a:xfrm flipH="1" flipV="1">
            <a:off x="4643438" y="2060575"/>
            <a:ext cx="936625" cy="720725"/>
          </a:xfrm>
          <a:prstGeom prst="line">
            <a:avLst/>
          </a:prstGeom>
          <a:noFill/>
          <a:ln w="38100">
            <a:solidFill>
              <a:srgbClr val="000000"/>
            </a:solidFill>
            <a:round/>
            <a:headEnd/>
            <a:tailEnd type="triangle" w="med" len="med"/>
          </a:ln>
          <a:effectLst/>
        </p:spPr>
        <p:txBody>
          <a:bodyPr wrap="none" lIns="90000" tIns="46800" rIns="90000" bIns="46800">
            <a:spAutoFit/>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410640"/>
                                        </p:tgtEl>
                                        <p:attrNameLst>
                                          <p:attrName>style.visibility</p:attrName>
                                        </p:attrNameLst>
                                      </p:cBhvr>
                                      <p:to>
                                        <p:strVal val="visible"/>
                                      </p:to>
                                    </p:set>
                                    <p:animEffect transition="in" filter="plus(out)">
                                      <p:cBhvr>
                                        <p:cTn id="7" dur="2000"/>
                                        <p:tgtEl>
                                          <p:spTgt spid="410640"/>
                                        </p:tgtEl>
                                      </p:cBhvr>
                                    </p:animEffect>
                                  </p:childTnLst>
                                </p:cTn>
                              </p:par>
                            </p:childTnLst>
                          </p:cTn>
                        </p:par>
                        <p:par>
                          <p:cTn id="8" fill="hold" nodeType="afterGroup">
                            <p:stCondLst>
                              <p:cond delay="2000"/>
                            </p:stCondLst>
                            <p:childTnLst>
                              <p:par>
                                <p:cTn id="9" presetID="9" presetClass="exit" presetSubtype="0" fill="hold" grpId="1" nodeType="afterEffect">
                                  <p:stCondLst>
                                    <p:cond delay="0"/>
                                  </p:stCondLst>
                                  <p:childTnLst>
                                    <p:animEffect transition="out" filter="dissolve">
                                      <p:cBhvr>
                                        <p:cTn id="10" dur="500"/>
                                        <p:tgtEl>
                                          <p:spTgt spid="410640"/>
                                        </p:tgtEl>
                                      </p:cBhvr>
                                    </p:animEffect>
                                    <p:set>
                                      <p:cBhvr>
                                        <p:cTn id="11" dur="1" fill="hold">
                                          <p:stCondLst>
                                            <p:cond delay="499"/>
                                          </p:stCondLst>
                                        </p:cTn>
                                        <p:tgtEl>
                                          <p:spTgt spid="4106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40" grpId="0" animBg="1"/>
      <p:bldP spid="41064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tr-TR" smtClean="0"/>
              <a:t>Kondüsyon Skoru</a:t>
            </a:r>
          </a:p>
        </p:txBody>
      </p:sp>
      <p:pic>
        <p:nvPicPr>
          <p:cNvPr id="64514" name="Picture 2" descr="http://www.progressivedairy.com/features/2008/0408/0408el_delaval-801x250.jpg"/>
          <p:cNvPicPr>
            <a:picLocks noChangeAspect="1" noChangeArrowheads="1"/>
          </p:cNvPicPr>
          <p:nvPr/>
        </p:nvPicPr>
        <p:blipFill>
          <a:blip r:embed="rId2" cstate="print"/>
          <a:srcRect/>
          <a:stretch>
            <a:fillRect/>
          </a:stretch>
        </p:blipFill>
        <p:spPr bwMode="auto">
          <a:xfrm>
            <a:off x="971600" y="2420888"/>
            <a:ext cx="7629525" cy="2669282"/>
          </a:xfrm>
          <a:prstGeom prst="rect">
            <a:avLst/>
          </a:prstGeom>
          <a:noFill/>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050925" y="2173288"/>
            <a:ext cx="7818438" cy="3013075"/>
          </a:xfrm>
          <a:prstGeom prst="rect">
            <a:avLst/>
          </a:prstGeom>
          <a:noFill/>
          <a:ln w="12700" cap="sq">
            <a:noFill/>
            <a:miter lim="800000"/>
            <a:headEnd type="none" w="sm" len="sm"/>
            <a:tailEnd type="none" w="sm" len="sm"/>
          </a:ln>
          <a:effectLst/>
        </p:spPr>
        <p:txBody>
          <a:bodyPr wrap="none">
            <a:spAutoFit/>
          </a:bodyPr>
          <a:lstStyle/>
          <a:p>
            <a:pPr eaLnBrk="0" hangingPunct="0"/>
            <a:r>
              <a:rPr lang="tr-TR" sz="2400" b="1">
                <a:latin typeface="Arial" pitchFamily="34" charset="0"/>
              </a:rPr>
              <a:t>Vücut Kondüsyon Skoru 5 yada 9 sınıflamayı içerir.</a:t>
            </a:r>
          </a:p>
          <a:p>
            <a:pPr eaLnBrk="0" hangingPunct="0"/>
            <a:r>
              <a:rPr lang="tr-TR" sz="2400" b="1">
                <a:latin typeface="Arial" pitchFamily="34" charset="0"/>
              </a:rPr>
              <a:t>Ülkemzde çoğunlukla 5 skor üzerinde durulmaktadır.</a:t>
            </a:r>
          </a:p>
          <a:p>
            <a:pPr eaLnBrk="0" hangingPunct="0"/>
            <a:endParaRPr lang="tr-TR" sz="2400" b="1">
              <a:latin typeface="Arial" pitchFamily="34" charset="0"/>
            </a:endParaRPr>
          </a:p>
          <a:p>
            <a:pPr eaLnBrk="0" hangingPunct="0"/>
            <a:r>
              <a:rPr lang="tr-TR" sz="2400" b="1">
                <a:latin typeface="Arial" pitchFamily="34" charset="0"/>
              </a:rPr>
              <a:t>	1. Çok Zayıf</a:t>
            </a:r>
          </a:p>
          <a:p>
            <a:pPr eaLnBrk="0" hangingPunct="0"/>
            <a:r>
              <a:rPr lang="tr-TR" sz="2400" b="1">
                <a:latin typeface="Arial" pitchFamily="34" charset="0"/>
              </a:rPr>
              <a:t>	2. Zayıf</a:t>
            </a:r>
          </a:p>
          <a:p>
            <a:pPr eaLnBrk="0" hangingPunct="0"/>
            <a:r>
              <a:rPr lang="tr-TR" sz="2400" b="1">
                <a:latin typeface="Arial" pitchFamily="34" charset="0"/>
              </a:rPr>
              <a:t>	3. Orta</a:t>
            </a:r>
          </a:p>
          <a:p>
            <a:pPr eaLnBrk="0" hangingPunct="0"/>
            <a:r>
              <a:rPr lang="tr-TR" sz="2400" b="1">
                <a:latin typeface="Arial" pitchFamily="34" charset="0"/>
              </a:rPr>
              <a:t>	4. Hafif Yağlı</a:t>
            </a:r>
          </a:p>
          <a:p>
            <a:pPr eaLnBrk="0" hangingPunct="0"/>
            <a:r>
              <a:rPr lang="tr-TR" sz="2400" b="1">
                <a:latin typeface="Arial" pitchFamily="34" charset="0"/>
              </a:rPr>
              <a:t>	5. Tam Yağlanmış</a:t>
            </a:r>
          </a:p>
        </p:txBody>
      </p:sp>
      <p:sp>
        <p:nvSpPr>
          <p:cNvPr id="53251" name="Rectangle 4"/>
          <p:cNvSpPr>
            <a:spLocks noChangeArrowheads="1"/>
          </p:cNvSpPr>
          <p:nvPr/>
        </p:nvSpPr>
        <p:spPr bwMode="auto">
          <a:xfrm>
            <a:off x="7497763" y="6613525"/>
            <a:ext cx="1646237" cy="244475"/>
          </a:xfrm>
          <a:prstGeom prst="rect">
            <a:avLst/>
          </a:prstGeom>
          <a:noFill/>
          <a:ln w="12700">
            <a:noFill/>
            <a:miter lim="800000"/>
            <a:headEnd/>
            <a:tailEnd/>
          </a:ln>
          <a:effectLst/>
        </p:spPr>
        <p:txBody>
          <a:bodyPr wrap="none" lIns="90000" tIns="46800" rIns="90000" bIns="46800">
            <a:spAutoFit/>
          </a:bodyPr>
          <a:lstStyle/>
          <a:p>
            <a:r>
              <a:rPr lang="en-AU" sz="1000" b="1"/>
              <a:t>Prof.Dr. Behiç ÇOŞKUN</a:t>
            </a:r>
            <a:endParaRPr lang="tr-TR" sz="1000" b="1"/>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normAutofit/>
          </a:bodyPr>
          <a:lstStyle/>
          <a:p>
            <a:pPr eaLnBrk="1" hangingPunct="1">
              <a:defRPr/>
            </a:pPr>
            <a:r>
              <a:rPr lang="tr-TR" sz="3200" smtClean="0"/>
              <a:t>Süt sığırlarında </a:t>
            </a:r>
            <a:br>
              <a:rPr lang="tr-TR" sz="3200" smtClean="0"/>
            </a:br>
            <a:r>
              <a:rPr lang="tr-TR" sz="3200" smtClean="0"/>
              <a:t>kondüsyon skoru aralıkları</a:t>
            </a:r>
          </a:p>
        </p:txBody>
      </p:sp>
      <p:sp>
        <p:nvSpPr>
          <p:cNvPr id="54275" name="Line 3"/>
          <p:cNvSpPr>
            <a:spLocks noChangeShapeType="1"/>
          </p:cNvSpPr>
          <p:nvPr/>
        </p:nvSpPr>
        <p:spPr bwMode="auto">
          <a:xfrm>
            <a:off x="1331913" y="2205038"/>
            <a:ext cx="0" cy="3816350"/>
          </a:xfrm>
          <a:prstGeom prst="line">
            <a:avLst/>
          </a:prstGeom>
          <a:noFill/>
          <a:ln w="9525">
            <a:solidFill>
              <a:schemeClr val="tx1"/>
            </a:solidFill>
            <a:round/>
            <a:headEnd/>
            <a:tailEnd/>
          </a:ln>
          <a:effectLst/>
        </p:spPr>
        <p:txBody>
          <a:bodyPr/>
          <a:lstStyle/>
          <a:p>
            <a:endParaRPr lang="tr-TR"/>
          </a:p>
        </p:txBody>
      </p:sp>
      <p:sp>
        <p:nvSpPr>
          <p:cNvPr id="54276" name="Line 4"/>
          <p:cNvSpPr>
            <a:spLocks noChangeShapeType="1"/>
          </p:cNvSpPr>
          <p:nvPr/>
        </p:nvSpPr>
        <p:spPr bwMode="auto">
          <a:xfrm>
            <a:off x="1331913" y="6021388"/>
            <a:ext cx="6840537" cy="0"/>
          </a:xfrm>
          <a:prstGeom prst="line">
            <a:avLst/>
          </a:prstGeom>
          <a:noFill/>
          <a:ln w="9525">
            <a:solidFill>
              <a:schemeClr val="tx1"/>
            </a:solidFill>
            <a:round/>
            <a:headEnd/>
            <a:tailEnd/>
          </a:ln>
          <a:effectLst/>
        </p:spPr>
        <p:txBody>
          <a:bodyPr/>
          <a:lstStyle/>
          <a:p>
            <a:endParaRPr lang="tr-TR"/>
          </a:p>
        </p:txBody>
      </p:sp>
      <p:sp>
        <p:nvSpPr>
          <p:cNvPr id="54277" name="Line 5"/>
          <p:cNvSpPr>
            <a:spLocks noChangeShapeType="1"/>
          </p:cNvSpPr>
          <p:nvPr/>
        </p:nvSpPr>
        <p:spPr bwMode="auto">
          <a:xfrm>
            <a:off x="1619250" y="6021388"/>
            <a:ext cx="0" cy="71437"/>
          </a:xfrm>
          <a:prstGeom prst="line">
            <a:avLst/>
          </a:prstGeom>
          <a:noFill/>
          <a:ln w="9525">
            <a:solidFill>
              <a:schemeClr val="tx1"/>
            </a:solidFill>
            <a:round/>
            <a:headEnd/>
            <a:tailEnd/>
          </a:ln>
          <a:effectLst/>
        </p:spPr>
        <p:txBody>
          <a:bodyPr/>
          <a:lstStyle/>
          <a:p>
            <a:endParaRPr lang="tr-TR"/>
          </a:p>
        </p:txBody>
      </p:sp>
      <p:sp>
        <p:nvSpPr>
          <p:cNvPr id="54278" name="Line 6"/>
          <p:cNvSpPr>
            <a:spLocks noChangeShapeType="1"/>
          </p:cNvSpPr>
          <p:nvPr/>
        </p:nvSpPr>
        <p:spPr bwMode="auto">
          <a:xfrm>
            <a:off x="2916238" y="6021388"/>
            <a:ext cx="0" cy="71437"/>
          </a:xfrm>
          <a:prstGeom prst="line">
            <a:avLst/>
          </a:prstGeom>
          <a:noFill/>
          <a:ln w="9525">
            <a:solidFill>
              <a:schemeClr val="tx1"/>
            </a:solidFill>
            <a:round/>
            <a:headEnd/>
            <a:tailEnd/>
          </a:ln>
          <a:effectLst/>
        </p:spPr>
        <p:txBody>
          <a:bodyPr/>
          <a:lstStyle/>
          <a:p>
            <a:endParaRPr lang="tr-TR"/>
          </a:p>
        </p:txBody>
      </p:sp>
      <p:sp>
        <p:nvSpPr>
          <p:cNvPr id="54279" name="Line 7"/>
          <p:cNvSpPr>
            <a:spLocks noChangeShapeType="1"/>
          </p:cNvSpPr>
          <p:nvPr/>
        </p:nvSpPr>
        <p:spPr bwMode="auto">
          <a:xfrm>
            <a:off x="3276600" y="6021388"/>
            <a:ext cx="0" cy="71437"/>
          </a:xfrm>
          <a:prstGeom prst="line">
            <a:avLst/>
          </a:prstGeom>
          <a:noFill/>
          <a:ln w="9525">
            <a:solidFill>
              <a:schemeClr val="tx1"/>
            </a:solidFill>
            <a:round/>
            <a:headEnd/>
            <a:tailEnd/>
          </a:ln>
          <a:effectLst/>
        </p:spPr>
        <p:txBody>
          <a:bodyPr/>
          <a:lstStyle/>
          <a:p>
            <a:endParaRPr lang="tr-TR"/>
          </a:p>
        </p:txBody>
      </p:sp>
      <p:sp>
        <p:nvSpPr>
          <p:cNvPr id="54280" name="Line 8"/>
          <p:cNvSpPr>
            <a:spLocks noChangeShapeType="1"/>
          </p:cNvSpPr>
          <p:nvPr/>
        </p:nvSpPr>
        <p:spPr bwMode="auto">
          <a:xfrm>
            <a:off x="5867400" y="6021388"/>
            <a:ext cx="0" cy="71437"/>
          </a:xfrm>
          <a:prstGeom prst="line">
            <a:avLst/>
          </a:prstGeom>
          <a:noFill/>
          <a:ln w="9525">
            <a:solidFill>
              <a:schemeClr val="tx1"/>
            </a:solidFill>
            <a:round/>
            <a:headEnd/>
            <a:tailEnd/>
          </a:ln>
          <a:effectLst/>
        </p:spPr>
        <p:txBody>
          <a:bodyPr/>
          <a:lstStyle/>
          <a:p>
            <a:endParaRPr lang="tr-TR"/>
          </a:p>
        </p:txBody>
      </p:sp>
      <p:sp>
        <p:nvSpPr>
          <p:cNvPr id="54281" name="Line 9"/>
          <p:cNvSpPr>
            <a:spLocks noChangeShapeType="1"/>
          </p:cNvSpPr>
          <p:nvPr/>
        </p:nvSpPr>
        <p:spPr bwMode="auto">
          <a:xfrm>
            <a:off x="7451725" y="6021388"/>
            <a:ext cx="0" cy="71437"/>
          </a:xfrm>
          <a:prstGeom prst="line">
            <a:avLst/>
          </a:prstGeom>
          <a:noFill/>
          <a:ln w="9525">
            <a:solidFill>
              <a:schemeClr val="tx1"/>
            </a:solidFill>
            <a:round/>
            <a:headEnd/>
            <a:tailEnd/>
          </a:ln>
          <a:effectLst/>
        </p:spPr>
        <p:txBody>
          <a:bodyPr/>
          <a:lstStyle/>
          <a:p>
            <a:endParaRPr lang="tr-TR"/>
          </a:p>
        </p:txBody>
      </p:sp>
      <p:sp>
        <p:nvSpPr>
          <p:cNvPr id="54282" name="Text Box 10"/>
          <p:cNvSpPr txBox="1">
            <a:spLocks noChangeArrowheads="1"/>
          </p:cNvSpPr>
          <p:nvPr/>
        </p:nvSpPr>
        <p:spPr bwMode="auto">
          <a:xfrm>
            <a:off x="1331913" y="6237288"/>
            <a:ext cx="909637" cy="366712"/>
          </a:xfrm>
          <a:prstGeom prst="rect">
            <a:avLst/>
          </a:prstGeom>
          <a:noFill/>
          <a:ln w="9525">
            <a:noFill/>
            <a:miter lim="800000"/>
            <a:headEnd/>
            <a:tailEnd/>
          </a:ln>
          <a:effectLst/>
        </p:spPr>
        <p:txBody>
          <a:bodyPr wrap="none">
            <a:spAutoFit/>
          </a:bodyPr>
          <a:lstStyle/>
          <a:p>
            <a:r>
              <a:rPr lang="tr-TR" sz="1800"/>
              <a:t>Doğum</a:t>
            </a:r>
          </a:p>
        </p:txBody>
      </p:sp>
      <p:sp>
        <p:nvSpPr>
          <p:cNvPr id="54283" name="Text Box 11"/>
          <p:cNvSpPr txBox="1">
            <a:spLocks noChangeArrowheads="1"/>
          </p:cNvSpPr>
          <p:nvPr/>
        </p:nvSpPr>
        <p:spPr bwMode="auto">
          <a:xfrm>
            <a:off x="2555875" y="6092825"/>
            <a:ext cx="603250" cy="641350"/>
          </a:xfrm>
          <a:prstGeom prst="rect">
            <a:avLst/>
          </a:prstGeom>
          <a:noFill/>
          <a:ln w="9525">
            <a:noFill/>
            <a:miter lim="800000"/>
            <a:headEnd/>
            <a:tailEnd/>
          </a:ln>
          <a:effectLst/>
        </p:spPr>
        <p:txBody>
          <a:bodyPr wrap="none">
            <a:spAutoFit/>
          </a:bodyPr>
          <a:lstStyle/>
          <a:p>
            <a:r>
              <a:rPr lang="tr-TR" sz="1800"/>
              <a:t>Lak.</a:t>
            </a:r>
          </a:p>
          <a:p>
            <a:r>
              <a:rPr lang="tr-TR" sz="1800"/>
              <a:t>Pik</a:t>
            </a:r>
          </a:p>
        </p:txBody>
      </p:sp>
      <p:sp>
        <p:nvSpPr>
          <p:cNvPr id="54284" name="Text Box 12"/>
          <p:cNvSpPr txBox="1">
            <a:spLocks noChangeArrowheads="1"/>
          </p:cNvSpPr>
          <p:nvPr/>
        </p:nvSpPr>
        <p:spPr bwMode="auto">
          <a:xfrm>
            <a:off x="3132138" y="6092825"/>
            <a:ext cx="923925" cy="366713"/>
          </a:xfrm>
          <a:prstGeom prst="rect">
            <a:avLst/>
          </a:prstGeom>
          <a:noFill/>
          <a:ln w="9525">
            <a:noFill/>
            <a:miter lim="800000"/>
            <a:headEnd/>
            <a:tailEnd/>
          </a:ln>
          <a:effectLst/>
        </p:spPr>
        <p:txBody>
          <a:bodyPr wrap="none">
            <a:spAutoFit/>
          </a:bodyPr>
          <a:lstStyle/>
          <a:p>
            <a:r>
              <a:rPr lang="tr-TR" sz="1800"/>
              <a:t>Gebelik</a:t>
            </a:r>
          </a:p>
        </p:txBody>
      </p:sp>
      <p:sp>
        <p:nvSpPr>
          <p:cNvPr id="54285" name="Text Box 13"/>
          <p:cNvSpPr txBox="1">
            <a:spLocks noChangeArrowheads="1"/>
          </p:cNvSpPr>
          <p:nvPr/>
        </p:nvSpPr>
        <p:spPr bwMode="auto">
          <a:xfrm>
            <a:off x="5775325" y="6035675"/>
            <a:ext cx="1003300" cy="641350"/>
          </a:xfrm>
          <a:prstGeom prst="rect">
            <a:avLst/>
          </a:prstGeom>
          <a:noFill/>
          <a:ln w="9525">
            <a:noFill/>
            <a:miter lim="800000"/>
            <a:headEnd/>
            <a:tailEnd/>
          </a:ln>
          <a:effectLst/>
        </p:spPr>
        <p:txBody>
          <a:bodyPr wrap="none">
            <a:spAutoFit/>
          </a:bodyPr>
          <a:lstStyle/>
          <a:p>
            <a:r>
              <a:rPr lang="tr-TR" sz="1800"/>
              <a:t>Kuruya </a:t>
            </a:r>
          </a:p>
          <a:p>
            <a:r>
              <a:rPr lang="tr-TR" sz="1800"/>
              <a:t>Çıkarma</a:t>
            </a:r>
          </a:p>
        </p:txBody>
      </p:sp>
      <p:sp>
        <p:nvSpPr>
          <p:cNvPr id="54286" name="Text Box 14"/>
          <p:cNvSpPr txBox="1">
            <a:spLocks noChangeArrowheads="1"/>
          </p:cNvSpPr>
          <p:nvPr/>
        </p:nvSpPr>
        <p:spPr bwMode="auto">
          <a:xfrm>
            <a:off x="7216775" y="6035675"/>
            <a:ext cx="909638" cy="366713"/>
          </a:xfrm>
          <a:prstGeom prst="rect">
            <a:avLst/>
          </a:prstGeom>
          <a:noFill/>
          <a:ln w="9525">
            <a:noFill/>
            <a:miter lim="800000"/>
            <a:headEnd/>
            <a:tailEnd/>
          </a:ln>
          <a:effectLst/>
        </p:spPr>
        <p:txBody>
          <a:bodyPr wrap="none">
            <a:spAutoFit/>
          </a:bodyPr>
          <a:lstStyle/>
          <a:p>
            <a:r>
              <a:rPr lang="tr-TR" sz="1800"/>
              <a:t>Doğum</a:t>
            </a:r>
          </a:p>
        </p:txBody>
      </p:sp>
      <p:sp>
        <p:nvSpPr>
          <p:cNvPr id="54287" name="Line 15"/>
          <p:cNvSpPr>
            <a:spLocks noChangeShapeType="1"/>
          </p:cNvSpPr>
          <p:nvPr/>
        </p:nvSpPr>
        <p:spPr bwMode="auto">
          <a:xfrm flipH="1">
            <a:off x="1258888" y="5589588"/>
            <a:ext cx="73025" cy="0"/>
          </a:xfrm>
          <a:prstGeom prst="line">
            <a:avLst/>
          </a:prstGeom>
          <a:noFill/>
          <a:ln w="9525">
            <a:solidFill>
              <a:schemeClr val="tx1"/>
            </a:solidFill>
            <a:round/>
            <a:headEnd/>
            <a:tailEnd/>
          </a:ln>
          <a:effectLst/>
        </p:spPr>
        <p:txBody>
          <a:bodyPr/>
          <a:lstStyle/>
          <a:p>
            <a:endParaRPr lang="tr-TR"/>
          </a:p>
        </p:txBody>
      </p:sp>
      <p:sp>
        <p:nvSpPr>
          <p:cNvPr id="54288" name="Line 16"/>
          <p:cNvSpPr>
            <a:spLocks noChangeShapeType="1"/>
          </p:cNvSpPr>
          <p:nvPr/>
        </p:nvSpPr>
        <p:spPr bwMode="auto">
          <a:xfrm flipH="1">
            <a:off x="1258888" y="4652963"/>
            <a:ext cx="73025" cy="0"/>
          </a:xfrm>
          <a:prstGeom prst="line">
            <a:avLst/>
          </a:prstGeom>
          <a:noFill/>
          <a:ln w="9525">
            <a:solidFill>
              <a:schemeClr val="tx1"/>
            </a:solidFill>
            <a:round/>
            <a:headEnd/>
            <a:tailEnd/>
          </a:ln>
          <a:effectLst/>
        </p:spPr>
        <p:txBody>
          <a:bodyPr/>
          <a:lstStyle/>
          <a:p>
            <a:endParaRPr lang="tr-TR"/>
          </a:p>
        </p:txBody>
      </p:sp>
      <p:sp>
        <p:nvSpPr>
          <p:cNvPr id="54289" name="Line 17"/>
          <p:cNvSpPr>
            <a:spLocks noChangeShapeType="1"/>
          </p:cNvSpPr>
          <p:nvPr/>
        </p:nvSpPr>
        <p:spPr bwMode="auto">
          <a:xfrm flipH="1">
            <a:off x="1258888" y="4221163"/>
            <a:ext cx="73025" cy="0"/>
          </a:xfrm>
          <a:prstGeom prst="line">
            <a:avLst/>
          </a:prstGeom>
          <a:noFill/>
          <a:ln w="9525">
            <a:solidFill>
              <a:schemeClr val="tx1"/>
            </a:solidFill>
            <a:round/>
            <a:headEnd/>
            <a:tailEnd/>
          </a:ln>
          <a:effectLst/>
        </p:spPr>
        <p:txBody>
          <a:bodyPr/>
          <a:lstStyle/>
          <a:p>
            <a:endParaRPr lang="tr-TR"/>
          </a:p>
        </p:txBody>
      </p:sp>
      <p:sp>
        <p:nvSpPr>
          <p:cNvPr id="54290" name="Line 18"/>
          <p:cNvSpPr>
            <a:spLocks noChangeShapeType="1"/>
          </p:cNvSpPr>
          <p:nvPr/>
        </p:nvSpPr>
        <p:spPr bwMode="auto">
          <a:xfrm flipH="1">
            <a:off x="1258888" y="3789363"/>
            <a:ext cx="73025" cy="0"/>
          </a:xfrm>
          <a:prstGeom prst="line">
            <a:avLst/>
          </a:prstGeom>
          <a:noFill/>
          <a:ln w="9525">
            <a:solidFill>
              <a:schemeClr val="tx1"/>
            </a:solidFill>
            <a:round/>
            <a:headEnd/>
            <a:tailEnd/>
          </a:ln>
          <a:effectLst/>
        </p:spPr>
        <p:txBody>
          <a:bodyPr/>
          <a:lstStyle/>
          <a:p>
            <a:endParaRPr lang="tr-TR"/>
          </a:p>
        </p:txBody>
      </p:sp>
      <p:sp>
        <p:nvSpPr>
          <p:cNvPr id="54291" name="Line 19"/>
          <p:cNvSpPr>
            <a:spLocks noChangeShapeType="1"/>
          </p:cNvSpPr>
          <p:nvPr/>
        </p:nvSpPr>
        <p:spPr bwMode="auto">
          <a:xfrm flipH="1">
            <a:off x="1258888" y="3357563"/>
            <a:ext cx="73025" cy="0"/>
          </a:xfrm>
          <a:prstGeom prst="line">
            <a:avLst/>
          </a:prstGeom>
          <a:noFill/>
          <a:ln w="9525">
            <a:solidFill>
              <a:schemeClr val="tx1"/>
            </a:solidFill>
            <a:round/>
            <a:headEnd/>
            <a:tailEnd/>
          </a:ln>
          <a:effectLst/>
        </p:spPr>
        <p:txBody>
          <a:bodyPr/>
          <a:lstStyle/>
          <a:p>
            <a:endParaRPr lang="tr-TR"/>
          </a:p>
        </p:txBody>
      </p:sp>
      <p:sp>
        <p:nvSpPr>
          <p:cNvPr id="54292" name="Line 20"/>
          <p:cNvSpPr>
            <a:spLocks noChangeShapeType="1"/>
          </p:cNvSpPr>
          <p:nvPr/>
        </p:nvSpPr>
        <p:spPr bwMode="auto">
          <a:xfrm flipH="1">
            <a:off x="1258888" y="5084763"/>
            <a:ext cx="73025" cy="0"/>
          </a:xfrm>
          <a:prstGeom prst="line">
            <a:avLst/>
          </a:prstGeom>
          <a:noFill/>
          <a:ln w="9525">
            <a:solidFill>
              <a:schemeClr val="tx1"/>
            </a:solidFill>
            <a:round/>
            <a:headEnd/>
            <a:tailEnd/>
          </a:ln>
          <a:effectLst/>
        </p:spPr>
        <p:txBody>
          <a:bodyPr/>
          <a:lstStyle/>
          <a:p>
            <a:endParaRPr lang="tr-TR"/>
          </a:p>
        </p:txBody>
      </p:sp>
      <p:sp>
        <p:nvSpPr>
          <p:cNvPr id="54293" name="Text Box 21"/>
          <p:cNvSpPr txBox="1">
            <a:spLocks noChangeArrowheads="1"/>
          </p:cNvSpPr>
          <p:nvPr/>
        </p:nvSpPr>
        <p:spPr bwMode="auto">
          <a:xfrm>
            <a:off x="879475" y="5316538"/>
            <a:ext cx="309563" cy="366712"/>
          </a:xfrm>
          <a:prstGeom prst="rect">
            <a:avLst/>
          </a:prstGeom>
          <a:noFill/>
          <a:ln w="9525">
            <a:noFill/>
            <a:miter lim="800000"/>
            <a:headEnd/>
            <a:tailEnd/>
          </a:ln>
          <a:effectLst/>
        </p:spPr>
        <p:txBody>
          <a:bodyPr wrap="none">
            <a:spAutoFit/>
          </a:bodyPr>
          <a:lstStyle/>
          <a:p>
            <a:r>
              <a:rPr lang="tr-TR" sz="1800"/>
              <a:t>2</a:t>
            </a:r>
          </a:p>
        </p:txBody>
      </p:sp>
      <p:sp>
        <p:nvSpPr>
          <p:cNvPr id="54294" name="Text Box 22"/>
          <p:cNvSpPr txBox="1">
            <a:spLocks noChangeArrowheads="1"/>
          </p:cNvSpPr>
          <p:nvPr/>
        </p:nvSpPr>
        <p:spPr bwMode="auto">
          <a:xfrm>
            <a:off x="950913" y="4451350"/>
            <a:ext cx="309562" cy="366713"/>
          </a:xfrm>
          <a:prstGeom prst="rect">
            <a:avLst/>
          </a:prstGeom>
          <a:noFill/>
          <a:ln w="9525">
            <a:noFill/>
            <a:miter lim="800000"/>
            <a:headEnd/>
            <a:tailEnd/>
          </a:ln>
          <a:effectLst/>
        </p:spPr>
        <p:txBody>
          <a:bodyPr wrap="none">
            <a:spAutoFit/>
          </a:bodyPr>
          <a:lstStyle/>
          <a:p>
            <a:r>
              <a:rPr lang="tr-TR" sz="1800"/>
              <a:t>3</a:t>
            </a:r>
          </a:p>
        </p:txBody>
      </p:sp>
      <p:sp>
        <p:nvSpPr>
          <p:cNvPr id="54295" name="Text Box 23"/>
          <p:cNvSpPr txBox="1">
            <a:spLocks noChangeArrowheads="1"/>
          </p:cNvSpPr>
          <p:nvPr/>
        </p:nvSpPr>
        <p:spPr bwMode="auto">
          <a:xfrm>
            <a:off x="950913" y="3587750"/>
            <a:ext cx="309562" cy="366713"/>
          </a:xfrm>
          <a:prstGeom prst="rect">
            <a:avLst/>
          </a:prstGeom>
          <a:noFill/>
          <a:ln w="9525">
            <a:noFill/>
            <a:miter lim="800000"/>
            <a:headEnd/>
            <a:tailEnd/>
          </a:ln>
          <a:effectLst/>
        </p:spPr>
        <p:txBody>
          <a:bodyPr wrap="none">
            <a:spAutoFit/>
          </a:bodyPr>
          <a:lstStyle/>
          <a:p>
            <a:r>
              <a:rPr lang="tr-TR" sz="1800"/>
              <a:t>4</a:t>
            </a:r>
          </a:p>
        </p:txBody>
      </p:sp>
      <p:sp>
        <p:nvSpPr>
          <p:cNvPr id="54296" name="Line 24"/>
          <p:cNvSpPr>
            <a:spLocks noChangeShapeType="1"/>
          </p:cNvSpPr>
          <p:nvPr/>
        </p:nvSpPr>
        <p:spPr bwMode="auto">
          <a:xfrm flipH="1">
            <a:off x="1258888" y="2852738"/>
            <a:ext cx="73025" cy="0"/>
          </a:xfrm>
          <a:prstGeom prst="line">
            <a:avLst/>
          </a:prstGeom>
          <a:noFill/>
          <a:ln w="9525">
            <a:solidFill>
              <a:schemeClr val="tx1"/>
            </a:solidFill>
            <a:round/>
            <a:headEnd/>
            <a:tailEnd/>
          </a:ln>
          <a:effectLst/>
        </p:spPr>
        <p:txBody>
          <a:bodyPr/>
          <a:lstStyle/>
          <a:p>
            <a:endParaRPr lang="tr-TR"/>
          </a:p>
        </p:txBody>
      </p:sp>
      <p:sp>
        <p:nvSpPr>
          <p:cNvPr id="54297" name="Text Box 25"/>
          <p:cNvSpPr txBox="1">
            <a:spLocks noChangeArrowheads="1"/>
          </p:cNvSpPr>
          <p:nvPr/>
        </p:nvSpPr>
        <p:spPr bwMode="auto">
          <a:xfrm>
            <a:off x="971550" y="2636838"/>
            <a:ext cx="309563" cy="366712"/>
          </a:xfrm>
          <a:prstGeom prst="rect">
            <a:avLst/>
          </a:prstGeom>
          <a:noFill/>
          <a:ln w="9525">
            <a:noFill/>
            <a:miter lim="800000"/>
            <a:headEnd/>
            <a:tailEnd/>
          </a:ln>
          <a:effectLst/>
        </p:spPr>
        <p:txBody>
          <a:bodyPr wrap="none">
            <a:spAutoFit/>
          </a:bodyPr>
          <a:lstStyle/>
          <a:p>
            <a:r>
              <a:rPr lang="tr-TR" sz="1800"/>
              <a:t>5</a:t>
            </a:r>
          </a:p>
        </p:txBody>
      </p:sp>
      <p:grpSp>
        <p:nvGrpSpPr>
          <p:cNvPr id="2" name="Group 26"/>
          <p:cNvGrpSpPr>
            <a:grpSpLocks/>
          </p:cNvGrpSpPr>
          <p:nvPr/>
        </p:nvGrpSpPr>
        <p:grpSpPr bwMode="auto">
          <a:xfrm>
            <a:off x="1547813" y="4221163"/>
            <a:ext cx="6048375" cy="1368425"/>
            <a:chOff x="975" y="2659"/>
            <a:chExt cx="3810" cy="862"/>
          </a:xfrm>
        </p:grpSpPr>
        <p:sp>
          <p:nvSpPr>
            <p:cNvPr id="54350" name="Line 27"/>
            <p:cNvSpPr>
              <a:spLocks noChangeShapeType="1"/>
            </p:cNvSpPr>
            <p:nvPr/>
          </p:nvSpPr>
          <p:spPr bwMode="auto">
            <a:xfrm>
              <a:off x="975" y="2931"/>
              <a:ext cx="816" cy="590"/>
            </a:xfrm>
            <a:prstGeom prst="line">
              <a:avLst/>
            </a:prstGeom>
            <a:noFill/>
            <a:ln w="38100">
              <a:solidFill>
                <a:schemeClr val="tx1"/>
              </a:solidFill>
              <a:round/>
              <a:headEnd/>
              <a:tailEnd/>
            </a:ln>
            <a:effectLst/>
          </p:spPr>
          <p:txBody>
            <a:bodyPr/>
            <a:lstStyle/>
            <a:p>
              <a:endParaRPr lang="tr-TR"/>
            </a:p>
          </p:txBody>
        </p:sp>
        <p:sp>
          <p:nvSpPr>
            <p:cNvPr id="54351" name="Line 28"/>
            <p:cNvSpPr>
              <a:spLocks noChangeShapeType="1"/>
            </p:cNvSpPr>
            <p:nvPr/>
          </p:nvSpPr>
          <p:spPr bwMode="auto">
            <a:xfrm>
              <a:off x="975" y="2659"/>
              <a:ext cx="816" cy="544"/>
            </a:xfrm>
            <a:prstGeom prst="line">
              <a:avLst/>
            </a:prstGeom>
            <a:noFill/>
            <a:ln w="38100">
              <a:solidFill>
                <a:schemeClr val="tx1"/>
              </a:solidFill>
              <a:round/>
              <a:headEnd/>
              <a:tailEnd/>
            </a:ln>
            <a:effectLst/>
          </p:spPr>
          <p:txBody>
            <a:bodyPr/>
            <a:lstStyle/>
            <a:p>
              <a:endParaRPr lang="tr-TR"/>
            </a:p>
          </p:txBody>
        </p:sp>
        <p:sp>
          <p:nvSpPr>
            <p:cNvPr id="54352" name="Line 29"/>
            <p:cNvSpPr>
              <a:spLocks noChangeShapeType="1"/>
            </p:cNvSpPr>
            <p:nvPr/>
          </p:nvSpPr>
          <p:spPr bwMode="auto">
            <a:xfrm flipV="1">
              <a:off x="1791" y="2931"/>
              <a:ext cx="1905" cy="590"/>
            </a:xfrm>
            <a:prstGeom prst="line">
              <a:avLst/>
            </a:prstGeom>
            <a:noFill/>
            <a:ln w="38100">
              <a:solidFill>
                <a:schemeClr val="tx1"/>
              </a:solidFill>
              <a:round/>
              <a:headEnd/>
              <a:tailEnd/>
            </a:ln>
            <a:effectLst/>
          </p:spPr>
          <p:txBody>
            <a:bodyPr/>
            <a:lstStyle/>
            <a:p>
              <a:endParaRPr lang="tr-TR"/>
            </a:p>
          </p:txBody>
        </p:sp>
        <p:sp>
          <p:nvSpPr>
            <p:cNvPr id="54353" name="Line 30"/>
            <p:cNvSpPr>
              <a:spLocks noChangeShapeType="1"/>
            </p:cNvSpPr>
            <p:nvPr/>
          </p:nvSpPr>
          <p:spPr bwMode="auto">
            <a:xfrm flipV="1">
              <a:off x="1791" y="2659"/>
              <a:ext cx="1860" cy="544"/>
            </a:xfrm>
            <a:prstGeom prst="line">
              <a:avLst/>
            </a:prstGeom>
            <a:noFill/>
            <a:ln w="38100">
              <a:solidFill>
                <a:schemeClr val="tx1"/>
              </a:solidFill>
              <a:round/>
              <a:headEnd/>
              <a:tailEnd/>
            </a:ln>
            <a:effectLst/>
          </p:spPr>
          <p:txBody>
            <a:bodyPr/>
            <a:lstStyle/>
            <a:p>
              <a:endParaRPr lang="tr-TR"/>
            </a:p>
          </p:txBody>
        </p:sp>
        <p:sp>
          <p:nvSpPr>
            <p:cNvPr id="54354" name="Line 31"/>
            <p:cNvSpPr>
              <a:spLocks noChangeShapeType="1"/>
            </p:cNvSpPr>
            <p:nvPr/>
          </p:nvSpPr>
          <p:spPr bwMode="auto">
            <a:xfrm>
              <a:off x="3651" y="2659"/>
              <a:ext cx="1134" cy="0"/>
            </a:xfrm>
            <a:prstGeom prst="line">
              <a:avLst/>
            </a:prstGeom>
            <a:noFill/>
            <a:ln w="38100">
              <a:solidFill>
                <a:schemeClr val="tx1"/>
              </a:solidFill>
              <a:round/>
              <a:headEnd/>
              <a:tailEnd/>
            </a:ln>
            <a:effectLst/>
          </p:spPr>
          <p:txBody>
            <a:bodyPr/>
            <a:lstStyle/>
            <a:p>
              <a:endParaRPr lang="tr-TR"/>
            </a:p>
          </p:txBody>
        </p:sp>
        <p:sp>
          <p:nvSpPr>
            <p:cNvPr id="54355" name="Line 32"/>
            <p:cNvSpPr>
              <a:spLocks noChangeShapeType="1"/>
            </p:cNvSpPr>
            <p:nvPr/>
          </p:nvSpPr>
          <p:spPr bwMode="auto">
            <a:xfrm>
              <a:off x="3696" y="2931"/>
              <a:ext cx="1089" cy="0"/>
            </a:xfrm>
            <a:prstGeom prst="line">
              <a:avLst/>
            </a:prstGeom>
            <a:noFill/>
            <a:ln w="38100">
              <a:solidFill>
                <a:schemeClr val="tx1"/>
              </a:solidFill>
              <a:round/>
              <a:headEnd/>
              <a:tailEnd/>
            </a:ln>
            <a:effectLst/>
          </p:spPr>
          <p:txBody>
            <a:bodyPr/>
            <a:lstStyle/>
            <a:p>
              <a:endParaRPr lang="tr-TR"/>
            </a:p>
          </p:txBody>
        </p:sp>
        <p:sp>
          <p:nvSpPr>
            <p:cNvPr id="54356" name="Line 33"/>
            <p:cNvSpPr>
              <a:spLocks noChangeShapeType="1"/>
            </p:cNvSpPr>
            <p:nvPr/>
          </p:nvSpPr>
          <p:spPr bwMode="auto">
            <a:xfrm>
              <a:off x="975" y="2659"/>
              <a:ext cx="0" cy="272"/>
            </a:xfrm>
            <a:prstGeom prst="line">
              <a:avLst/>
            </a:prstGeom>
            <a:noFill/>
            <a:ln w="38100">
              <a:solidFill>
                <a:schemeClr val="tx1"/>
              </a:solidFill>
              <a:round/>
              <a:headEnd/>
              <a:tailEnd/>
            </a:ln>
            <a:effectLst/>
          </p:spPr>
          <p:txBody>
            <a:bodyPr/>
            <a:lstStyle/>
            <a:p>
              <a:endParaRPr lang="tr-TR"/>
            </a:p>
          </p:txBody>
        </p:sp>
        <p:sp>
          <p:nvSpPr>
            <p:cNvPr id="54357" name="Line 34"/>
            <p:cNvSpPr>
              <a:spLocks noChangeShapeType="1"/>
            </p:cNvSpPr>
            <p:nvPr/>
          </p:nvSpPr>
          <p:spPr bwMode="auto">
            <a:xfrm>
              <a:off x="4785" y="2659"/>
              <a:ext cx="0" cy="272"/>
            </a:xfrm>
            <a:prstGeom prst="line">
              <a:avLst/>
            </a:prstGeom>
            <a:noFill/>
            <a:ln w="38100">
              <a:solidFill>
                <a:schemeClr val="tx1"/>
              </a:solidFill>
              <a:round/>
              <a:headEnd/>
              <a:tailEnd/>
            </a:ln>
            <a:effectLst/>
          </p:spPr>
          <p:txBody>
            <a:bodyPr/>
            <a:lstStyle/>
            <a:p>
              <a:endParaRPr lang="tr-TR"/>
            </a:p>
          </p:txBody>
        </p:sp>
      </p:grpSp>
      <p:sp>
        <p:nvSpPr>
          <p:cNvPr id="54299" name="Line 35"/>
          <p:cNvSpPr>
            <a:spLocks noChangeShapeType="1"/>
          </p:cNvSpPr>
          <p:nvPr/>
        </p:nvSpPr>
        <p:spPr bwMode="auto">
          <a:xfrm>
            <a:off x="1692275" y="4292600"/>
            <a:ext cx="0" cy="431800"/>
          </a:xfrm>
          <a:prstGeom prst="line">
            <a:avLst/>
          </a:prstGeom>
          <a:noFill/>
          <a:ln w="9525">
            <a:solidFill>
              <a:schemeClr val="tx1"/>
            </a:solidFill>
            <a:round/>
            <a:headEnd/>
            <a:tailEnd/>
          </a:ln>
          <a:effectLst/>
        </p:spPr>
        <p:txBody>
          <a:bodyPr/>
          <a:lstStyle/>
          <a:p>
            <a:endParaRPr lang="tr-TR"/>
          </a:p>
        </p:txBody>
      </p:sp>
      <p:sp>
        <p:nvSpPr>
          <p:cNvPr id="54300" name="Line 36"/>
          <p:cNvSpPr>
            <a:spLocks noChangeShapeType="1"/>
          </p:cNvSpPr>
          <p:nvPr/>
        </p:nvSpPr>
        <p:spPr bwMode="auto">
          <a:xfrm>
            <a:off x="1835150" y="4437063"/>
            <a:ext cx="0" cy="433387"/>
          </a:xfrm>
          <a:prstGeom prst="line">
            <a:avLst/>
          </a:prstGeom>
          <a:noFill/>
          <a:ln w="9525">
            <a:solidFill>
              <a:schemeClr val="tx1"/>
            </a:solidFill>
            <a:round/>
            <a:headEnd/>
            <a:tailEnd/>
          </a:ln>
          <a:effectLst/>
        </p:spPr>
        <p:txBody>
          <a:bodyPr/>
          <a:lstStyle/>
          <a:p>
            <a:endParaRPr lang="tr-TR"/>
          </a:p>
        </p:txBody>
      </p:sp>
      <p:sp>
        <p:nvSpPr>
          <p:cNvPr id="54301" name="Line 37"/>
          <p:cNvSpPr>
            <a:spLocks noChangeShapeType="1"/>
          </p:cNvSpPr>
          <p:nvPr/>
        </p:nvSpPr>
        <p:spPr bwMode="auto">
          <a:xfrm>
            <a:off x="1979613" y="4508500"/>
            <a:ext cx="0" cy="433388"/>
          </a:xfrm>
          <a:prstGeom prst="line">
            <a:avLst/>
          </a:prstGeom>
          <a:noFill/>
          <a:ln w="9525">
            <a:solidFill>
              <a:schemeClr val="tx1"/>
            </a:solidFill>
            <a:round/>
            <a:headEnd/>
            <a:tailEnd/>
          </a:ln>
          <a:effectLst/>
        </p:spPr>
        <p:txBody>
          <a:bodyPr/>
          <a:lstStyle/>
          <a:p>
            <a:endParaRPr lang="tr-TR"/>
          </a:p>
        </p:txBody>
      </p:sp>
      <p:sp>
        <p:nvSpPr>
          <p:cNvPr id="54302" name="Line 38"/>
          <p:cNvSpPr>
            <a:spLocks noChangeShapeType="1"/>
          </p:cNvSpPr>
          <p:nvPr/>
        </p:nvSpPr>
        <p:spPr bwMode="auto">
          <a:xfrm>
            <a:off x="2124075" y="4652963"/>
            <a:ext cx="0" cy="433387"/>
          </a:xfrm>
          <a:prstGeom prst="line">
            <a:avLst/>
          </a:prstGeom>
          <a:noFill/>
          <a:ln w="9525">
            <a:solidFill>
              <a:schemeClr val="tx1"/>
            </a:solidFill>
            <a:round/>
            <a:headEnd/>
            <a:tailEnd/>
          </a:ln>
          <a:effectLst/>
        </p:spPr>
        <p:txBody>
          <a:bodyPr/>
          <a:lstStyle/>
          <a:p>
            <a:endParaRPr lang="tr-TR"/>
          </a:p>
        </p:txBody>
      </p:sp>
      <p:sp>
        <p:nvSpPr>
          <p:cNvPr id="54303" name="Line 39"/>
          <p:cNvSpPr>
            <a:spLocks noChangeShapeType="1"/>
          </p:cNvSpPr>
          <p:nvPr/>
        </p:nvSpPr>
        <p:spPr bwMode="auto">
          <a:xfrm>
            <a:off x="2268538" y="4724400"/>
            <a:ext cx="0" cy="433388"/>
          </a:xfrm>
          <a:prstGeom prst="line">
            <a:avLst/>
          </a:prstGeom>
          <a:noFill/>
          <a:ln w="9525">
            <a:solidFill>
              <a:schemeClr val="tx1"/>
            </a:solidFill>
            <a:round/>
            <a:headEnd/>
            <a:tailEnd/>
          </a:ln>
          <a:effectLst/>
        </p:spPr>
        <p:txBody>
          <a:bodyPr/>
          <a:lstStyle/>
          <a:p>
            <a:endParaRPr lang="tr-TR"/>
          </a:p>
        </p:txBody>
      </p:sp>
      <p:sp>
        <p:nvSpPr>
          <p:cNvPr id="54304" name="Line 40"/>
          <p:cNvSpPr>
            <a:spLocks noChangeShapeType="1"/>
          </p:cNvSpPr>
          <p:nvPr/>
        </p:nvSpPr>
        <p:spPr bwMode="auto">
          <a:xfrm>
            <a:off x="2411413" y="4797425"/>
            <a:ext cx="0" cy="433388"/>
          </a:xfrm>
          <a:prstGeom prst="line">
            <a:avLst/>
          </a:prstGeom>
          <a:noFill/>
          <a:ln w="9525">
            <a:solidFill>
              <a:schemeClr val="tx1"/>
            </a:solidFill>
            <a:round/>
            <a:headEnd/>
            <a:tailEnd/>
          </a:ln>
          <a:effectLst/>
        </p:spPr>
        <p:txBody>
          <a:bodyPr/>
          <a:lstStyle/>
          <a:p>
            <a:endParaRPr lang="tr-TR"/>
          </a:p>
        </p:txBody>
      </p:sp>
      <p:sp>
        <p:nvSpPr>
          <p:cNvPr id="54305" name="Line 41"/>
          <p:cNvSpPr>
            <a:spLocks noChangeShapeType="1"/>
          </p:cNvSpPr>
          <p:nvPr/>
        </p:nvSpPr>
        <p:spPr bwMode="auto">
          <a:xfrm>
            <a:off x="2555875" y="4941888"/>
            <a:ext cx="0" cy="433387"/>
          </a:xfrm>
          <a:prstGeom prst="line">
            <a:avLst/>
          </a:prstGeom>
          <a:noFill/>
          <a:ln w="9525">
            <a:solidFill>
              <a:schemeClr val="tx1"/>
            </a:solidFill>
            <a:round/>
            <a:headEnd/>
            <a:tailEnd/>
          </a:ln>
          <a:effectLst/>
        </p:spPr>
        <p:txBody>
          <a:bodyPr/>
          <a:lstStyle/>
          <a:p>
            <a:endParaRPr lang="tr-TR"/>
          </a:p>
        </p:txBody>
      </p:sp>
      <p:sp>
        <p:nvSpPr>
          <p:cNvPr id="54306" name="Line 42"/>
          <p:cNvSpPr>
            <a:spLocks noChangeShapeType="1"/>
          </p:cNvSpPr>
          <p:nvPr/>
        </p:nvSpPr>
        <p:spPr bwMode="auto">
          <a:xfrm>
            <a:off x="5940425" y="4221163"/>
            <a:ext cx="0" cy="431800"/>
          </a:xfrm>
          <a:prstGeom prst="line">
            <a:avLst/>
          </a:prstGeom>
          <a:noFill/>
          <a:ln w="9525">
            <a:solidFill>
              <a:schemeClr val="tx1"/>
            </a:solidFill>
            <a:round/>
            <a:headEnd/>
            <a:tailEnd/>
          </a:ln>
          <a:effectLst/>
        </p:spPr>
        <p:txBody>
          <a:bodyPr/>
          <a:lstStyle/>
          <a:p>
            <a:endParaRPr lang="tr-TR"/>
          </a:p>
        </p:txBody>
      </p:sp>
      <p:sp>
        <p:nvSpPr>
          <p:cNvPr id="54307" name="Line 43"/>
          <p:cNvSpPr>
            <a:spLocks noChangeShapeType="1"/>
          </p:cNvSpPr>
          <p:nvPr/>
        </p:nvSpPr>
        <p:spPr bwMode="auto">
          <a:xfrm>
            <a:off x="6084888" y="4221163"/>
            <a:ext cx="0" cy="433387"/>
          </a:xfrm>
          <a:prstGeom prst="line">
            <a:avLst/>
          </a:prstGeom>
          <a:noFill/>
          <a:ln w="9525">
            <a:solidFill>
              <a:schemeClr val="tx1"/>
            </a:solidFill>
            <a:round/>
            <a:headEnd/>
            <a:tailEnd/>
          </a:ln>
          <a:effectLst/>
        </p:spPr>
        <p:txBody>
          <a:bodyPr/>
          <a:lstStyle/>
          <a:p>
            <a:endParaRPr lang="tr-TR"/>
          </a:p>
        </p:txBody>
      </p:sp>
      <p:sp>
        <p:nvSpPr>
          <p:cNvPr id="54308" name="Line 44"/>
          <p:cNvSpPr>
            <a:spLocks noChangeShapeType="1"/>
          </p:cNvSpPr>
          <p:nvPr/>
        </p:nvSpPr>
        <p:spPr bwMode="auto">
          <a:xfrm>
            <a:off x="6227763" y="4221163"/>
            <a:ext cx="0" cy="433387"/>
          </a:xfrm>
          <a:prstGeom prst="line">
            <a:avLst/>
          </a:prstGeom>
          <a:noFill/>
          <a:ln w="9525">
            <a:solidFill>
              <a:schemeClr val="tx1"/>
            </a:solidFill>
            <a:round/>
            <a:headEnd/>
            <a:tailEnd/>
          </a:ln>
          <a:effectLst/>
        </p:spPr>
        <p:txBody>
          <a:bodyPr/>
          <a:lstStyle/>
          <a:p>
            <a:endParaRPr lang="tr-TR"/>
          </a:p>
        </p:txBody>
      </p:sp>
      <p:sp>
        <p:nvSpPr>
          <p:cNvPr id="54309" name="Line 45"/>
          <p:cNvSpPr>
            <a:spLocks noChangeShapeType="1"/>
          </p:cNvSpPr>
          <p:nvPr/>
        </p:nvSpPr>
        <p:spPr bwMode="auto">
          <a:xfrm>
            <a:off x="6372225" y="4221163"/>
            <a:ext cx="0" cy="433387"/>
          </a:xfrm>
          <a:prstGeom prst="line">
            <a:avLst/>
          </a:prstGeom>
          <a:noFill/>
          <a:ln w="9525">
            <a:solidFill>
              <a:schemeClr val="tx1"/>
            </a:solidFill>
            <a:round/>
            <a:headEnd/>
            <a:tailEnd/>
          </a:ln>
          <a:effectLst/>
        </p:spPr>
        <p:txBody>
          <a:bodyPr/>
          <a:lstStyle/>
          <a:p>
            <a:endParaRPr lang="tr-TR"/>
          </a:p>
        </p:txBody>
      </p:sp>
      <p:sp>
        <p:nvSpPr>
          <p:cNvPr id="54310" name="Line 46"/>
          <p:cNvSpPr>
            <a:spLocks noChangeShapeType="1"/>
          </p:cNvSpPr>
          <p:nvPr/>
        </p:nvSpPr>
        <p:spPr bwMode="auto">
          <a:xfrm>
            <a:off x="6516688" y="4221163"/>
            <a:ext cx="0" cy="433387"/>
          </a:xfrm>
          <a:prstGeom prst="line">
            <a:avLst/>
          </a:prstGeom>
          <a:noFill/>
          <a:ln w="9525">
            <a:solidFill>
              <a:schemeClr val="tx1"/>
            </a:solidFill>
            <a:round/>
            <a:headEnd/>
            <a:tailEnd/>
          </a:ln>
          <a:effectLst/>
        </p:spPr>
        <p:txBody>
          <a:bodyPr/>
          <a:lstStyle/>
          <a:p>
            <a:endParaRPr lang="tr-TR"/>
          </a:p>
        </p:txBody>
      </p:sp>
      <p:sp>
        <p:nvSpPr>
          <p:cNvPr id="54311" name="Line 47"/>
          <p:cNvSpPr>
            <a:spLocks noChangeShapeType="1"/>
          </p:cNvSpPr>
          <p:nvPr/>
        </p:nvSpPr>
        <p:spPr bwMode="auto">
          <a:xfrm>
            <a:off x="6659563" y="4221163"/>
            <a:ext cx="0" cy="433387"/>
          </a:xfrm>
          <a:prstGeom prst="line">
            <a:avLst/>
          </a:prstGeom>
          <a:noFill/>
          <a:ln w="9525">
            <a:solidFill>
              <a:schemeClr val="tx1"/>
            </a:solidFill>
            <a:round/>
            <a:headEnd/>
            <a:tailEnd/>
          </a:ln>
          <a:effectLst/>
        </p:spPr>
        <p:txBody>
          <a:bodyPr/>
          <a:lstStyle/>
          <a:p>
            <a:endParaRPr lang="tr-TR"/>
          </a:p>
        </p:txBody>
      </p:sp>
      <p:sp>
        <p:nvSpPr>
          <p:cNvPr id="54312" name="Line 48"/>
          <p:cNvSpPr>
            <a:spLocks noChangeShapeType="1"/>
          </p:cNvSpPr>
          <p:nvPr/>
        </p:nvSpPr>
        <p:spPr bwMode="auto">
          <a:xfrm>
            <a:off x="6804025" y="4221163"/>
            <a:ext cx="0" cy="433387"/>
          </a:xfrm>
          <a:prstGeom prst="line">
            <a:avLst/>
          </a:prstGeom>
          <a:noFill/>
          <a:ln w="9525">
            <a:solidFill>
              <a:schemeClr val="tx1"/>
            </a:solidFill>
            <a:round/>
            <a:headEnd/>
            <a:tailEnd/>
          </a:ln>
          <a:effectLst/>
        </p:spPr>
        <p:txBody>
          <a:bodyPr/>
          <a:lstStyle/>
          <a:p>
            <a:endParaRPr lang="tr-TR"/>
          </a:p>
        </p:txBody>
      </p:sp>
      <p:sp>
        <p:nvSpPr>
          <p:cNvPr id="54313" name="Line 49"/>
          <p:cNvSpPr>
            <a:spLocks noChangeShapeType="1"/>
          </p:cNvSpPr>
          <p:nvPr/>
        </p:nvSpPr>
        <p:spPr bwMode="auto">
          <a:xfrm>
            <a:off x="6948488" y="4221163"/>
            <a:ext cx="0" cy="433387"/>
          </a:xfrm>
          <a:prstGeom prst="line">
            <a:avLst/>
          </a:prstGeom>
          <a:noFill/>
          <a:ln w="9525">
            <a:solidFill>
              <a:schemeClr val="tx1"/>
            </a:solidFill>
            <a:round/>
            <a:headEnd/>
            <a:tailEnd/>
          </a:ln>
          <a:effectLst/>
        </p:spPr>
        <p:txBody>
          <a:bodyPr/>
          <a:lstStyle/>
          <a:p>
            <a:endParaRPr lang="tr-TR"/>
          </a:p>
        </p:txBody>
      </p:sp>
      <p:sp>
        <p:nvSpPr>
          <p:cNvPr id="54314" name="Line 50"/>
          <p:cNvSpPr>
            <a:spLocks noChangeShapeType="1"/>
          </p:cNvSpPr>
          <p:nvPr/>
        </p:nvSpPr>
        <p:spPr bwMode="auto">
          <a:xfrm>
            <a:off x="7092950" y="4221163"/>
            <a:ext cx="0" cy="433387"/>
          </a:xfrm>
          <a:prstGeom prst="line">
            <a:avLst/>
          </a:prstGeom>
          <a:noFill/>
          <a:ln w="9525">
            <a:solidFill>
              <a:schemeClr val="tx1"/>
            </a:solidFill>
            <a:round/>
            <a:headEnd/>
            <a:tailEnd/>
          </a:ln>
          <a:effectLst/>
        </p:spPr>
        <p:txBody>
          <a:bodyPr/>
          <a:lstStyle/>
          <a:p>
            <a:endParaRPr lang="tr-TR"/>
          </a:p>
        </p:txBody>
      </p:sp>
      <p:sp>
        <p:nvSpPr>
          <p:cNvPr id="54315" name="Line 51"/>
          <p:cNvSpPr>
            <a:spLocks noChangeShapeType="1"/>
          </p:cNvSpPr>
          <p:nvPr/>
        </p:nvSpPr>
        <p:spPr bwMode="auto">
          <a:xfrm>
            <a:off x="7235825" y="4221163"/>
            <a:ext cx="0" cy="433387"/>
          </a:xfrm>
          <a:prstGeom prst="line">
            <a:avLst/>
          </a:prstGeom>
          <a:noFill/>
          <a:ln w="9525">
            <a:solidFill>
              <a:schemeClr val="tx1"/>
            </a:solidFill>
            <a:round/>
            <a:headEnd/>
            <a:tailEnd/>
          </a:ln>
          <a:effectLst/>
        </p:spPr>
        <p:txBody>
          <a:bodyPr/>
          <a:lstStyle/>
          <a:p>
            <a:endParaRPr lang="tr-TR"/>
          </a:p>
        </p:txBody>
      </p:sp>
      <p:sp>
        <p:nvSpPr>
          <p:cNvPr id="54316" name="Line 52"/>
          <p:cNvSpPr>
            <a:spLocks noChangeShapeType="1"/>
          </p:cNvSpPr>
          <p:nvPr/>
        </p:nvSpPr>
        <p:spPr bwMode="auto">
          <a:xfrm>
            <a:off x="7380288" y="4221163"/>
            <a:ext cx="0" cy="433387"/>
          </a:xfrm>
          <a:prstGeom prst="line">
            <a:avLst/>
          </a:prstGeom>
          <a:noFill/>
          <a:ln w="9525">
            <a:solidFill>
              <a:schemeClr val="tx1"/>
            </a:solidFill>
            <a:round/>
            <a:headEnd/>
            <a:tailEnd/>
          </a:ln>
          <a:effectLst/>
        </p:spPr>
        <p:txBody>
          <a:bodyPr/>
          <a:lstStyle/>
          <a:p>
            <a:endParaRPr lang="tr-TR"/>
          </a:p>
        </p:txBody>
      </p:sp>
      <p:sp>
        <p:nvSpPr>
          <p:cNvPr id="54317" name="Line 53"/>
          <p:cNvSpPr>
            <a:spLocks noChangeShapeType="1"/>
          </p:cNvSpPr>
          <p:nvPr/>
        </p:nvSpPr>
        <p:spPr bwMode="auto">
          <a:xfrm>
            <a:off x="7524750" y="4221163"/>
            <a:ext cx="0" cy="433387"/>
          </a:xfrm>
          <a:prstGeom prst="line">
            <a:avLst/>
          </a:prstGeom>
          <a:noFill/>
          <a:ln w="9525">
            <a:solidFill>
              <a:schemeClr val="tx1"/>
            </a:solidFill>
            <a:round/>
            <a:headEnd/>
            <a:tailEnd/>
          </a:ln>
          <a:effectLst/>
        </p:spPr>
        <p:txBody>
          <a:bodyPr/>
          <a:lstStyle/>
          <a:p>
            <a:endParaRPr lang="tr-TR"/>
          </a:p>
        </p:txBody>
      </p:sp>
      <p:sp>
        <p:nvSpPr>
          <p:cNvPr id="54318" name="Line 54"/>
          <p:cNvSpPr>
            <a:spLocks noChangeShapeType="1"/>
          </p:cNvSpPr>
          <p:nvPr/>
        </p:nvSpPr>
        <p:spPr bwMode="auto">
          <a:xfrm>
            <a:off x="5795963" y="4221163"/>
            <a:ext cx="0" cy="433387"/>
          </a:xfrm>
          <a:prstGeom prst="line">
            <a:avLst/>
          </a:prstGeom>
          <a:noFill/>
          <a:ln w="9525">
            <a:solidFill>
              <a:schemeClr val="tx1"/>
            </a:solidFill>
            <a:round/>
            <a:headEnd/>
            <a:tailEnd/>
          </a:ln>
          <a:effectLst/>
        </p:spPr>
        <p:txBody>
          <a:bodyPr/>
          <a:lstStyle/>
          <a:p>
            <a:endParaRPr lang="tr-TR"/>
          </a:p>
        </p:txBody>
      </p:sp>
      <p:sp>
        <p:nvSpPr>
          <p:cNvPr id="54319" name="Line 55"/>
          <p:cNvSpPr>
            <a:spLocks noChangeShapeType="1"/>
          </p:cNvSpPr>
          <p:nvPr/>
        </p:nvSpPr>
        <p:spPr bwMode="auto">
          <a:xfrm>
            <a:off x="5651500" y="4292600"/>
            <a:ext cx="0" cy="433388"/>
          </a:xfrm>
          <a:prstGeom prst="line">
            <a:avLst/>
          </a:prstGeom>
          <a:noFill/>
          <a:ln w="9525">
            <a:solidFill>
              <a:schemeClr val="tx1"/>
            </a:solidFill>
            <a:round/>
            <a:headEnd/>
            <a:tailEnd/>
          </a:ln>
          <a:effectLst/>
        </p:spPr>
        <p:txBody>
          <a:bodyPr/>
          <a:lstStyle/>
          <a:p>
            <a:endParaRPr lang="tr-TR"/>
          </a:p>
        </p:txBody>
      </p:sp>
      <p:sp>
        <p:nvSpPr>
          <p:cNvPr id="54320" name="Line 56"/>
          <p:cNvSpPr>
            <a:spLocks noChangeShapeType="1"/>
          </p:cNvSpPr>
          <p:nvPr/>
        </p:nvSpPr>
        <p:spPr bwMode="auto">
          <a:xfrm>
            <a:off x="5508625" y="4292600"/>
            <a:ext cx="0" cy="433388"/>
          </a:xfrm>
          <a:prstGeom prst="line">
            <a:avLst/>
          </a:prstGeom>
          <a:noFill/>
          <a:ln w="9525">
            <a:solidFill>
              <a:schemeClr val="tx1"/>
            </a:solidFill>
            <a:round/>
            <a:headEnd/>
            <a:tailEnd/>
          </a:ln>
          <a:effectLst/>
        </p:spPr>
        <p:txBody>
          <a:bodyPr/>
          <a:lstStyle/>
          <a:p>
            <a:endParaRPr lang="tr-TR"/>
          </a:p>
        </p:txBody>
      </p:sp>
      <p:sp>
        <p:nvSpPr>
          <p:cNvPr id="54321" name="Line 57"/>
          <p:cNvSpPr>
            <a:spLocks noChangeShapeType="1"/>
          </p:cNvSpPr>
          <p:nvPr/>
        </p:nvSpPr>
        <p:spPr bwMode="auto">
          <a:xfrm>
            <a:off x="5364163" y="4365625"/>
            <a:ext cx="0" cy="433388"/>
          </a:xfrm>
          <a:prstGeom prst="line">
            <a:avLst/>
          </a:prstGeom>
          <a:noFill/>
          <a:ln w="9525">
            <a:solidFill>
              <a:schemeClr val="tx1"/>
            </a:solidFill>
            <a:round/>
            <a:headEnd/>
            <a:tailEnd/>
          </a:ln>
          <a:effectLst/>
        </p:spPr>
        <p:txBody>
          <a:bodyPr/>
          <a:lstStyle/>
          <a:p>
            <a:endParaRPr lang="tr-TR"/>
          </a:p>
        </p:txBody>
      </p:sp>
      <p:sp>
        <p:nvSpPr>
          <p:cNvPr id="54322" name="Line 58"/>
          <p:cNvSpPr>
            <a:spLocks noChangeShapeType="1"/>
          </p:cNvSpPr>
          <p:nvPr/>
        </p:nvSpPr>
        <p:spPr bwMode="auto">
          <a:xfrm>
            <a:off x="5219700" y="4437063"/>
            <a:ext cx="0" cy="433387"/>
          </a:xfrm>
          <a:prstGeom prst="line">
            <a:avLst/>
          </a:prstGeom>
          <a:noFill/>
          <a:ln w="9525">
            <a:solidFill>
              <a:schemeClr val="tx1"/>
            </a:solidFill>
            <a:round/>
            <a:headEnd/>
            <a:tailEnd/>
          </a:ln>
          <a:effectLst/>
        </p:spPr>
        <p:txBody>
          <a:bodyPr/>
          <a:lstStyle/>
          <a:p>
            <a:endParaRPr lang="tr-TR"/>
          </a:p>
        </p:txBody>
      </p:sp>
      <p:sp>
        <p:nvSpPr>
          <p:cNvPr id="54323" name="Line 59"/>
          <p:cNvSpPr>
            <a:spLocks noChangeShapeType="1"/>
          </p:cNvSpPr>
          <p:nvPr/>
        </p:nvSpPr>
        <p:spPr bwMode="auto">
          <a:xfrm>
            <a:off x="5076825" y="4437063"/>
            <a:ext cx="0" cy="433387"/>
          </a:xfrm>
          <a:prstGeom prst="line">
            <a:avLst/>
          </a:prstGeom>
          <a:noFill/>
          <a:ln w="9525">
            <a:solidFill>
              <a:schemeClr val="tx1"/>
            </a:solidFill>
            <a:round/>
            <a:headEnd/>
            <a:tailEnd/>
          </a:ln>
          <a:effectLst/>
        </p:spPr>
        <p:txBody>
          <a:bodyPr/>
          <a:lstStyle/>
          <a:p>
            <a:endParaRPr lang="tr-TR"/>
          </a:p>
        </p:txBody>
      </p:sp>
      <p:sp>
        <p:nvSpPr>
          <p:cNvPr id="54324" name="Line 60"/>
          <p:cNvSpPr>
            <a:spLocks noChangeShapeType="1"/>
          </p:cNvSpPr>
          <p:nvPr/>
        </p:nvSpPr>
        <p:spPr bwMode="auto">
          <a:xfrm>
            <a:off x="4932363" y="4508500"/>
            <a:ext cx="0" cy="433388"/>
          </a:xfrm>
          <a:prstGeom prst="line">
            <a:avLst/>
          </a:prstGeom>
          <a:noFill/>
          <a:ln w="9525">
            <a:solidFill>
              <a:schemeClr val="tx1"/>
            </a:solidFill>
            <a:round/>
            <a:headEnd/>
            <a:tailEnd/>
          </a:ln>
          <a:effectLst/>
        </p:spPr>
        <p:txBody>
          <a:bodyPr/>
          <a:lstStyle/>
          <a:p>
            <a:endParaRPr lang="tr-TR"/>
          </a:p>
        </p:txBody>
      </p:sp>
      <p:sp>
        <p:nvSpPr>
          <p:cNvPr id="54325" name="Line 61"/>
          <p:cNvSpPr>
            <a:spLocks noChangeShapeType="1"/>
          </p:cNvSpPr>
          <p:nvPr/>
        </p:nvSpPr>
        <p:spPr bwMode="auto">
          <a:xfrm>
            <a:off x="4787900" y="4508500"/>
            <a:ext cx="0" cy="433388"/>
          </a:xfrm>
          <a:prstGeom prst="line">
            <a:avLst/>
          </a:prstGeom>
          <a:noFill/>
          <a:ln w="9525">
            <a:solidFill>
              <a:schemeClr val="tx1"/>
            </a:solidFill>
            <a:round/>
            <a:headEnd/>
            <a:tailEnd/>
          </a:ln>
          <a:effectLst/>
        </p:spPr>
        <p:txBody>
          <a:bodyPr/>
          <a:lstStyle/>
          <a:p>
            <a:endParaRPr lang="tr-TR"/>
          </a:p>
        </p:txBody>
      </p:sp>
      <p:sp>
        <p:nvSpPr>
          <p:cNvPr id="54326" name="Line 62"/>
          <p:cNvSpPr>
            <a:spLocks noChangeShapeType="1"/>
          </p:cNvSpPr>
          <p:nvPr/>
        </p:nvSpPr>
        <p:spPr bwMode="auto">
          <a:xfrm>
            <a:off x="4643438" y="4581525"/>
            <a:ext cx="0" cy="433388"/>
          </a:xfrm>
          <a:prstGeom prst="line">
            <a:avLst/>
          </a:prstGeom>
          <a:noFill/>
          <a:ln w="9525">
            <a:solidFill>
              <a:schemeClr val="tx1"/>
            </a:solidFill>
            <a:round/>
            <a:headEnd/>
            <a:tailEnd/>
          </a:ln>
          <a:effectLst/>
        </p:spPr>
        <p:txBody>
          <a:bodyPr/>
          <a:lstStyle/>
          <a:p>
            <a:endParaRPr lang="tr-TR"/>
          </a:p>
        </p:txBody>
      </p:sp>
      <p:sp>
        <p:nvSpPr>
          <p:cNvPr id="54327" name="Line 63"/>
          <p:cNvSpPr>
            <a:spLocks noChangeShapeType="1"/>
          </p:cNvSpPr>
          <p:nvPr/>
        </p:nvSpPr>
        <p:spPr bwMode="auto">
          <a:xfrm>
            <a:off x="4500563" y="4652963"/>
            <a:ext cx="0" cy="433387"/>
          </a:xfrm>
          <a:prstGeom prst="line">
            <a:avLst/>
          </a:prstGeom>
          <a:noFill/>
          <a:ln w="9525">
            <a:solidFill>
              <a:schemeClr val="tx1"/>
            </a:solidFill>
            <a:round/>
            <a:headEnd/>
            <a:tailEnd/>
          </a:ln>
          <a:effectLst/>
        </p:spPr>
        <p:txBody>
          <a:bodyPr/>
          <a:lstStyle/>
          <a:p>
            <a:endParaRPr lang="tr-TR"/>
          </a:p>
        </p:txBody>
      </p:sp>
      <p:sp>
        <p:nvSpPr>
          <p:cNvPr id="54328" name="Line 64"/>
          <p:cNvSpPr>
            <a:spLocks noChangeShapeType="1"/>
          </p:cNvSpPr>
          <p:nvPr/>
        </p:nvSpPr>
        <p:spPr bwMode="auto">
          <a:xfrm>
            <a:off x="4356100" y="4652963"/>
            <a:ext cx="0" cy="433387"/>
          </a:xfrm>
          <a:prstGeom prst="line">
            <a:avLst/>
          </a:prstGeom>
          <a:noFill/>
          <a:ln w="9525">
            <a:solidFill>
              <a:schemeClr val="tx1"/>
            </a:solidFill>
            <a:round/>
            <a:headEnd/>
            <a:tailEnd/>
          </a:ln>
          <a:effectLst/>
        </p:spPr>
        <p:txBody>
          <a:bodyPr/>
          <a:lstStyle/>
          <a:p>
            <a:endParaRPr lang="tr-TR"/>
          </a:p>
        </p:txBody>
      </p:sp>
      <p:sp>
        <p:nvSpPr>
          <p:cNvPr id="54329" name="Line 65"/>
          <p:cNvSpPr>
            <a:spLocks noChangeShapeType="1"/>
          </p:cNvSpPr>
          <p:nvPr/>
        </p:nvSpPr>
        <p:spPr bwMode="auto">
          <a:xfrm>
            <a:off x="4140200" y="4724400"/>
            <a:ext cx="0" cy="433388"/>
          </a:xfrm>
          <a:prstGeom prst="line">
            <a:avLst/>
          </a:prstGeom>
          <a:noFill/>
          <a:ln w="9525">
            <a:solidFill>
              <a:schemeClr val="tx1"/>
            </a:solidFill>
            <a:round/>
            <a:headEnd/>
            <a:tailEnd/>
          </a:ln>
          <a:effectLst/>
        </p:spPr>
        <p:txBody>
          <a:bodyPr/>
          <a:lstStyle/>
          <a:p>
            <a:endParaRPr lang="tr-TR"/>
          </a:p>
        </p:txBody>
      </p:sp>
      <p:sp>
        <p:nvSpPr>
          <p:cNvPr id="54330" name="Line 66"/>
          <p:cNvSpPr>
            <a:spLocks noChangeShapeType="1"/>
          </p:cNvSpPr>
          <p:nvPr/>
        </p:nvSpPr>
        <p:spPr bwMode="auto">
          <a:xfrm>
            <a:off x="3995738" y="4797425"/>
            <a:ext cx="0" cy="433388"/>
          </a:xfrm>
          <a:prstGeom prst="line">
            <a:avLst/>
          </a:prstGeom>
          <a:noFill/>
          <a:ln w="9525">
            <a:solidFill>
              <a:schemeClr val="tx1"/>
            </a:solidFill>
            <a:round/>
            <a:headEnd/>
            <a:tailEnd/>
          </a:ln>
          <a:effectLst/>
        </p:spPr>
        <p:txBody>
          <a:bodyPr/>
          <a:lstStyle/>
          <a:p>
            <a:endParaRPr lang="tr-TR"/>
          </a:p>
        </p:txBody>
      </p:sp>
      <p:sp>
        <p:nvSpPr>
          <p:cNvPr id="54331" name="Line 67"/>
          <p:cNvSpPr>
            <a:spLocks noChangeShapeType="1"/>
          </p:cNvSpPr>
          <p:nvPr/>
        </p:nvSpPr>
        <p:spPr bwMode="auto">
          <a:xfrm>
            <a:off x="3851275" y="4797425"/>
            <a:ext cx="0" cy="433388"/>
          </a:xfrm>
          <a:prstGeom prst="line">
            <a:avLst/>
          </a:prstGeom>
          <a:noFill/>
          <a:ln w="9525">
            <a:solidFill>
              <a:schemeClr val="tx1"/>
            </a:solidFill>
            <a:round/>
            <a:headEnd/>
            <a:tailEnd/>
          </a:ln>
          <a:effectLst/>
        </p:spPr>
        <p:txBody>
          <a:bodyPr/>
          <a:lstStyle/>
          <a:p>
            <a:endParaRPr lang="tr-TR"/>
          </a:p>
        </p:txBody>
      </p:sp>
      <p:sp>
        <p:nvSpPr>
          <p:cNvPr id="54332" name="Line 68"/>
          <p:cNvSpPr>
            <a:spLocks noChangeShapeType="1"/>
          </p:cNvSpPr>
          <p:nvPr/>
        </p:nvSpPr>
        <p:spPr bwMode="auto">
          <a:xfrm>
            <a:off x="3708400" y="4868863"/>
            <a:ext cx="0" cy="433387"/>
          </a:xfrm>
          <a:prstGeom prst="line">
            <a:avLst/>
          </a:prstGeom>
          <a:noFill/>
          <a:ln w="9525">
            <a:solidFill>
              <a:schemeClr val="tx1"/>
            </a:solidFill>
            <a:round/>
            <a:headEnd/>
            <a:tailEnd/>
          </a:ln>
          <a:effectLst/>
        </p:spPr>
        <p:txBody>
          <a:bodyPr/>
          <a:lstStyle/>
          <a:p>
            <a:endParaRPr lang="tr-TR"/>
          </a:p>
        </p:txBody>
      </p:sp>
      <p:sp>
        <p:nvSpPr>
          <p:cNvPr id="54333" name="Line 69"/>
          <p:cNvSpPr>
            <a:spLocks noChangeShapeType="1"/>
          </p:cNvSpPr>
          <p:nvPr/>
        </p:nvSpPr>
        <p:spPr bwMode="auto">
          <a:xfrm>
            <a:off x="3348038" y="4941888"/>
            <a:ext cx="0" cy="433387"/>
          </a:xfrm>
          <a:prstGeom prst="line">
            <a:avLst/>
          </a:prstGeom>
          <a:noFill/>
          <a:ln w="9525">
            <a:solidFill>
              <a:schemeClr val="tx1"/>
            </a:solidFill>
            <a:round/>
            <a:headEnd/>
            <a:tailEnd/>
          </a:ln>
          <a:effectLst/>
        </p:spPr>
        <p:txBody>
          <a:bodyPr/>
          <a:lstStyle/>
          <a:p>
            <a:endParaRPr lang="tr-TR"/>
          </a:p>
        </p:txBody>
      </p:sp>
      <p:sp>
        <p:nvSpPr>
          <p:cNvPr id="54334" name="Line 70"/>
          <p:cNvSpPr>
            <a:spLocks noChangeShapeType="1"/>
          </p:cNvSpPr>
          <p:nvPr/>
        </p:nvSpPr>
        <p:spPr bwMode="auto">
          <a:xfrm>
            <a:off x="3132138" y="5013325"/>
            <a:ext cx="0" cy="433388"/>
          </a:xfrm>
          <a:prstGeom prst="line">
            <a:avLst/>
          </a:prstGeom>
          <a:noFill/>
          <a:ln w="9525">
            <a:solidFill>
              <a:schemeClr val="tx1"/>
            </a:solidFill>
            <a:round/>
            <a:headEnd/>
            <a:tailEnd/>
          </a:ln>
          <a:effectLst/>
        </p:spPr>
        <p:txBody>
          <a:bodyPr/>
          <a:lstStyle/>
          <a:p>
            <a:endParaRPr lang="tr-TR"/>
          </a:p>
        </p:txBody>
      </p:sp>
      <p:sp>
        <p:nvSpPr>
          <p:cNvPr id="54335" name="Line 71"/>
          <p:cNvSpPr>
            <a:spLocks noChangeShapeType="1"/>
          </p:cNvSpPr>
          <p:nvPr/>
        </p:nvSpPr>
        <p:spPr bwMode="auto">
          <a:xfrm>
            <a:off x="2987675" y="5084763"/>
            <a:ext cx="0" cy="433387"/>
          </a:xfrm>
          <a:prstGeom prst="line">
            <a:avLst/>
          </a:prstGeom>
          <a:noFill/>
          <a:ln w="9525">
            <a:solidFill>
              <a:schemeClr val="tx1"/>
            </a:solidFill>
            <a:round/>
            <a:headEnd/>
            <a:tailEnd/>
          </a:ln>
          <a:effectLst/>
        </p:spPr>
        <p:txBody>
          <a:bodyPr/>
          <a:lstStyle/>
          <a:p>
            <a:endParaRPr lang="tr-TR"/>
          </a:p>
        </p:txBody>
      </p:sp>
      <p:sp>
        <p:nvSpPr>
          <p:cNvPr id="54336" name="Line 72"/>
          <p:cNvSpPr>
            <a:spLocks noChangeShapeType="1"/>
          </p:cNvSpPr>
          <p:nvPr/>
        </p:nvSpPr>
        <p:spPr bwMode="auto">
          <a:xfrm>
            <a:off x="3563938" y="4868863"/>
            <a:ext cx="0" cy="433387"/>
          </a:xfrm>
          <a:prstGeom prst="line">
            <a:avLst/>
          </a:prstGeom>
          <a:noFill/>
          <a:ln w="9525">
            <a:solidFill>
              <a:schemeClr val="tx1"/>
            </a:solidFill>
            <a:round/>
            <a:headEnd/>
            <a:tailEnd/>
          </a:ln>
          <a:effectLst/>
        </p:spPr>
        <p:txBody>
          <a:bodyPr/>
          <a:lstStyle/>
          <a:p>
            <a:endParaRPr lang="tr-TR"/>
          </a:p>
        </p:txBody>
      </p:sp>
      <p:sp>
        <p:nvSpPr>
          <p:cNvPr id="54337" name="Line 73"/>
          <p:cNvSpPr>
            <a:spLocks noChangeShapeType="1"/>
          </p:cNvSpPr>
          <p:nvPr/>
        </p:nvSpPr>
        <p:spPr bwMode="auto">
          <a:xfrm>
            <a:off x="2700338" y="5013325"/>
            <a:ext cx="0" cy="433388"/>
          </a:xfrm>
          <a:prstGeom prst="line">
            <a:avLst/>
          </a:prstGeom>
          <a:noFill/>
          <a:ln w="9525">
            <a:solidFill>
              <a:schemeClr val="tx1"/>
            </a:solidFill>
            <a:round/>
            <a:headEnd/>
            <a:tailEnd/>
          </a:ln>
          <a:effectLst/>
        </p:spPr>
        <p:txBody>
          <a:bodyPr/>
          <a:lstStyle/>
          <a:p>
            <a:endParaRPr lang="tr-TR"/>
          </a:p>
        </p:txBody>
      </p:sp>
      <p:sp>
        <p:nvSpPr>
          <p:cNvPr id="54338" name="Line 74"/>
          <p:cNvSpPr>
            <a:spLocks noChangeShapeType="1"/>
          </p:cNvSpPr>
          <p:nvPr/>
        </p:nvSpPr>
        <p:spPr bwMode="auto">
          <a:xfrm>
            <a:off x="2843213" y="5157788"/>
            <a:ext cx="0" cy="433387"/>
          </a:xfrm>
          <a:prstGeom prst="line">
            <a:avLst/>
          </a:prstGeom>
          <a:noFill/>
          <a:ln w="9525">
            <a:solidFill>
              <a:schemeClr val="tx1"/>
            </a:solidFill>
            <a:round/>
            <a:headEnd/>
            <a:tailEnd/>
          </a:ln>
          <a:effectLst/>
        </p:spPr>
        <p:txBody>
          <a:bodyPr/>
          <a:lstStyle/>
          <a:p>
            <a:endParaRPr lang="tr-TR"/>
          </a:p>
        </p:txBody>
      </p:sp>
      <p:sp>
        <p:nvSpPr>
          <p:cNvPr id="54339" name="Line 75"/>
          <p:cNvSpPr>
            <a:spLocks noChangeShapeType="1"/>
          </p:cNvSpPr>
          <p:nvPr/>
        </p:nvSpPr>
        <p:spPr bwMode="auto">
          <a:xfrm flipV="1">
            <a:off x="1619250" y="2852738"/>
            <a:ext cx="0" cy="3168650"/>
          </a:xfrm>
          <a:prstGeom prst="line">
            <a:avLst/>
          </a:prstGeom>
          <a:noFill/>
          <a:ln w="9525">
            <a:solidFill>
              <a:srgbClr val="FFFF00"/>
            </a:solidFill>
            <a:prstDash val="dash"/>
            <a:round/>
            <a:headEnd/>
            <a:tailEnd/>
          </a:ln>
          <a:effectLst/>
        </p:spPr>
        <p:txBody>
          <a:bodyPr/>
          <a:lstStyle/>
          <a:p>
            <a:endParaRPr lang="tr-TR"/>
          </a:p>
        </p:txBody>
      </p:sp>
      <p:sp>
        <p:nvSpPr>
          <p:cNvPr id="54340" name="Line 76"/>
          <p:cNvSpPr>
            <a:spLocks noChangeShapeType="1"/>
          </p:cNvSpPr>
          <p:nvPr/>
        </p:nvSpPr>
        <p:spPr bwMode="auto">
          <a:xfrm flipV="1">
            <a:off x="2916238" y="2781300"/>
            <a:ext cx="0" cy="3168650"/>
          </a:xfrm>
          <a:prstGeom prst="line">
            <a:avLst/>
          </a:prstGeom>
          <a:noFill/>
          <a:ln w="9525">
            <a:solidFill>
              <a:srgbClr val="FFFF00"/>
            </a:solidFill>
            <a:prstDash val="dash"/>
            <a:round/>
            <a:headEnd/>
            <a:tailEnd/>
          </a:ln>
          <a:effectLst/>
        </p:spPr>
        <p:txBody>
          <a:bodyPr/>
          <a:lstStyle/>
          <a:p>
            <a:endParaRPr lang="tr-TR"/>
          </a:p>
        </p:txBody>
      </p:sp>
      <p:sp>
        <p:nvSpPr>
          <p:cNvPr id="54341" name="Line 77"/>
          <p:cNvSpPr>
            <a:spLocks noChangeShapeType="1"/>
          </p:cNvSpPr>
          <p:nvPr/>
        </p:nvSpPr>
        <p:spPr bwMode="auto">
          <a:xfrm flipV="1">
            <a:off x="3276600" y="2852738"/>
            <a:ext cx="0" cy="3168650"/>
          </a:xfrm>
          <a:prstGeom prst="line">
            <a:avLst/>
          </a:prstGeom>
          <a:noFill/>
          <a:ln w="9525">
            <a:solidFill>
              <a:srgbClr val="FFFF00"/>
            </a:solidFill>
            <a:prstDash val="dash"/>
            <a:round/>
            <a:headEnd/>
            <a:tailEnd/>
          </a:ln>
          <a:effectLst/>
        </p:spPr>
        <p:txBody>
          <a:bodyPr/>
          <a:lstStyle/>
          <a:p>
            <a:endParaRPr lang="tr-TR"/>
          </a:p>
        </p:txBody>
      </p:sp>
      <p:sp>
        <p:nvSpPr>
          <p:cNvPr id="54342" name="Line 78"/>
          <p:cNvSpPr>
            <a:spLocks noChangeShapeType="1"/>
          </p:cNvSpPr>
          <p:nvPr/>
        </p:nvSpPr>
        <p:spPr bwMode="auto">
          <a:xfrm flipV="1">
            <a:off x="5867400" y="2852738"/>
            <a:ext cx="0" cy="3168650"/>
          </a:xfrm>
          <a:prstGeom prst="line">
            <a:avLst/>
          </a:prstGeom>
          <a:noFill/>
          <a:ln w="9525">
            <a:solidFill>
              <a:srgbClr val="FFFF00"/>
            </a:solidFill>
            <a:prstDash val="dash"/>
            <a:round/>
            <a:headEnd/>
            <a:tailEnd/>
          </a:ln>
          <a:effectLst/>
        </p:spPr>
        <p:txBody>
          <a:bodyPr/>
          <a:lstStyle/>
          <a:p>
            <a:endParaRPr lang="tr-TR"/>
          </a:p>
        </p:txBody>
      </p:sp>
      <p:sp>
        <p:nvSpPr>
          <p:cNvPr id="54343" name="Line 79"/>
          <p:cNvSpPr>
            <a:spLocks noChangeShapeType="1"/>
          </p:cNvSpPr>
          <p:nvPr/>
        </p:nvSpPr>
        <p:spPr bwMode="auto">
          <a:xfrm flipV="1">
            <a:off x="7451725" y="2852738"/>
            <a:ext cx="0" cy="3168650"/>
          </a:xfrm>
          <a:prstGeom prst="line">
            <a:avLst/>
          </a:prstGeom>
          <a:noFill/>
          <a:ln w="9525">
            <a:solidFill>
              <a:srgbClr val="FFFF00"/>
            </a:solidFill>
            <a:prstDash val="dash"/>
            <a:round/>
            <a:headEnd/>
            <a:tailEnd/>
          </a:ln>
          <a:effectLst/>
        </p:spPr>
        <p:txBody>
          <a:bodyPr/>
          <a:lstStyle/>
          <a:p>
            <a:endParaRPr lang="tr-TR"/>
          </a:p>
        </p:txBody>
      </p:sp>
      <p:sp>
        <p:nvSpPr>
          <p:cNvPr id="54344" name="Line 80"/>
          <p:cNvSpPr>
            <a:spLocks noChangeShapeType="1"/>
          </p:cNvSpPr>
          <p:nvPr/>
        </p:nvSpPr>
        <p:spPr bwMode="auto">
          <a:xfrm>
            <a:off x="1331913" y="5084763"/>
            <a:ext cx="6553200" cy="0"/>
          </a:xfrm>
          <a:prstGeom prst="line">
            <a:avLst/>
          </a:prstGeom>
          <a:noFill/>
          <a:ln w="31750">
            <a:solidFill>
              <a:srgbClr val="FF00FF"/>
            </a:solidFill>
            <a:prstDash val="sysDot"/>
            <a:round/>
            <a:headEnd/>
            <a:tailEnd/>
          </a:ln>
          <a:effectLst/>
        </p:spPr>
        <p:txBody>
          <a:bodyPr/>
          <a:lstStyle/>
          <a:p>
            <a:endParaRPr lang="tr-TR"/>
          </a:p>
        </p:txBody>
      </p:sp>
      <p:sp>
        <p:nvSpPr>
          <p:cNvPr id="54345" name="Line 81"/>
          <p:cNvSpPr>
            <a:spLocks noChangeShapeType="1"/>
          </p:cNvSpPr>
          <p:nvPr/>
        </p:nvSpPr>
        <p:spPr bwMode="auto">
          <a:xfrm>
            <a:off x="1331913" y="5589588"/>
            <a:ext cx="6553200" cy="0"/>
          </a:xfrm>
          <a:prstGeom prst="line">
            <a:avLst/>
          </a:prstGeom>
          <a:noFill/>
          <a:ln w="31750">
            <a:solidFill>
              <a:srgbClr val="FF00FF"/>
            </a:solidFill>
            <a:prstDash val="sysDot"/>
            <a:round/>
            <a:headEnd/>
            <a:tailEnd/>
          </a:ln>
          <a:effectLst/>
        </p:spPr>
        <p:txBody>
          <a:bodyPr/>
          <a:lstStyle/>
          <a:p>
            <a:endParaRPr lang="tr-TR"/>
          </a:p>
        </p:txBody>
      </p:sp>
      <p:sp>
        <p:nvSpPr>
          <p:cNvPr id="54346" name="Line 82"/>
          <p:cNvSpPr>
            <a:spLocks noChangeShapeType="1"/>
          </p:cNvSpPr>
          <p:nvPr/>
        </p:nvSpPr>
        <p:spPr bwMode="auto">
          <a:xfrm>
            <a:off x="1331913" y="4221163"/>
            <a:ext cx="6553200" cy="0"/>
          </a:xfrm>
          <a:prstGeom prst="line">
            <a:avLst/>
          </a:prstGeom>
          <a:noFill/>
          <a:ln w="31750">
            <a:solidFill>
              <a:srgbClr val="FF00FF"/>
            </a:solidFill>
            <a:prstDash val="sysDot"/>
            <a:round/>
            <a:headEnd/>
            <a:tailEnd/>
          </a:ln>
          <a:effectLst/>
        </p:spPr>
        <p:txBody>
          <a:bodyPr/>
          <a:lstStyle/>
          <a:p>
            <a:endParaRPr lang="tr-TR"/>
          </a:p>
        </p:txBody>
      </p:sp>
      <p:sp>
        <p:nvSpPr>
          <p:cNvPr id="54347" name="Line 83"/>
          <p:cNvSpPr>
            <a:spLocks noChangeShapeType="1"/>
          </p:cNvSpPr>
          <p:nvPr/>
        </p:nvSpPr>
        <p:spPr bwMode="auto">
          <a:xfrm>
            <a:off x="1403350" y="4652963"/>
            <a:ext cx="6553200" cy="0"/>
          </a:xfrm>
          <a:prstGeom prst="line">
            <a:avLst/>
          </a:prstGeom>
          <a:noFill/>
          <a:ln w="38100">
            <a:solidFill>
              <a:srgbClr val="FF00FF"/>
            </a:solidFill>
            <a:prstDash val="sysDot"/>
            <a:round/>
            <a:headEnd/>
            <a:tailEnd/>
          </a:ln>
          <a:effectLst/>
        </p:spPr>
        <p:txBody>
          <a:bodyPr/>
          <a:lstStyle/>
          <a:p>
            <a:endParaRPr lang="tr-TR"/>
          </a:p>
        </p:txBody>
      </p:sp>
      <p:sp>
        <p:nvSpPr>
          <p:cNvPr id="54348" name="Text Box 84"/>
          <p:cNvSpPr txBox="1">
            <a:spLocks noChangeArrowheads="1"/>
          </p:cNvSpPr>
          <p:nvPr/>
        </p:nvSpPr>
        <p:spPr bwMode="auto">
          <a:xfrm rot="-5400000">
            <a:off x="-304006" y="4345782"/>
            <a:ext cx="1911350" cy="366712"/>
          </a:xfrm>
          <a:prstGeom prst="rect">
            <a:avLst/>
          </a:prstGeom>
          <a:noFill/>
          <a:ln w="9525">
            <a:noFill/>
            <a:miter lim="800000"/>
            <a:headEnd/>
            <a:tailEnd/>
          </a:ln>
          <a:effectLst/>
        </p:spPr>
        <p:txBody>
          <a:bodyPr wrap="none">
            <a:spAutoFit/>
          </a:bodyPr>
          <a:lstStyle/>
          <a:p>
            <a:r>
              <a:rPr lang="tr-TR" sz="1800"/>
              <a:t>Kondüsyon skoru</a:t>
            </a: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normAutofit fontScale="90000"/>
          </a:bodyPr>
          <a:lstStyle/>
          <a:p>
            <a:pPr eaLnBrk="1" hangingPunct="1">
              <a:defRPr/>
            </a:pPr>
            <a:r>
              <a:rPr lang="tr-TR" smtClean="0"/>
              <a:t>Geçiş Rasyonları ile ilgili bazı bilgiler</a:t>
            </a:r>
          </a:p>
        </p:txBody>
      </p:sp>
      <p:sp>
        <p:nvSpPr>
          <p:cNvPr id="372739" name="Rectangle 3"/>
          <p:cNvSpPr>
            <a:spLocks noGrp="1" noChangeArrowheads="1"/>
          </p:cNvSpPr>
          <p:nvPr>
            <p:ph idx="1"/>
          </p:nvPr>
        </p:nvSpPr>
        <p:spPr/>
        <p:txBody>
          <a:bodyPr/>
          <a:lstStyle/>
          <a:p>
            <a:pPr eaLnBrk="1" hangingPunct="1">
              <a:defRPr/>
            </a:pPr>
            <a:r>
              <a:rPr lang="tr-TR" smtClean="0"/>
              <a:t>Geçiş dönemi rasyonları erken kuru dönem  rasyonlarından daha yoğun besin maddeleri içerir. Böylece hem artan besin maddeleri ihtiyacı karşılanır hem de yem tüketiminde oluşan  azalma telafi edilmeye çalışılır. Ancak bu değişimi aniden yapmak çok risklidir. Tedrici bir geçiş uygulanır.</a:t>
            </a: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eaLnBrk="1" hangingPunct="1">
              <a:defRPr/>
            </a:pPr>
            <a:r>
              <a:rPr lang="tr-TR" smtClean="0"/>
              <a:t>Süt Üre Azotu nasıl değerlendirilir</a:t>
            </a:r>
          </a:p>
        </p:txBody>
      </p:sp>
      <p:sp>
        <p:nvSpPr>
          <p:cNvPr id="132099" name="Rectangle 3"/>
          <p:cNvSpPr>
            <a:spLocks noGrp="1" noChangeArrowheads="1"/>
          </p:cNvSpPr>
          <p:nvPr>
            <p:ph idx="1"/>
          </p:nvPr>
        </p:nvSpPr>
        <p:spPr/>
        <p:txBody>
          <a:bodyPr/>
          <a:lstStyle/>
          <a:p>
            <a:pPr eaLnBrk="1" hangingPunct="1">
              <a:defRPr/>
            </a:pPr>
            <a:r>
              <a:rPr lang="tr-TR" dirty="0" smtClean="0"/>
              <a:t>Süt üre azotu düzeyi ortalaması</a:t>
            </a:r>
          </a:p>
          <a:p>
            <a:pPr eaLnBrk="1" hangingPunct="1">
              <a:buFont typeface="Wingdings" pitchFamily="2" charset="2"/>
              <a:buNone/>
              <a:defRPr/>
            </a:pPr>
            <a:r>
              <a:rPr lang="tr-TR" dirty="0" smtClean="0"/>
              <a:t>		 12-18 mg/</a:t>
            </a:r>
            <a:r>
              <a:rPr lang="tr-TR" dirty="0" err="1" smtClean="0"/>
              <a:t>dl</a:t>
            </a:r>
            <a:r>
              <a:rPr lang="tr-TR" dirty="0" smtClean="0"/>
              <a:t> </a:t>
            </a:r>
          </a:p>
          <a:p>
            <a:pPr eaLnBrk="1" hangingPunct="1">
              <a:defRPr/>
            </a:pPr>
            <a:r>
              <a:rPr lang="tr-TR" dirty="0" smtClean="0"/>
              <a:t>Süt üre azotu düzeyi ferdi olarak </a:t>
            </a:r>
          </a:p>
          <a:p>
            <a:pPr eaLnBrk="1" hangingPunct="1">
              <a:buFont typeface="Wingdings" pitchFamily="2" charset="2"/>
              <a:buNone/>
              <a:defRPr/>
            </a:pPr>
            <a:r>
              <a:rPr lang="tr-TR" dirty="0" smtClean="0"/>
              <a:t>		  8-25 mg/</a:t>
            </a:r>
            <a:r>
              <a:rPr lang="tr-TR" dirty="0" err="1" smtClean="0"/>
              <a:t>dl</a:t>
            </a:r>
            <a:r>
              <a:rPr lang="tr-TR" dirty="0" smtClean="0"/>
              <a:t> arasında olabilir.</a:t>
            </a:r>
          </a:p>
          <a:p>
            <a:pPr eaLnBrk="1" hangingPunct="1">
              <a:defRPr/>
            </a:pPr>
            <a:r>
              <a:rPr lang="tr-TR" dirty="0" smtClean="0"/>
              <a:t>Değerlendirme yapmak için o sürü ya da ineğin normal değerleri hakkında bilgi sahibi olunması gerekmektedir. 	</a:t>
            </a:r>
          </a:p>
          <a:p>
            <a:pPr eaLnBrk="1" hangingPunct="1">
              <a:buFont typeface="Wingdings" pitchFamily="2" charset="2"/>
              <a:buNone/>
              <a:defRPr/>
            </a:pPr>
            <a:endParaRPr lang="tr-TR" dirty="0" smtClean="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effectLst>
                  <a:outerShdw blurRad="50800" dist="50800" dir="5400000" algn="ctr" rotWithShape="0">
                    <a:srgbClr val="000000">
                      <a:alpha val="91000"/>
                    </a:srgbClr>
                  </a:outerShdw>
                </a:effectLst>
              </a:rPr>
              <a:t>İnekle TAAHHÜT (100 Gün)</a:t>
            </a:r>
            <a:endParaRPr lang="tr-TR" dirty="0">
              <a:effectLst>
                <a:outerShdw blurRad="50800" dist="50800" dir="5400000" algn="ctr" rotWithShape="0">
                  <a:srgbClr val="000000">
                    <a:alpha val="91000"/>
                  </a:srgbClr>
                </a:outerShdw>
              </a:effectLst>
            </a:endParaRPr>
          </a:p>
        </p:txBody>
      </p:sp>
      <p:sp>
        <p:nvSpPr>
          <p:cNvPr id="3" name="2 İçerik Yer Tutucusu"/>
          <p:cNvSpPr>
            <a:spLocks noGrp="1"/>
          </p:cNvSpPr>
          <p:nvPr>
            <p:ph idx="1"/>
          </p:nvPr>
        </p:nvSpPr>
        <p:spPr>
          <a:xfrm>
            <a:off x="457200" y="1340768"/>
            <a:ext cx="4618856" cy="5184576"/>
          </a:xfrm>
        </p:spPr>
        <p:txBody>
          <a:bodyPr>
            <a:noAutofit/>
          </a:bodyPr>
          <a:lstStyle/>
          <a:p>
            <a:r>
              <a:rPr lang="tr-TR" sz="2000" dirty="0" smtClean="0">
                <a:latin typeface="Comic Sans MS" pitchFamily="66" charset="0"/>
              </a:rPr>
              <a:t>İnekle yapılan bir sözleşmedir</a:t>
            </a:r>
          </a:p>
          <a:p>
            <a:r>
              <a:rPr lang="tr-TR" sz="2000" dirty="0" smtClean="0">
                <a:latin typeface="Comic Sans MS" pitchFamily="66" charset="0"/>
              </a:rPr>
              <a:t>Yılda bir yavru için mutlaka yerine getirilmelidir.Aksi takdirde :</a:t>
            </a:r>
            <a:r>
              <a:rPr lang="tr-TR" sz="2000" b="1" dirty="0" smtClean="0">
                <a:latin typeface="Comic Sans MS" pitchFamily="66" charset="0"/>
              </a:rPr>
              <a:t>365 günlük bir buzağılama indeksini aşan ineklerin günlük zararı 3 sterlin</a:t>
            </a:r>
          </a:p>
          <a:p>
            <a:r>
              <a:rPr lang="tr-TR" sz="2000" dirty="0" err="1" smtClean="0">
                <a:latin typeface="Comic Sans MS" pitchFamily="66" charset="0"/>
              </a:rPr>
              <a:t>VKS’yi</a:t>
            </a:r>
            <a:r>
              <a:rPr lang="tr-TR" sz="2000" dirty="0" smtClean="0">
                <a:latin typeface="Comic Sans MS" pitchFamily="66" charset="0"/>
              </a:rPr>
              <a:t> stabil ve uygun düzeyde tutar </a:t>
            </a:r>
          </a:p>
          <a:p>
            <a:r>
              <a:rPr lang="tr-TR" sz="2000" dirty="0" smtClean="0">
                <a:latin typeface="Comic Sans MS" pitchFamily="66" charset="0"/>
              </a:rPr>
              <a:t>Doğum –gebe kalma aralığını optimum tutar</a:t>
            </a:r>
          </a:p>
          <a:p>
            <a:r>
              <a:rPr lang="tr-TR" sz="2000" dirty="0" smtClean="0">
                <a:latin typeface="Comic Sans MS" pitchFamily="66" charset="0"/>
              </a:rPr>
              <a:t>Doğuma 30 gün kala başlayan ve doğum sonrası devam eden 70 günlük dönem 17+83 ‘de olur. </a:t>
            </a:r>
          </a:p>
          <a:p>
            <a:r>
              <a:rPr lang="tr-TR" sz="2000" dirty="0" smtClean="0">
                <a:latin typeface="Comic Sans MS" pitchFamily="66" charset="0"/>
              </a:rPr>
              <a:t>Buzağılama –tekrar gebe kalma aralığı :83 gün olmalı</a:t>
            </a:r>
          </a:p>
          <a:p>
            <a:pPr>
              <a:buNone/>
            </a:pPr>
            <a:endParaRPr lang="tr-TR" sz="2400" dirty="0"/>
          </a:p>
        </p:txBody>
      </p:sp>
      <p:pic>
        <p:nvPicPr>
          <p:cNvPr id="21511" name="Picture 7" descr="C:\Users\TOSHIBA\Desktop\inek adam.png"/>
          <p:cNvPicPr>
            <a:picLocks noChangeAspect="1" noChangeArrowheads="1"/>
          </p:cNvPicPr>
          <p:nvPr/>
        </p:nvPicPr>
        <p:blipFill>
          <a:blip r:embed="rId2" cstate="print"/>
          <a:srcRect/>
          <a:stretch>
            <a:fillRect/>
          </a:stretch>
        </p:blipFill>
        <p:spPr bwMode="auto">
          <a:xfrm>
            <a:off x="5292080" y="1412776"/>
            <a:ext cx="3542159" cy="4608512"/>
          </a:xfrm>
          <a:prstGeom prst="rect">
            <a:avLst/>
          </a:prstGeom>
          <a:noFill/>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pPr eaLnBrk="1" hangingPunct="1">
              <a:defRPr/>
            </a:pPr>
            <a:r>
              <a:rPr lang="tr-TR" sz="4000" smtClean="0"/>
              <a:t>Süt üre azotu (MUN) normal değerlerin üstünde ise</a:t>
            </a:r>
          </a:p>
        </p:txBody>
      </p:sp>
      <p:sp>
        <p:nvSpPr>
          <p:cNvPr id="134147" name="Rectangle 3"/>
          <p:cNvSpPr>
            <a:spLocks noGrp="1" noChangeArrowheads="1"/>
          </p:cNvSpPr>
          <p:nvPr>
            <p:ph idx="1"/>
          </p:nvPr>
        </p:nvSpPr>
        <p:spPr>
          <a:xfrm>
            <a:off x="395536" y="1556792"/>
            <a:ext cx="8229600" cy="4525963"/>
          </a:xfrm>
        </p:spPr>
        <p:txBody>
          <a:bodyPr/>
          <a:lstStyle/>
          <a:p>
            <a:pPr eaLnBrk="1" hangingPunct="1">
              <a:lnSpc>
                <a:spcPct val="80000"/>
              </a:lnSpc>
              <a:defRPr/>
            </a:pPr>
            <a:r>
              <a:rPr lang="tr-TR" sz="2400" dirty="0" err="1" smtClean="0"/>
              <a:t>Rasyonun</a:t>
            </a:r>
            <a:r>
              <a:rPr lang="tr-TR" sz="2400" dirty="0" smtClean="0"/>
              <a:t> ham protein miktarı </a:t>
            </a:r>
          </a:p>
          <a:p>
            <a:pPr eaLnBrk="1" hangingPunct="1">
              <a:lnSpc>
                <a:spcPct val="80000"/>
              </a:lnSpc>
              <a:buFont typeface="Wingdings" pitchFamily="2" charset="2"/>
              <a:buNone/>
              <a:defRPr/>
            </a:pPr>
            <a:r>
              <a:rPr lang="tr-TR" sz="2400" dirty="0" smtClean="0"/>
              <a:t>   fazladır.</a:t>
            </a:r>
          </a:p>
          <a:p>
            <a:pPr eaLnBrk="1" hangingPunct="1">
              <a:lnSpc>
                <a:spcPct val="80000"/>
              </a:lnSpc>
              <a:defRPr/>
            </a:pPr>
            <a:r>
              <a:rPr lang="tr-TR" sz="2400" dirty="0" err="1" smtClean="0"/>
              <a:t>Rasyonda</a:t>
            </a:r>
            <a:r>
              <a:rPr lang="tr-TR" sz="2400" dirty="0" smtClean="0"/>
              <a:t> </a:t>
            </a:r>
            <a:r>
              <a:rPr lang="tr-TR" sz="2400" dirty="0" smtClean="0">
                <a:solidFill>
                  <a:srgbClr val="99FF33"/>
                </a:solidFill>
              </a:rPr>
              <a:t>NFC</a:t>
            </a:r>
            <a:r>
              <a:rPr lang="tr-TR" sz="2400" baseline="30000" dirty="0" smtClean="0">
                <a:solidFill>
                  <a:srgbClr val="99FF33"/>
                </a:solidFill>
              </a:rPr>
              <a:t>1</a:t>
            </a:r>
            <a:r>
              <a:rPr lang="tr-TR" sz="2400" dirty="0" smtClean="0">
                <a:solidFill>
                  <a:srgbClr val="99FF33"/>
                </a:solidFill>
              </a:rPr>
              <a:t>=LOK</a:t>
            </a:r>
            <a:r>
              <a:rPr lang="tr-TR" sz="2400" baseline="30000" dirty="0" smtClean="0">
                <a:solidFill>
                  <a:srgbClr val="99FF33"/>
                </a:solidFill>
              </a:rPr>
              <a:t>2</a:t>
            </a:r>
            <a:r>
              <a:rPr lang="tr-TR" sz="2400" dirty="0" smtClean="0"/>
              <a:t> miktarı </a:t>
            </a:r>
          </a:p>
          <a:p>
            <a:pPr eaLnBrk="1" hangingPunct="1">
              <a:lnSpc>
                <a:spcPct val="80000"/>
              </a:lnSpc>
              <a:buFont typeface="Wingdings" pitchFamily="2" charset="2"/>
              <a:buNone/>
              <a:defRPr/>
            </a:pPr>
            <a:r>
              <a:rPr lang="tr-TR" sz="2400" dirty="0" smtClean="0"/>
              <a:t>   çok düşüktür</a:t>
            </a:r>
          </a:p>
          <a:p>
            <a:pPr eaLnBrk="1" hangingPunct="1">
              <a:lnSpc>
                <a:spcPct val="80000"/>
              </a:lnSpc>
              <a:defRPr/>
            </a:pPr>
            <a:r>
              <a:rPr lang="tr-TR" sz="2400" dirty="0" err="1" smtClean="0"/>
              <a:t>Rumende</a:t>
            </a:r>
            <a:r>
              <a:rPr lang="tr-TR" sz="2400" dirty="0" smtClean="0"/>
              <a:t> çözünebilen ya da</a:t>
            </a:r>
          </a:p>
          <a:p>
            <a:pPr eaLnBrk="1" hangingPunct="1">
              <a:lnSpc>
                <a:spcPct val="80000"/>
              </a:lnSpc>
              <a:buFont typeface="Wingdings" pitchFamily="2" charset="2"/>
              <a:buNone/>
              <a:defRPr/>
            </a:pPr>
            <a:r>
              <a:rPr lang="tr-TR" sz="2400" dirty="0" smtClean="0"/>
              <a:t>   </a:t>
            </a:r>
            <a:r>
              <a:rPr lang="tr-TR" sz="2400" dirty="0" err="1" smtClean="0"/>
              <a:t>yıkımlanabilen</a:t>
            </a:r>
            <a:r>
              <a:rPr lang="tr-TR" sz="2400" dirty="0" smtClean="0"/>
              <a:t> protein / LOK  </a:t>
            </a:r>
          </a:p>
          <a:p>
            <a:pPr eaLnBrk="1" hangingPunct="1">
              <a:lnSpc>
                <a:spcPct val="80000"/>
              </a:lnSpc>
              <a:buFont typeface="Wingdings" pitchFamily="2" charset="2"/>
              <a:buNone/>
              <a:defRPr/>
            </a:pPr>
            <a:r>
              <a:rPr lang="tr-TR" sz="2400" dirty="0" smtClean="0"/>
              <a:t>   oranları uygun değildir. </a:t>
            </a:r>
          </a:p>
          <a:p>
            <a:pPr eaLnBrk="1" hangingPunct="1">
              <a:lnSpc>
                <a:spcPct val="80000"/>
              </a:lnSpc>
              <a:defRPr/>
            </a:pPr>
            <a:r>
              <a:rPr lang="tr-TR" sz="2800" b="1" dirty="0" smtClean="0"/>
              <a:t>Döl veriminde (kızgınlığın  </a:t>
            </a:r>
          </a:p>
          <a:p>
            <a:pPr eaLnBrk="1" hangingPunct="1">
              <a:lnSpc>
                <a:spcPct val="80000"/>
              </a:lnSpc>
              <a:buFont typeface="Wingdings" pitchFamily="2" charset="2"/>
              <a:buNone/>
              <a:defRPr/>
            </a:pPr>
            <a:r>
              <a:rPr lang="tr-TR" sz="2800" b="1" dirty="0" smtClean="0"/>
              <a:t>   tespiti ve gebe kalma oranı) problemler</a:t>
            </a:r>
          </a:p>
          <a:p>
            <a:pPr eaLnBrk="1" hangingPunct="1">
              <a:lnSpc>
                <a:spcPct val="80000"/>
              </a:lnSpc>
              <a:buFont typeface="Wingdings" pitchFamily="2" charset="2"/>
              <a:buNone/>
              <a:defRPr/>
            </a:pPr>
            <a:r>
              <a:rPr lang="tr-TR" sz="1800" dirty="0" smtClean="0"/>
              <a:t>					</a:t>
            </a:r>
            <a:r>
              <a:rPr lang="tr-TR" sz="1600" dirty="0" smtClean="0">
                <a:solidFill>
                  <a:srgbClr val="99FF33"/>
                </a:solidFill>
              </a:rPr>
              <a:t>NFC: </a:t>
            </a:r>
            <a:r>
              <a:rPr lang="tr-TR" sz="1600" dirty="0" err="1" smtClean="0">
                <a:solidFill>
                  <a:srgbClr val="99FF33"/>
                </a:solidFill>
              </a:rPr>
              <a:t>Non</a:t>
            </a:r>
            <a:r>
              <a:rPr lang="tr-TR" sz="1600" dirty="0" smtClean="0">
                <a:solidFill>
                  <a:srgbClr val="99FF33"/>
                </a:solidFill>
              </a:rPr>
              <a:t> </a:t>
            </a:r>
            <a:r>
              <a:rPr lang="tr-TR" sz="1600" dirty="0" err="1" smtClean="0">
                <a:solidFill>
                  <a:srgbClr val="99FF33"/>
                </a:solidFill>
              </a:rPr>
              <a:t>Fibre</a:t>
            </a:r>
            <a:r>
              <a:rPr lang="tr-TR" sz="1600" dirty="0" smtClean="0">
                <a:solidFill>
                  <a:srgbClr val="99FF33"/>
                </a:solidFill>
              </a:rPr>
              <a:t> </a:t>
            </a:r>
            <a:r>
              <a:rPr lang="tr-TR" sz="1600" dirty="0" err="1" smtClean="0">
                <a:solidFill>
                  <a:srgbClr val="99FF33"/>
                </a:solidFill>
              </a:rPr>
              <a:t>Carbohydrate</a:t>
            </a:r>
            <a:endParaRPr lang="tr-TR" sz="1600" dirty="0" smtClean="0">
              <a:solidFill>
                <a:srgbClr val="99FF33"/>
              </a:solidFill>
            </a:endParaRPr>
          </a:p>
          <a:p>
            <a:pPr eaLnBrk="1" hangingPunct="1">
              <a:lnSpc>
                <a:spcPct val="80000"/>
              </a:lnSpc>
              <a:buFont typeface="Wingdings" pitchFamily="2" charset="2"/>
              <a:buNone/>
              <a:defRPr/>
            </a:pPr>
            <a:r>
              <a:rPr lang="tr-TR" sz="1600" dirty="0" smtClean="0">
                <a:solidFill>
                  <a:srgbClr val="99FF33"/>
                </a:solidFill>
              </a:rPr>
              <a:t>					LOK: Lif Olmayan Karbonhidrat</a:t>
            </a:r>
          </a:p>
          <a:p>
            <a:pPr eaLnBrk="1" hangingPunct="1">
              <a:lnSpc>
                <a:spcPct val="80000"/>
              </a:lnSpc>
              <a:buFont typeface="Wingdings" pitchFamily="2" charset="2"/>
              <a:buNone/>
              <a:defRPr/>
            </a:pPr>
            <a:r>
              <a:rPr lang="tr-TR" sz="1600" dirty="0" smtClean="0">
                <a:solidFill>
                  <a:srgbClr val="99FF33"/>
                </a:solidFill>
              </a:rPr>
              <a:t>					</a:t>
            </a:r>
            <a:r>
              <a:rPr lang="tr-TR" sz="1400" dirty="0" smtClean="0">
                <a:solidFill>
                  <a:srgbClr val="99FF33"/>
                </a:solidFill>
              </a:rPr>
              <a:t>LOK= OM-HP-HY-HK-NDF</a:t>
            </a:r>
          </a:p>
        </p:txBody>
      </p:sp>
      <p:sp>
        <p:nvSpPr>
          <p:cNvPr id="94212" name="Line 8"/>
          <p:cNvSpPr>
            <a:spLocks noChangeShapeType="1"/>
          </p:cNvSpPr>
          <p:nvPr/>
        </p:nvSpPr>
        <p:spPr bwMode="auto">
          <a:xfrm flipV="1">
            <a:off x="7451725" y="2205038"/>
            <a:ext cx="0" cy="2808287"/>
          </a:xfrm>
          <a:prstGeom prst="line">
            <a:avLst/>
          </a:prstGeom>
          <a:noFill/>
          <a:ln w="381000">
            <a:solidFill>
              <a:schemeClr val="tx1"/>
            </a:solidFill>
            <a:round/>
            <a:headEnd/>
            <a:tailEnd/>
          </a:ln>
          <a:effectLst/>
        </p:spPr>
        <p:txBody>
          <a:bodyPr/>
          <a:lstStyle/>
          <a:p>
            <a:endParaRPr lang="tr-TR"/>
          </a:p>
        </p:txBody>
      </p:sp>
      <p:sp>
        <p:nvSpPr>
          <p:cNvPr id="94213" name="Line 5"/>
          <p:cNvSpPr>
            <a:spLocks noChangeShapeType="1"/>
          </p:cNvSpPr>
          <p:nvPr/>
        </p:nvSpPr>
        <p:spPr bwMode="auto">
          <a:xfrm>
            <a:off x="7308850" y="3716338"/>
            <a:ext cx="647700" cy="0"/>
          </a:xfrm>
          <a:prstGeom prst="line">
            <a:avLst/>
          </a:prstGeom>
          <a:noFill/>
          <a:ln w="76200">
            <a:solidFill>
              <a:srgbClr val="FF00FF"/>
            </a:solidFill>
            <a:round/>
            <a:headEnd/>
            <a:tailEnd/>
          </a:ln>
          <a:effectLst/>
        </p:spPr>
        <p:txBody>
          <a:bodyPr/>
          <a:lstStyle/>
          <a:p>
            <a:endParaRPr lang="tr-TR"/>
          </a:p>
        </p:txBody>
      </p:sp>
      <p:sp>
        <p:nvSpPr>
          <p:cNvPr id="94214" name="Line 7"/>
          <p:cNvSpPr>
            <a:spLocks noChangeShapeType="1"/>
          </p:cNvSpPr>
          <p:nvPr/>
        </p:nvSpPr>
        <p:spPr bwMode="auto">
          <a:xfrm>
            <a:off x="7308850" y="2708275"/>
            <a:ext cx="647700" cy="0"/>
          </a:xfrm>
          <a:prstGeom prst="line">
            <a:avLst/>
          </a:prstGeom>
          <a:noFill/>
          <a:ln w="76200">
            <a:solidFill>
              <a:srgbClr val="FF00FF"/>
            </a:solidFill>
            <a:round/>
            <a:headEnd/>
            <a:tailEnd/>
          </a:ln>
          <a:effectLst/>
        </p:spPr>
        <p:txBody>
          <a:bodyPr/>
          <a:lstStyle/>
          <a:p>
            <a:endParaRPr lang="tr-TR"/>
          </a:p>
        </p:txBody>
      </p:sp>
      <p:sp>
        <p:nvSpPr>
          <p:cNvPr id="94215" name="Line 6"/>
          <p:cNvSpPr>
            <a:spLocks noChangeShapeType="1"/>
          </p:cNvSpPr>
          <p:nvPr/>
        </p:nvSpPr>
        <p:spPr bwMode="auto">
          <a:xfrm>
            <a:off x="7308850" y="3213100"/>
            <a:ext cx="647700" cy="0"/>
          </a:xfrm>
          <a:prstGeom prst="line">
            <a:avLst/>
          </a:prstGeom>
          <a:noFill/>
          <a:ln w="76200">
            <a:solidFill>
              <a:srgbClr val="FF00FF"/>
            </a:solidFill>
            <a:round/>
            <a:headEnd/>
            <a:tailEnd/>
          </a:ln>
          <a:effectLst/>
        </p:spPr>
        <p:txBody>
          <a:bodyPr/>
          <a:lstStyle/>
          <a:p>
            <a:endParaRPr lang="tr-TR"/>
          </a:p>
        </p:txBody>
      </p:sp>
      <p:sp>
        <p:nvSpPr>
          <p:cNvPr id="94216" name="Text Box 9"/>
          <p:cNvSpPr txBox="1">
            <a:spLocks noChangeArrowheads="1"/>
          </p:cNvSpPr>
          <p:nvPr/>
        </p:nvSpPr>
        <p:spPr bwMode="auto">
          <a:xfrm>
            <a:off x="8008938" y="3490913"/>
            <a:ext cx="995362" cy="396875"/>
          </a:xfrm>
          <a:prstGeom prst="rect">
            <a:avLst/>
          </a:prstGeom>
          <a:noFill/>
          <a:ln w="9525">
            <a:noFill/>
            <a:miter lim="800000"/>
            <a:headEnd/>
            <a:tailEnd/>
          </a:ln>
          <a:effectLst/>
        </p:spPr>
        <p:txBody>
          <a:bodyPr wrap="none">
            <a:spAutoFit/>
          </a:bodyPr>
          <a:lstStyle/>
          <a:p>
            <a:r>
              <a:rPr lang="tr-TR">
                <a:solidFill>
                  <a:srgbClr val="FFFF00"/>
                </a:solidFill>
              </a:rPr>
              <a:t>18 </a:t>
            </a:r>
            <a:r>
              <a:rPr lang="tr-TR" sz="1400">
                <a:solidFill>
                  <a:srgbClr val="FFFF00"/>
                </a:solidFill>
              </a:rPr>
              <a:t>mg/dl</a:t>
            </a:r>
          </a:p>
        </p:txBody>
      </p:sp>
      <p:sp>
        <p:nvSpPr>
          <p:cNvPr id="94217" name="Line 12"/>
          <p:cNvSpPr>
            <a:spLocks noChangeShapeType="1"/>
          </p:cNvSpPr>
          <p:nvPr/>
        </p:nvSpPr>
        <p:spPr bwMode="auto">
          <a:xfrm flipV="1">
            <a:off x="8459788" y="2276475"/>
            <a:ext cx="0" cy="1081088"/>
          </a:xfrm>
          <a:prstGeom prst="line">
            <a:avLst/>
          </a:prstGeom>
          <a:noFill/>
          <a:ln w="63500">
            <a:solidFill>
              <a:srgbClr val="00FF00"/>
            </a:solidFill>
            <a:round/>
            <a:headEnd/>
            <a:tailEnd type="triangle" w="med" len="med"/>
          </a:ln>
          <a:effectLst/>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fontScale="90000"/>
          </a:bodyPr>
          <a:lstStyle/>
          <a:p>
            <a:pPr eaLnBrk="1" hangingPunct="1">
              <a:defRPr/>
            </a:pPr>
            <a:r>
              <a:rPr lang="tr-TR" sz="4000" smtClean="0"/>
              <a:t>Süt üre azotu (MUN) normal değerlerin altında ise </a:t>
            </a:r>
          </a:p>
        </p:txBody>
      </p:sp>
      <p:sp>
        <p:nvSpPr>
          <p:cNvPr id="133123" name="Rectangle 3"/>
          <p:cNvSpPr>
            <a:spLocks noGrp="1" noChangeArrowheads="1"/>
          </p:cNvSpPr>
          <p:nvPr>
            <p:ph idx="1"/>
          </p:nvPr>
        </p:nvSpPr>
        <p:spPr>
          <a:xfrm>
            <a:off x="1066800" y="1981200"/>
            <a:ext cx="5592763" cy="4616450"/>
          </a:xfrm>
        </p:spPr>
        <p:txBody>
          <a:bodyPr/>
          <a:lstStyle/>
          <a:p>
            <a:pPr eaLnBrk="1" hangingPunct="1">
              <a:defRPr/>
            </a:pPr>
            <a:r>
              <a:rPr lang="tr-TR" sz="2800" smtClean="0"/>
              <a:t>Rasyonun ham protein miktarı yetersizdir.</a:t>
            </a:r>
          </a:p>
          <a:p>
            <a:pPr eaLnBrk="1" hangingPunct="1">
              <a:defRPr/>
            </a:pPr>
            <a:r>
              <a:rPr lang="tr-TR" sz="2800" smtClean="0"/>
              <a:t>Rumende yıkımlanabilen NFC=LOK oranı çok yüksektir. </a:t>
            </a:r>
          </a:p>
          <a:p>
            <a:pPr eaLnBrk="1" hangingPunct="1">
              <a:defRPr/>
            </a:pPr>
            <a:r>
              <a:rPr lang="tr-TR" sz="2800" smtClean="0"/>
              <a:t>Rasyonda RDP/RUP oranı uygun değildir.</a:t>
            </a:r>
          </a:p>
          <a:p>
            <a:pPr eaLnBrk="1" hangingPunct="1">
              <a:defRPr/>
            </a:pPr>
            <a:r>
              <a:rPr lang="tr-TR" sz="2800" smtClean="0"/>
              <a:t>Yem tüketimi yetersizdir</a:t>
            </a:r>
          </a:p>
          <a:p>
            <a:pPr eaLnBrk="1" hangingPunct="1">
              <a:defRPr/>
            </a:pPr>
            <a:r>
              <a:rPr lang="tr-TR" sz="2800" smtClean="0"/>
              <a:t>Rumen pHsı düşüktür. Asidoz riski</a:t>
            </a:r>
          </a:p>
        </p:txBody>
      </p:sp>
      <p:sp>
        <p:nvSpPr>
          <p:cNvPr id="95236" name="Line 4"/>
          <p:cNvSpPr>
            <a:spLocks noChangeShapeType="1"/>
          </p:cNvSpPr>
          <p:nvPr/>
        </p:nvSpPr>
        <p:spPr bwMode="auto">
          <a:xfrm flipV="1">
            <a:off x="7451725" y="2205038"/>
            <a:ext cx="0" cy="2808287"/>
          </a:xfrm>
          <a:prstGeom prst="line">
            <a:avLst/>
          </a:prstGeom>
          <a:noFill/>
          <a:ln w="381000">
            <a:solidFill>
              <a:schemeClr val="tx1"/>
            </a:solidFill>
            <a:round/>
            <a:headEnd/>
            <a:tailEnd/>
          </a:ln>
          <a:effectLst/>
        </p:spPr>
        <p:txBody>
          <a:bodyPr/>
          <a:lstStyle/>
          <a:p>
            <a:endParaRPr lang="tr-TR"/>
          </a:p>
        </p:txBody>
      </p:sp>
      <p:sp>
        <p:nvSpPr>
          <p:cNvPr id="95237" name="Line 5"/>
          <p:cNvSpPr>
            <a:spLocks noChangeShapeType="1"/>
          </p:cNvSpPr>
          <p:nvPr/>
        </p:nvSpPr>
        <p:spPr bwMode="auto">
          <a:xfrm>
            <a:off x="7308850" y="3716338"/>
            <a:ext cx="647700" cy="0"/>
          </a:xfrm>
          <a:prstGeom prst="line">
            <a:avLst/>
          </a:prstGeom>
          <a:noFill/>
          <a:ln w="76200">
            <a:solidFill>
              <a:srgbClr val="FF00FF"/>
            </a:solidFill>
            <a:round/>
            <a:headEnd/>
            <a:tailEnd/>
          </a:ln>
          <a:effectLst/>
        </p:spPr>
        <p:txBody>
          <a:bodyPr/>
          <a:lstStyle/>
          <a:p>
            <a:endParaRPr lang="tr-TR"/>
          </a:p>
        </p:txBody>
      </p:sp>
      <p:sp>
        <p:nvSpPr>
          <p:cNvPr id="95238" name="Line 6"/>
          <p:cNvSpPr>
            <a:spLocks noChangeShapeType="1"/>
          </p:cNvSpPr>
          <p:nvPr/>
        </p:nvSpPr>
        <p:spPr bwMode="auto">
          <a:xfrm>
            <a:off x="7308850" y="4724400"/>
            <a:ext cx="647700" cy="0"/>
          </a:xfrm>
          <a:prstGeom prst="line">
            <a:avLst/>
          </a:prstGeom>
          <a:noFill/>
          <a:ln w="76200">
            <a:solidFill>
              <a:srgbClr val="FF00FF"/>
            </a:solidFill>
            <a:round/>
            <a:headEnd/>
            <a:tailEnd/>
          </a:ln>
          <a:effectLst/>
        </p:spPr>
        <p:txBody>
          <a:bodyPr/>
          <a:lstStyle/>
          <a:p>
            <a:endParaRPr lang="tr-TR"/>
          </a:p>
        </p:txBody>
      </p:sp>
      <p:sp>
        <p:nvSpPr>
          <p:cNvPr id="95239" name="Line 7"/>
          <p:cNvSpPr>
            <a:spLocks noChangeShapeType="1"/>
          </p:cNvSpPr>
          <p:nvPr/>
        </p:nvSpPr>
        <p:spPr bwMode="auto">
          <a:xfrm>
            <a:off x="7308850" y="4221163"/>
            <a:ext cx="647700" cy="0"/>
          </a:xfrm>
          <a:prstGeom prst="line">
            <a:avLst/>
          </a:prstGeom>
          <a:noFill/>
          <a:ln w="76200">
            <a:solidFill>
              <a:srgbClr val="FF00FF"/>
            </a:solidFill>
            <a:round/>
            <a:headEnd/>
            <a:tailEnd/>
          </a:ln>
          <a:effectLst/>
        </p:spPr>
        <p:txBody>
          <a:bodyPr/>
          <a:lstStyle/>
          <a:p>
            <a:endParaRPr lang="tr-TR"/>
          </a:p>
        </p:txBody>
      </p:sp>
      <p:sp>
        <p:nvSpPr>
          <p:cNvPr id="95240" name="Text Box 8"/>
          <p:cNvSpPr txBox="1">
            <a:spLocks noChangeArrowheads="1"/>
          </p:cNvSpPr>
          <p:nvPr/>
        </p:nvSpPr>
        <p:spPr bwMode="auto">
          <a:xfrm>
            <a:off x="8008938" y="3490913"/>
            <a:ext cx="995362" cy="396875"/>
          </a:xfrm>
          <a:prstGeom prst="rect">
            <a:avLst/>
          </a:prstGeom>
          <a:noFill/>
          <a:ln w="9525">
            <a:noFill/>
            <a:miter lim="800000"/>
            <a:headEnd/>
            <a:tailEnd/>
          </a:ln>
          <a:effectLst/>
        </p:spPr>
        <p:txBody>
          <a:bodyPr wrap="none">
            <a:spAutoFit/>
          </a:bodyPr>
          <a:lstStyle/>
          <a:p>
            <a:r>
              <a:rPr lang="tr-TR">
                <a:solidFill>
                  <a:srgbClr val="FFFF00"/>
                </a:solidFill>
              </a:rPr>
              <a:t>12 </a:t>
            </a:r>
            <a:r>
              <a:rPr lang="tr-TR" sz="1400">
                <a:solidFill>
                  <a:srgbClr val="FFFF00"/>
                </a:solidFill>
              </a:rPr>
              <a:t>mg/dl</a:t>
            </a:r>
          </a:p>
        </p:txBody>
      </p:sp>
      <p:sp>
        <p:nvSpPr>
          <p:cNvPr id="95241" name="Line 9"/>
          <p:cNvSpPr>
            <a:spLocks noChangeShapeType="1"/>
          </p:cNvSpPr>
          <p:nvPr/>
        </p:nvSpPr>
        <p:spPr bwMode="auto">
          <a:xfrm>
            <a:off x="8459788" y="4005263"/>
            <a:ext cx="0" cy="863600"/>
          </a:xfrm>
          <a:prstGeom prst="line">
            <a:avLst/>
          </a:prstGeom>
          <a:noFill/>
          <a:ln w="63500">
            <a:solidFill>
              <a:srgbClr val="00FF00"/>
            </a:solidFill>
            <a:round/>
            <a:headEnd/>
            <a:tailEnd type="triangle" w="med" len="med"/>
          </a:ln>
          <a:effectLst/>
        </p:spPr>
        <p:txBody>
          <a:bodyPr/>
          <a:lstStyle/>
          <a:p>
            <a:endParaRPr lang="tr-TR"/>
          </a:p>
        </p:txBody>
      </p:sp>
      <p:sp>
        <p:nvSpPr>
          <p:cNvPr id="95242" name="Rectangle 10"/>
          <p:cNvSpPr>
            <a:spLocks noChangeArrowheads="1"/>
          </p:cNvSpPr>
          <p:nvPr/>
        </p:nvSpPr>
        <p:spPr bwMode="auto">
          <a:xfrm>
            <a:off x="7497763" y="6613525"/>
            <a:ext cx="1646237" cy="244475"/>
          </a:xfrm>
          <a:prstGeom prst="rect">
            <a:avLst/>
          </a:prstGeom>
          <a:noFill/>
          <a:ln w="12700">
            <a:noFill/>
            <a:miter lim="800000"/>
            <a:headEnd/>
            <a:tailEnd/>
          </a:ln>
          <a:effectLst/>
        </p:spPr>
        <p:txBody>
          <a:bodyPr wrap="none" lIns="90000" tIns="46800" rIns="90000" bIns="46800">
            <a:spAutoFit/>
          </a:bodyPr>
          <a:lstStyle/>
          <a:p>
            <a:r>
              <a:rPr lang="en-AU" sz="1000" b="1"/>
              <a:t>Prof.Dr. Behiç ÇOŞKUN</a:t>
            </a:r>
            <a:endParaRPr lang="tr-TR" sz="1000" b="1"/>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Senk</a:t>
            </a:r>
            <a:r>
              <a:rPr lang="tr-TR" dirty="0" smtClean="0"/>
              <a:t>.+Hormon+</a:t>
            </a:r>
            <a:r>
              <a:rPr lang="tr-TR" dirty="0" err="1" smtClean="0"/>
              <a:t>Astrom</a:t>
            </a:r>
            <a:r>
              <a:rPr lang="tr-TR" dirty="0" smtClean="0"/>
              <a:t> tedavisi </a:t>
            </a:r>
            <a:r>
              <a:rPr lang="tr-TR" dirty="0" err="1" smtClean="0"/>
              <a:t>komb</a:t>
            </a:r>
            <a:r>
              <a:rPr lang="tr-TR" dirty="0" smtClean="0"/>
              <a:t>.versiyonları:</a:t>
            </a:r>
            <a:endParaRPr lang="tr-TR" dirty="0"/>
          </a:p>
        </p:txBody>
      </p:sp>
      <p:sp>
        <p:nvSpPr>
          <p:cNvPr id="3" name="2 İçerik Yer Tutucusu"/>
          <p:cNvSpPr>
            <a:spLocks noGrp="1"/>
          </p:cNvSpPr>
          <p:nvPr>
            <p:ph idx="1"/>
          </p:nvPr>
        </p:nvSpPr>
        <p:spPr/>
        <p:txBody>
          <a:bodyPr/>
          <a:lstStyle/>
          <a:p>
            <a:r>
              <a:rPr lang="tr-TR" dirty="0" err="1" smtClean="0"/>
              <a:t>Sinkronizasyona</a:t>
            </a:r>
            <a:r>
              <a:rPr lang="tr-TR" dirty="0" smtClean="0"/>
              <a:t> bağlı kombinasyonlar</a:t>
            </a:r>
          </a:p>
          <a:p>
            <a:r>
              <a:rPr lang="tr-TR" dirty="0" smtClean="0"/>
              <a:t>Doğal kızgınlıkta </a:t>
            </a:r>
            <a:r>
              <a:rPr lang="tr-TR" dirty="0" err="1" smtClean="0"/>
              <a:t>astrom</a:t>
            </a:r>
            <a:r>
              <a:rPr lang="tr-TR" dirty="0" smtClean="0"/>
              <a:t> </a:t>
            </a:r>
            <a:endParaRPr lang="tr-TR" dirty="0"/>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Repeat</a:t>
            </a:r>
            <a:r>
              <a:rPr lang="tr-TR" dirty="0" smtClean="0"/>
              <a:t> </a:t>
            </a:r>
            <a:r>
              <a:rPr lang="tr-TR" dirty="0" err="1" smtClean="0"/>
              <a:t>breeder</a:t>
            </a:r>
            <a:r>
              <a:rPr lang="tr-TR" dirty="0" smtClean="0"/>
              <a:t> ineklerde </a:t>
            </a:r>
            <a:r>
              <a:rPr lang="tr-TR" dirty="0" err="1" smtClean="0"/>
              <a:t>östrus</a:t>
            </a:r>
            <a:r>
              <a:rPr lang="tr-TR" dirty="0" smtClean="0"/>
              <a:t> </a:t>
            </a:r>
            <a:r>
              <a:rPr lang="tr-TR" dirty="0" err="1" smtClean="0"/>
              <a:t>sinkronizasyonu</a:t>
            </a:r>
            <a:r>
              <a:rPr lang="tr-TR" dirty="0" smtClean="0"/>
              <a:t>+</a:t>
            </a:r>
            <a:r>
              <a:rPr lang="tr-TR" dirty="0" err="1" smtClean="0"/>
              <a:t>Gentamicin</a:t>
            </a:r>
            <a:r>
              <a:rPr lang="tr-TR" dirty="0" smtClean="0"/>
              <a:t>+HCG</a:t>
            </a:r>
            <a:endParaRPr lang="tr-TR" dirty="0"/>
          </a:p>
        </p:txBody>
      </p:sp>
      <p:sp>
        <p:nvSpPr>
          <p:cNvPr id="3" name="2 İçerik Yer Tutucusu"/>
          <p:cNvSpPr>
            <a:spLocks noGrp="1"/>
          </p:cNvSpPr>
          <p:nvPr>
            <p:ph idx="1"/>
          </p:nvPr>
        </p:nvSpPr>
        <p:spPr/>
        <p:txBody>
          <a:bodyPr/>
          <a:lstStyle/>
          <a:p>
            <a:r>
              <a:rPr lang="tr-TR" dirty="0" smtClean="0"/>
              <a:t>11 gün ara ile PGF+72.saatte 1500 i.v.HCG,72-96.saatlerde ST ,96.saatten 30 </a:t>
            </a:r>
            <a:r>
              <a:rPr lang="tr-TR" dirty="0" err="1" smtClean="0"/>
              <a:t>dk</a:t>
            </a:r>
            <a:r>
              <a:rPr lang="tr-TR" dirty="0" smtClean="0"/>
              <a:t> sonra 250 mg </a:t>
            </a:r>
            <a:r>
              <a:rPr lang="tr-TR" dirty="0" err="1" smtClean="0"/>
              <a:t>gentamicin</a:t>
            </a:r>
            <a:r>
              <a:rPr lang="tr-TR" dirty="0" smtClean="0"/>
              <a:t> </a:t>
            </a:r>
            <a:r>
              <a:rPr lang="tr-TR" dirty="0" err="1" smtClean="0"/>
              <a:t>sulphate</a:t>
            </a:r>
            <a:r>
              <a:rPr lang="tr-TR" dirty="0" smtClean="0"/>
              <a:t> /50 </a:t>
            </a:r>
            <a:r>
              <a:rPr lang="tr-TR" dirty="0" err="1" smtClean="0"/>
              <a:t>cc</a:t>
            </a:r>
            <a:r>
              <a:rPr lang="tr-TR" dirty="0" smtClean="0"/>
              <a:t> SF %0.9</a:t>
            </a:r>
          </a:p>
          <a:p>
            <a:r>
              <a:rPr lang="tr-TR" dirty="0" smtClean="0"/>
              <a:t>Buzağılama oranı: %39</a:t>
            </a:r>
          </a:p>
          <a:p>
            <a:r>
              <a:rPr lang="tr-TR" dirty="0" smtClean="0"/>
              <a:t>Kontrol grubunda:%15</a:t>
            </a:r>
          </a:p>
          <a:p>
            <a:r>
              <a:rPr lang="tr-TR" dirty="0" smtClean="0"/>
              <a:t>Kaynak: Yavuz ÖZTÜRKLER ve ark.,2001.</a:t>
            </a:r>
            <a:endParaRPr lang="tr-TR" dirty="0"/>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Postpartum</a:t>
            </a:r>
            <a:r>
              <a:rPr lang="tr-TR" dirty="0" smtClean="0"/>
              <a:t> </a:t>
            </a:r>
            <a:r>
              <a:rPr lang="tr-TR" dirty="0" err="1" smtClean="0"/>
              <a:t>dölverimi</a:t>
            </a:r>
            <a:r>
              <a:rPr lang="tr-TR" dirty="0" smtClean="0"/>
              <a:t> kontrolü için:Yeni </a:t>
            </a:r>
            <a:r>
              <a:rPr lang="tr-TR" dirty="0" err="1" smtClean="0"/>
              <a:t>sinkronizasyon</a:t>
            </a:r>
            <a:r>
              <a:rPr lang="tr-TR" dirty="0" smtClean="0"/>
              <a:t> yöntemleri </a:t>
            </a:r>
            <a:endParaRPr lang="tr-TR" dirty="0"/>
          </a:p>
        </p:txBody>
      </p:sp>
      <p:sp>
        <p:nvSpPr>
          <p:cNvPr id="3" name="2 İçerik Yer Tutucusu"/>
          <p:cNvSpPr>
            <a:spLocks noGrp="1"/>
          </p:cNvSpPr>
          <p:nvPr>
            <p:ph idx="1"/>
          </p:nvPr>
        </p:nvSpPr>
        <p:spPr/>
        <p:txBody>
          <a:bodyPr/>
          <a:lstStyle/>
          <a:p>
            <a:r>
              <a:rPr lang="tr-TR" b="1" dirty="0" err="1" smtClean="0"/>
              <a:t>Controlled</a:t>
            </a:r>
            <a:r>
              <a:rPr lang="tr-TR" b="1" dirty="0" smtClean="0"/>
              <a:t> </a:t>
            </a:r>
            <a:r>
              <a:rPr lang="tr-TR" b="1" dirty="0" err="1" smtClean="0"/>
              <a:t>internal</a:t>
            </a:r>
            <a:r>
              <a:rPr lang="tr-TR" b="1" dirty="0" smtClean="0"/>
              <a:t> </a:t>
            </a:r>
            <a:r>
              <a:rPr lang="tr-TR" b="1" dirty="0" err="1" smtClean="0"/>
              <a:t>drug</a:t>
            </a:r>
            <a:r>
              <a:rPr lang="tr-TR" b="1" dirty="0" smtClean="0"/>
              <a:t> </a:t>
            </a:r>
            <a:r>
              <a:rPr lang="tr-TR" b="1" dirty="0" err="1" smtClean="0"/>
              <a:t>release</a:t>
            </a:r>
            <a:r>
              <a:rPr lang="tr-TR" b="1" dirty="0" smtClean="0"/>
              <a:t> device (CIDR)</a:t>
            </a:r>
          </a:p>
          <a:p>
            <a:r>
              <a:rPr lang="tr-TR" dirty="0" smtClean="0"/>
              <a:t>CIDR yaklaşık 15 cm uzunluğunda Y biçiminde naylon aygıttır ve </a:t>
            </a:r>
            <a:r>
              <a:rPr lang="tr-TR" dirty="0" err="1" smtClean="0"/>
              <a:t>progesteron</a:t>
            </a:r>
            <a:r>
              <a:rPr lang="tr-TR" dirty="0" smtClean="0"/>
              <a:t> içeren silikonla kaplanmıştır</a:t>
            </a:r>
          </a:p>
          <a:p>
            <a:r>
              <a:rPr lang="tr-TR" dirty="0" smtClean="0"/>
              <a:t>Sabit zamanlı suni tohumlama yapılacaksa </a:t>
            </a:r>
            <a:r>
              <a:rPr lang="tr-TR" dirty="0" err="1" smtClean="0"/>
              <a:t>CIDR’ın</a:t>
            </a:r>
            <a:r>
              <a:rPr lang="tr-TR" dirty="0" smtClean="0"/>
              <a:t> çekilmesinden 48-52 saat sonra yapılmalıdır</a:t>
            </a:r>
          </a:p>
          <a:p>
            <a:endParaRPr lang="tr-TR" dirty="0"/>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TARAMA</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Güç doğum yapan inekleri kontrol et</a:t>
            </a:r>
            <a:br>
              <a:rPr lang="tr-TR" dirty="0" smtClean="0"/>
            </a:br>
            <a:r>
              <a:rPr lang="tr-TR" dirty="0" smtClean="0"/>
              <a:t>Kızgınlıkları </a:t>
            </a:r>
            <a:r>
              <a:rPr lang="tr-TR" dirty="0" err="1" smtClean="0"/>
              <a:t>takib</a:t>
            </a:r>
            <a:r>
              <a:rPr lang="tr-TR" dirty="0" smtClean="0"/>
              <a:t> ve </a:t>
            </a:r>
            <a:r>
              <a:rPr lang="tr-TR" dirty="0" err="1" smtClean="0"/>
              <a:t>kontro</a:t>
            </a:r>
            <a:r>
              <a:rPr lang="tr-TR" dirty="0" smtClean="0"/>
              <a:t> et</a:t>
            </a:r>
            <a:br>
              <a:rPr lang="tr-TR" dirty="0" smtClean="0"/>
            </a:br>
            <a:r>
              <a:rPr lang="tr-TR" dirty="0" smtClean="0"/>
              <a:t>Düzensiz kızgınlık gösteren </a:t>
            </a:r>
            <a:r>
              <a:rPr lang="tr-TR" dirty="0" err="1" smtClean="0"/>
              <a:t>inkleri</a:t>
            </a:r>
            <a:r>
              <a:rPr lang="tr-TR" dirty="0" smtClean="0"/>
              <a:t> tedavi et</a:t>
            </a:r>
            <a:br>
              <a:rPr lang="tr-TR" dirty="0" smtClean="0"/>
            </a:br>
            <a:r>
              <a:rPr lang="tr-TR" dirty="0" smtClean="0"/>
              <a:t>Güç Doğum Yapan İneklerin Kontrolünü yap</a:t>
            </a:r>
            <a:br>
              <a:rPr lang="tr-TR" dirty="0" smtClean="0"/>
            </a:br>
            <a:r>
              <a:rPr lang="tr-TR" dirty="0" smtClean="0"/>
              <a:t>Bu tür ineklerin muayenesinde;</a:t>
            </a:r>
            <a:br>
              <a:rPr lang="tr-TR" dirty="0" smtClean="0"/>
            </a:br>
            <a:r>
              <a:rPr lang="tr-TR" dirty="0" smtClean="0"/>
              <a:t>İkiz yapanlar</a:t>
            </a:r>
            <a:br>
              <a:rPr lang="tr-TR" dirty="0" smtClean="0"/>
            </a:br>
            <a:r>
              <a:rPr lang="tr-TR" dirty="0" smtClean="0"/>
              <a:t>Doğumda yardım yaşayanlar</a:t>
            </a:r>
            <a:br>
              <a:rPr lang="tr-TR" dirty="0" smtClean="0"/>
            </a:br>
            <a:r>
              <a:rPr lang="tr-TR" dirty="0" smtClean="0"/>
              <a:t>Diğer durumları yaşayan inekler</a:t>
            </a:r>
          </a:p>
          <a:p>
            <a:r>
              <a:rPr lang="tr-TR" dirty="0" err="1" smtClean="0"/>
              <a:t>Çarayı</a:t>
            </a:r>
            <a:r>
              <a:rPr lang="tr-TR" dirty="0" smtClean="0"/>
              <a:t> incele ,bulanık mı,berrak mı, içinde pirinç tanesi şeklinde partiküller var mı?</a:t>
            </a:r>
            <a:br>
              <a:rPr lang="tr-TR" dirty="0" smtClean="0"/>
            </a:br>
            <a:r>
              <a:rPr lang="tr-TR" dirty="0" smtClean="0"/>
              <a:t/>
            </a:r>
            <a:br>
              <a:rPr lang="tr-TR" dirty="0" smtClean="0"/>
            </a:br>
            <a:r>
              <a:rPr lang="tr-TR" dirty="0" smtClean="0"/>
              <a:t/>
            </a:r>
            <a:br>
              <a:rPr lang="tr-TR" dirty="0" smtClean="0"/>
            </a:br>
            <a:endParaRPr lang="tr-TR" dirty="0"/>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CIDR uygulaması</a:t>
            </a:r>
            <a:endParaRPr lang="tr-TR" dirty="0"/>
          </a:p>
        </p:txBody>
      </p:sp>
      <p:pic>
        <p:nvPicPr>
          <p:cNvPr id="54276" name="Picture 4" descr="C:\Users\TOSHIBA\Desktop\imagesCABJYOEW.jpg"/>
          <p:cNvPicPr>
            <a:picLocks noGrp="1" noChangeAspect="1" noChangeArrowheads="1"/>
          </p:cNvPicPr>
          <p:nvPr>
            <p:ph idx="1"/>
          </p:nvPr>
        </p:nvPicPr>
        <p:blipFill>
          <a:blip r:embed="rId2" cstate="print"/>
          <a:stretch>
            <a:fillRect/>
          </a:stretch>
        </p:blipFill>
        <p:spPr bwMode="auto">
          <a:xfrm>
            <a:off x="4308475" y="2538412"/>
            <a:ext cx="1752600" cy="2619375"/>
          </a:xfrm>
          <a:prstGeom prst="rect">
            <a:avLst/>
          </a:prstGeom>
          <a:noFill/>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Teşhis</a:t>
            </a:r>
            <a:endParaRPr lang="tr-TR" dirty="0"/>
          </a:p>
        </p:txBody>
      </p:sp>
      <p:sp>
        <p:nvSpPr>
          <p:cNvPr id="3" name="2 İçerik Yer Tutucusu"/>
          <p:cNvSpPr>
            <a:spLocks noGrp="1"/>
          </p:cNvSpPr>
          <p:nvPr>
            <p:ph idx="1"/>
          </p:nvPr>
        </p:nvSpPr>
        <p:spPr/>
        <p:txBody>
          <a:bodyPr/>
          <a:lstStyle/>
          <a:p>
            <a:r>
              <a:rPr lang="tr-TR" dirty="0" smtClean="0"/>
              <a:t>Doğru teşhis çok önemli</a:t>
            </a:r>
          </a:p>
          <a:p>
            <a:r>
              <a:rPr lang="tr-TR" dirty="0" err="1" smtClean="0"/>
              <a:t>Rektal</a:t>
            </a:r>
            <a:r>
              <a:rPr lang="tr-TR" dirty="0" smtClean="0"/>
              <a:t> </a:t>
            </a:r>
            <a:r>
              <a:rPr lang="tr-TR" dirty="0" err="1" smtClean="0"/>
              <a:t>palpasyon</a:t>
            </a:r>
            <a:r>
              <a:rPr lang="tr-TR" dirty="0" smtClean="0"/>
              <a:t>,ultrason ve </a:t>
            </a:r>
            <a:r>
              <a:rPr lang="tr-TR" dirty="0" err="1" smtClean="0"/>
              <a:t>Hormonal</a:t>
            </a:r>
            <a:r>
              <a:rPr lang="tr-TR" dirty="0" smtClean="0"/>
              <a:t> analizler teşhiste kullanılmalı</a:t>
            </a:r>
          </a:p>
          <a:p>
            <a:r>
              <a:rPr lang="tr-TR" dirty="0" smtClean="0"/>
              <a:t>Teşhis tedavinin de belirleyicisidir</a:t>
            </a:r>
            <a:endParaRPr lang="tr-TR" dirty="0"/>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 </a:t>
            </a:r>
            <a:endParaRPr lang="tr-TR" dirty="0"/>
          </a:p>
        </p:txBody>
      </p:sp>
      <p:sp>
        <p:nvSpPr>
          <p:cNvPr id="3" name="2 İçerik Yer Tutucusu"/>
          <p:cNvSpPr>
            <a:spLocks noGrp="1"/>
          </p:cNvSpPr>
          <p:nvPr>
            <p:ph idx="1"/>
          </p:nvPr>
        </p:nvSpPr>
        <p:spPr>
          <a:xfrm>
            <a:off x="457200" y="1600200"/>
            <a:ext cx="6059016" cy="4525963"/>
          </a:xfrm>
        </p:spPr>
        <p:txBody>
          <a:bodyPr>
            <a:normAutofit fontScale="62500" lnSpcReduction="20000"/>
          </a:bodyPr>
          <a:lstStyle/>
          <a:p>
            <a:r>
              <a:rPr lang="tr-TR" dirty="0" err="1" smtClean="0"/>
              <a:t>Endometritis</a:t>
            </a:r>
            <a:r>
              <a:rPr lang="tr-TR" dirty="0" smtClean="0"/>
              <a:t> (</a:t>
            </a:r>
            <a:r>
              <a:rPr lang="tr-TR" dirty="0" err="1" smtClean="0"/>
              <a:t>Subklinik</a:t>
            </a:r>
            <a:r>
              <a:rPr lang="tr-TR" dirty="0" smtClean="0"/>
              <a:t>???) </a:t>
            </a:r>
          </a:p>
          <a:p>
            <a:r>
              <a:rPr lang="tr-TR" dirty="0" err="1" smtClean="0"/>
              <a:t>Ovaryum</a:t>
            </a:r>
            <a:r>
              <a:rPr lang="tr-TR" dirty="0" smtClean="0"/>
              <a:t> kistleri</a:t>
            </a:r>
          </a:p>
          <a:p>
            <a:r>
              <a:rPr lang="tr-TR" dirty="0" err="1" smtClean="0"/>
              <a:t>İnaktiv</a:t>
            </a:r>
            <a:r>
              <a:rPr lang="tr-TR" dirty="0" smtClean="0"/>
              <a:t> </a:t>
            </a:r>
            <a:r>
              <a:rPr lang="tr-TR" dirty="0" err="1" smtClean="0"/>
              <a:t>ovaryum</a:t>
            </a:r>
            <a:endParaRPr lang="tr-TR" dirty="0" smtClean="0"/>
          </a:p>
          <a:p>
            <a:r>
              <a:rPr lang="tr-TR" dirty="0" smtClean="0"/>
              <a:t>Atılmamış </a:t>
            </a:r>
            <a:r>
              <a:rPr lang="tr-TR" dirty="0" err="1" smtClean="0"/>
              <a:t>pleasantalı</a:t>
            </a:r>
            <a:r>
              <a:rPr lang="tr-TR" dirty="0" smtClean="0"/>
              <a:t> inekleri tedavi et</a:t>
            </a:r>
            <a:br>
              <a:rPr lang="tr-TR" dirty="0" smtClean="0"/>
            </a:br>
            <a:r>
              <a:rPr lang="tr-TR" dirty="0" err="1" smtClean="0"/>
              <a:t>Metritisli</a:t>
            </a:r>
            <a:r>
              <a:rPr lang="tr-TR" dirty="0" smtClean="0"/>
              <a:t> inekleri tedavi et</a:t>
            </a:r>
          </a:p>
          <a:p>
            <a:r>
              <a:rPr lang="tr-TR" dirty="0" smtClean="0"/>
              <a:t>Atılmamış </a:t>
            </a:r>
            <a:r>
              <a:rPr lang="tr-TR" dirty="0" err="1" smtClean="0"/>
              <a:t>Plesantalı</a:t>
            </a:r>
            <a:r>
              <a:rPr lang="tr-TR" dirty="0" smtClean="0"/>
              <a:t> ineklerin Tedavisi:</a:t>
            </a:r>
          </a:p>
          <a:p>
            <a:r>
              <a:rPr lang="tr-TR" dirty="0" smtClean="0"/>
              <a:t>7 gün süreyle bırak</a:t>
            </a:r>
            <a:br>
              <a:rPr lang="tr-TR" dirty="0" smtClean="0"/>
            </a:br>
            <a:r>
              <a:rPr lang="tr-TR" dirty="0" smtClean="0"/>
              <a:t>Travma yapmadan elle kaldırma</a:t>
            </a:r>
            <a:br>
              <a:rPr lang="tr-TR" dirty="0" smtClean="0"/>
            </a:br>
            <a:r>
              <a:rPr lang="tr-TR" dirty="0" smtClean="0"/>
              <a:t>Hasta inekler antibiyotik gerekebilir</a:t>
            </a:r>
            <a:br>
              <a:rPr lang="tr-TR" dirty="0" smtClean="0"/>
            </a:br>
            <a:r>
              <a:rPr lang="tr-TR" dirty="0" smtClean="0"/>
              <a:t>Buzağılamada </a:t>
            </a:r>
            <a:r>
              <a:rPr lang="tr-TR" dirty="0" err="1" smtClean="0"/>
              <a:t>Oksitosin</a:t>
            </a:r>
            <a:r>
              <a:rPr lang="tr-TR" dirty="0" smtClean="0"/>
              <a:t> ( 36 saat süreyle her 4 saatte bir)</a:t>
            </a:r>
            <a:br>
              <a:rPr lang="tr-TR" dirty="0" smtClean="0"/>
            </a:br>
            <a:r>
              <a:rPr lang="tr-TR" dirty="0" err="1" smtClean="0"/>
              <a:t>Metritisli</a:t>
            </a:r>
            <a:r>
              <a:rPr lang="tr-TR" dirty="0" smtClean="0"/>
              <a:t> ineklerin Tedavisi</a:t>
            </a:r>
          </a:p>
          <a:p>
            <a:r>
              <a:rPr lang="tr-TR" dirty="0" err="1" smtClean="0"/>
              <a:t>Prostaglandinle</a:t>
            </a:r>
            <a:r>
              <a:rPr lang="tr-TR" dirty="0" smtClean="0"/>
              <a:t> tedavi (</a:t>
            </a:r>
            <a:r>
              <a:rPr lang="tr-TR" dirty="0" err="1" smtClean="0"/>
              <a:t>Estrumate</a:t>
            </a:r>
            <a:r>
              <a:rPr lang="tr-TR" dirty="0" smtClean="0"/>
              <a:t>, </a:t>
            </a:r>
            <a:r>
              <a:rPr lang="tr-TR" dirty="0" err="1" smtClean="0"/>
              <a:t>Prosolvin</a:t>
            </a:r>
            <a:r>
              <a:rPr lang="tr-TR" dirty="0" smtClean="0"/>
              <a:t>, </a:t>
            </a:r>
            <a:r>
              <a:rPr lang="tr-TR" dirty="0" err="1" smtClean="0"/>
              <a:t>Lutalyse</a:t>
            </a:r>
            <a:r>
              <a:rPr lang="tr-TR" dirty="0" smtClean="0"/>
              <a:t>)</a:t>
            </a:r>
            <a:br>
              <a:rPr lang="tr-TR" dirty="0" smtClean="0"/>
            </a:br>
            <a:r>
              <a:rPr lang="tr-TR" dirty="0" err="1" smtClean="0"/>
              <a:t>İntrauterin</a:t>
            </a:r>
            <a:r>
              <a:rPr lang="tr-TR" dirty="0" smtClean="0"/>
              <a:t> antibiyotikler (</a:t>
            </a:r>
            <a:r>
              <a:rPr lang="tr-TR" dirty="0" err="1" smtClean="0"/>
              <a:t>Metrijet</a:t>
            </a:r>
            <a:r>
              <a:rPr lang="tr-TR" dirty="0" smtClean="0"/>
              <a:t>, </a:t>
            </a:r>
            <a:r>
              <a:rPr lang="tr-TR" dirty="0" err="1" smtClean="0"/>
              <a:t>pessaries</a:t>
            </a:r>
            <a:r>
              <a:rPr lang="tr-TR" dirty="0" smtClean="0"/>
              <a:t>)</a:t>
            </a:r>
            <a:br>
              <a:rPr lang="tr-TR" dirty="0" smtClean="0"/>
            </a:br>
            <a:r>
              <a:rPr lang="tr-TR" dirty="0" err="1" smtClean="0"/>
              <a:t>Oestradiol</a:t>
            </a:r>
            <a:endParaRPr lang="tr-TR" dirty="0" smtClean="0"/>
          </a:p>
          <a:p>
            <a:pPr>
              <a:buNone/>
            </a:pPr>
            <a:endParaRPr lang="tr-TR" dirty="0"/>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Suni tohumlama ile birlikte tedavi seçenekleri</a:t>
            </a:r>
            <a:endParaRPr lang="tr-TR" dirty="0"/>
          </a:p>
        </p:txBody>
      </p:sp>
      <p:sp>
        <p:nvSpPr>
          <p:cNvPr id="3" name="2 İçerik Yer Tutucusu"/>
          <p:cNvSpPr>
            <a:spLocks noGrp="1"/>
          </p:cNvSpPr>
          <p:nvPr>
            <p:ph idx="1"/>
          </p:nvPr>
        </p:nvSpPr>
        <p:spPr/>
        <p:txBody>
          <a:bodyPr/>
          <a:lstStyle/>
          <a:p>
            <a:r>
              <a:rPr lang="tr-TR" dirty="0" smtClean="0"/>
              <a:t>Suni Tohumlamaya Bağlı gebelik oranlarının artırılması ASTROM Tedavisi</a:t>
            </a:r>
            <a:br>
              <a:rPr lang="tr-TR" dirty="0" smtClean="0"/>
            </a:br>
            <a:r>
              <a:rPr lang="tr-TR" dirty="0" smtClean="0"/>
              <a:t>Suni tohumlamadan 10-30 </a:t>
            </a:r>
            <a:r>
              <a:rPr lang="tr-TR" dirty="0" err="1" smtClean="0"/>
              <a:t>dk</a:t>
            </a:r>
            <a:r>
              <a:rPr lang="tr-TR" dirty="0" smtClean="0"/>
              <a:t> sonra </a:t>
            </a:r>
            <a:r>
              <a:rPr lang="tr-TR" dirty="0" err="1" smtClean="0"/>
              <a:t>intrauterin</a:t>
            </a:r>
            <a:r>
              <a:rPr lang="tr-TR" dirty="0" smtClean="0"/>
              <a:t> antibiyotik(</a:t>
            </a:r>
            <a:r>
              <a:rPr lang="tr-TR" dirty="0" err="1" smtClean="0"/>
              <a:t>Gentamycin</a:t>
            </a:r>
            <a:r>
              <a:rPr lang="tr-TR" dirty="0" smtClean="0"/>
              <a:t>,</a:t>
            </a:r>
            <a:r>
              <a:rPr lang="tr-TR" dirty="0" err="1" smtClean="0"/>
              <a:t>rifaksimin</a:t>
            </a:r>
            <a:r>
              <a:rPr lang="tr-TR" dirty="0" smtClean="0"/>
              <a:t>)</a:t>
            </a:r>
            <a:br>
              <a:rPr lang="tr-TR" dirty="0" smtClean="0"/>
            </a:br>
            <a:r>
              <a:rPr lang="tr-TR" dirty="0" smtClean="0"/>
              <a:t>Suni Tohumlamaya Bağlı gebelik oranlarının artırılması</a:t>
            </a:r>
            <a:br>
              <a:rPr lang="tr-TR" dirty="0" smtClean="0"/>
            </a:br>
            <a:r>
              <a:rPr lang="tr-TR" dirty="0" smtClean="0"/>
              <a:t>Tohumlama anında veya 6 saat önce </a:t>
            </a:r>
            <a:r>
              <a:rPr lang="tr-TR" dirty="0" err="1" smtClean="0"/>
              <a:t>GnRH</a:t>
            </a:r>
            <a:r>
              <a:rPr lang="tr-TR" dirty="0" smtClean="0"/>
              <a:t> enjeksiyonu</a:t>
            </a:r>
            <a:endParaRPr lang="tr-TR"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100 günlük </a:t>
            </a:r>
            <a:r>
              <a:rPr lang="tr-TR" dirty="0" err="1" smtClean="0"/>
              <a:t>taahhütün</a:t>
            </a:r>
            <a:r>
              <a:rPr lang="tr-TR" dirty="0" smtClean="0"/>
              <a:t> faydaları </a:t>
            </a:r>
            <a:endParaRPr lang="tr-TR" dirty="0"/>
          </a:p>
        </p:txBody>
      </p:sp>
      <p:sp>
        <p:nvSpPr>
          <p:cNvPr id="3" name="2 İçerik Yer Tutucusu"/>
          <p:cNvSpPr>
            <a:spLocks noGrp="1"/>
          </p:cNvSpPr>
          <p:nvPr>
            <p:ph idx="1"/>
          </p:nvPr>
        </p:nvSpPr>
        <p:spPr>
          <a:xfrm>
            <a:off x="1475656" y="1340768"/>
            <a:ext cx="3826768" cy="4525963"/>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n-US" dirty="0" smtClean="0"/>
              <a:t>1. </a:t>
            </a:r>
            <a:r>
              <a:rPr lang="tr-TR" dirty="0" smtClean="0"/>
              <a:t>Canlı bir buzağının doğumu (Yılda bir )</a:t>
            </a:r>
            <a:endParaRPr lang="en-US" dirty="0" smtClean="0"/>
          </a:p>
          <a:p>
            <a:r>
              <a:rPr lang="en-US" dirty="0" smtClean="0"/>
              <a:t>2. </a:t>
            </a:r>
            <a:r>
              <a:rPr lang="tr-TR" dirty="0" smtClean="0"/>
              <a:t>Geçiş periyodunda sağlıklı bir inek</a:t>
            </a:r>
            <a:endParaRPr lang="en-US" dirty="0" smtClean="0"/>
          </a:p>
          <a:p>
            <a:r>
              <a:rPr lang="en-US" dirty="0" smtClean="0"/>
              <a:t>3. </a:t>
            </a:r>
            <a:r>
              <a:rPr lang="tr-TR" dirty="0" smtClean="0"/>
              <a:t>Süt üretiminin pik yapması</a:t>
            </a:r>
            <a:endParaRPr lang="en-US" dirty="0" smtClean="0"/>
          </a:p>
          <a:p>
            <a:r>
              <a:rPr lang="en-US" dirty="0" smtClean="0"/>
              <a:t>4. </a:t>
            </a:r>
            <a:r>
              <a:rPr lang="tr-TR" dirty="0" smtClean="0"/>
              <a:t>Vücut </a:t>
            </a:r>
            <a:r>
              <a:rPr lang="tr-TR" dirty="0" err="1" smtClean="0"/>
              <a:t>kondüsyonun</a:t>
            </a:r>
            <a:r>
              <a:rPr lang="tr-TR" dirty="0" smtClean="0"/>
              <a:t> kaybının kontrolü</a:t>
            </a:r>
            <a:endParaRPr lang="en-US" dirty="0" smtClean="0"/>
          </a:p>
          <a:p>
            <a:r>
              <a:rPr lang="en-US" dirty="0" smtClean="0"/>
              <a:t>5. </a:t>
            </a:r>
            <a:r>
              <a:rPr lang="tr-TR" dirty="0" smtClean="0"/>
              <a:t>İlk çiftleşmede yüksek </a:t>
            </a:r>
            <a:r>
              <a:rPr lang="tr-TR" dirty="0" err="1" smtClean="0"/>
              <a:t>dölverimi</a:t>
            </a:r>
            <a:r>
              <a:rPr lang="tr-TR" dirty="0" smtClean="0"/>
              <a:t> </a:t>
            </a:r>
          </a:p>
          <a:p>
            <a:r>
              <a:rPr lang="tr-TR" b="1" dirty="0" smtClean="0"/>
              <a:t>Ve karlı bir işletme</a:t>
            </a:r>
            <a:endParaRPr lang="tr-TR" b="1" dirty="0"/>
          </a:p>
        </p:txBody>
      </p:sp>
      <p:pic>
        <p:nvPicPr>
          <p:cNvPr id="20482" name="Picture 2" descr="http://t0.gstatic.com/images?q=tbn:ANd9GcRIDUCXO_sZxkZtNJOMATph3K6GqjcgfDScr246QSOPaXkUz6iMPQ"/>
          <p:cNvPicPr>
            <a:picLocks noChangeAspect="1" noChangeArrowheads="1"/>
          </p:cNvPicPr>
          <p:nvPr/>
        </p:nvPicPr>
        <p:blipFill>
          <a:blip r:embed="rId2" cstate="print"/>
          <a:srcRect/>
          <a:stretch>
            <a:fillRect/>
          </a:stretch>
        </p:blipFill>
        <p:spPr bwMode="auto">
          <a:xfrm>
            <a:off x="5436096" y="1196752"/>
            <a:ext cx="2686050" cy="1704976"/>
          </a:xfrm>
          <a:prstGeom prst="rect">
            <a:avLst/>
          </a:prstGeom>
          <a:noFill/>
        </p:spPr>
      </p:pic>
      <p:pic>
        <p:nvPicPr>
          <p:cNvPr id="20484" name="Picture 4" descr="http://t1.gstatic.com/images?q=tbn:ANd9GcTk6qAqLH_ErVPRrMpgra_P2ed3_0OG3AWCocuagHqcvjPnp_GG"/>
          <p:cNvPicPr>
            <a:picLocks noChangeAspect="1" noChangeArrowheads="1"/>
          </p:cNvPicPr>
          <p:nvPr/>
        </p:nvPicPr>
        <p:blipFill>
          <a:blip r:embed="rId3" cstate="print"/>
          <a:srcRect/>
          <a:stretch>
            <a:fillRect/>
          </a:stretch>
        </p:blipFill>
        <p:spPr bwMode="auto">
          <a:xfrm>
            <a:off x="5076056" y="3501008"/>
            <a:ext cx="2933700" cy="1066801"/>
          </a:xfrm>
          <a:prstGeom prst="rect">
            <a:avLst/>
          </a:prstGeom>
          <a:noFill/>
        </p:spPr>
      </p:pic>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Astrom</a:t>
            </a:r>
            <a:r>
              <a:rPr lang="tr-TR" dirty="0" smtClean="0"/>
              <a:t> tedavisinde </a:t>
            </a:r>
            <a:endParaRPr lang="tr-TR" dirty="0"/>
          </a:p>
        </p:txBody>
      </p:sp>
      <p:sp>
        <p:nvSpPr>
          <p:cNvPr id="5" name="4 İçerik Yer Tutucusu"/>
          <p:cNvSpPr>
            <a:spLocks noGrp="1"/>
          </p:cNvSpPr>
          <p:nvPr>
            <p:ph idx="1"/>
          </p:nvPr>
        </p:nvSpPr>
        <p:spPr/>
        <p:txBody>
          <a:bodyPr/>
          <a:lstStyle/>
          <a:p>
            <a:r>
              <a:rPr lang="tr-TR" dirty="0" smtClean="0"/>
              <a:t>İ.U ilaç					NRR%</a:t>
            </a:r>
          </a:p>
          <a:p>
            <a:r>
              <a:rPr lang="tr-TR" dirty="0" err="1" smtClean="0"/>
              <a:t>Rifaksimin</a:t>
            </a:r>
            <a:r>
              <a:rPr lang="tr-TR" dirty="0" smtClean="0"/>
              <a:t>:				% 75</a:t>
            </a:r>
          </a:p>
          <a:p>
            <a:r>
              <a:rPr lang="tr-TR" dirty="0" err="1" smtClean="0"/>
              <a:t>Lugol</a:t>
            </a:r>
            <a:r>
              <a:rPr lang="tr-TR" dirty="0" smtClean="0"/>
              <a:t>: 					%71</a:t>
            </a:r>
          </a:p>
          <a:p>
            <a:r>
              <a:rPr lang="tr-TR" dirty="0" err="1" smtClean="0"/>
              <a:t>Oksitetrasiklin</a:t>
            </a:r>
            <a:r>
              <a:rPr lang="tr-TR" dirty="0" smtClean="0"/>
              <a:t>				%44</a:t>
            </a:r>
          </a:p>
          <a:p>
            <a:r>
              <a:rPr lang="tr-TR" dirty="0" smtClean="0"/>
              <a:t>Kontrol					%60</a:t>
            </a:r>
          </a:p>
          <a:p>
            <a:r>
              <a:rPr lang="tr-TR" dirty="0" smtClean="0"/>
              <a:t>Kaynak: Yavuz </a:t>
            </a:r>
            <a:r>
              <a:rPr lang="tr-TR" dirty="0" err="1" smtClean="0"/>
              <a:t>Öztürkler</a:t>
            </a:r>
            <a:r>
              <a:rPr lang="tr-TR" dirty="0" smtClean="0"/>
              <a:t> ve ark.,2001</a:t>
            </a:r>
            <a:endParaRPr lang="tr-TR" dirty="0"/>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Değişik bir </a:t>
            </a:r>
            <a:r>
              <a:rPr lang="tr-TR" dirty="0" err="1" smtClean="0"/>
              <a:t>ovsynch</a:t>
            </a:r>
            <a:r>
              <a:rPr lang="tr-TR" dirty="0" smtClean="0"/>
              <a:t> uygulamada Gebelik parlak değildi.</a:t>
            </a:r>
            <a:endParaRPr lang="tr-TR" dirty="0"/>
          </a:p>
        </p:txBody>
      </p:sp>
      <p:sp>
        <p:nvSpPr>
          <p:cNvPr id="3" name="2 İçerik Yer Tutucusu"/>
          <p:cNvSpPr>
            <a:spLocks noGrp="1"/>
          </p:cNvSpPr>
          <p:nvPr>
            <p:ph idx="1"/>
          </p:nvPr>
        </p:nvSpPr>
        <p:spPr/>
        <p:txBody>
          <a:bodyPr>
            <a:normAutofit lnSpcReduction="10000"/>
          </a:bodyPr>
          <a:lstStyle/>
          <a:p>
            <a:pPr>
              <a:buNone/>
            </a:pPr>
            <a:r>
              <a:rPr lang="tr-TR" dirty="0" smtClean="0"/>
              <a:t>I.14 gün arayla PGF (</a:t>
            </a:r>
            <a:r>
              <a:rPr lang="tr-TR" dirty="0" err="1" smtClean="0"/>
              <a:t>Presynch</a:t>
            </a:r>
            <a:r>
              <a:rPr lang="tr-TR" dirty="0" smtClean="0"/>
              <a:t>)+7 gün ara ile </a:t>
            </a:r>
            <a:r>
              <a:rPr lang="tr-TR" dirty="0" err="1" smtClean="0"/>
              <a:t>GnRH</a:t>
            </a:r>
            <a:r>
              <a:rPr lang="tr-TR" dirty="0" smtClean="0"/>
              <a:t> ve PGF,48 saat sonra tekrar </a:t>
            </a:r>
            <a:r>
              <a:rPr lang="tr-TR" dirty="0" err="1" smtClean="0"/>
              <a:t>GnRH</a:t>
            </a:r>
            <a:r>
              <a:rPr lang="tr-TR" dirty="0" smtClean="0"/>
              <a:t> ve  18 SA sonra ST ve </a:t>
            </a:r>
            <a:r>
              <a:rPr lang="tr-TR" dirty="0" err="1" smtClean="0"/>
              <a:t>ST’den</a:t>
            </a:r>
            <a:r>
              <a:rPr lang="tr-TR" dirty="0" smtClean="0"/>
              <a:t> 5 </a:t>
            </a:r>
            <a:r>
              <a:rPr lang="tr-TR" dirty="0" err="1" smtClean="0"/>
              <a:t>dk</a:t>
            </a:r>
            <a:r>
              <a:rPr lang="tr-TR" dirty="0" smtClean="0"/>
              <a:t> önce i.v </a:t>
            </a:r>
            <a:r>
              <a:rPr lang="tr-TR" dirty="0" err="1" smtClean="0"/>
              <a:t>carazalol</a:t>
            </a:r>
            <a:endParaRPr lang="tr-TR" dirty="0" smtClean="0"/>
          </a:p>
          <a:p>
            <a:pPr>
              <a:buNone/>
            </a:pPr>
            <a:r>
              <a:rPr lang="tr-TR" dirty="0" smtClean="0"/>
              <a:t>II.Grup kontrol+ </a:t>
            </a:r>
            <a:r>
              <a:rPr lang="tr-TR" dirty="0" err="1" smtClean="0"/>
              <a:t>ST’den</a:t>
            </a:r>
            <a:r>
              <a:rPr lang="tr-TR" dirty="0" smtClean="0"/>
              <a:t> 5 </a:t>
            </a:r>
            <a:r>
              <a:rPr lang="tr-TR" dirty="0" err="1" smtClean="0"/>
              <a:t>dk</a:t>
            </a:r>
            <a:r>
              <a:rPr lang="tr-TR" dirty="0" smtClean="0"/>
              <a:t> önce i.v.Serum Fiz.(</a:t>
            </a:r>
            <a:r>
              <a:rPr lang="tr-TR" dirty="0" err="1" smtClean="0"/>
              <a:t>Placebo</a:t>
            </a:r>
            <a:r>
              <a:rPr lang="tr-TR" dirty="0" smtClean="0"/>
              <a:t>) S.</a:t>
            </a:r>
            <a:r>
              <a:rPr lang="tr-TR" dirty="0" err="1" smtClean="0"/>
              <a:t>M.Pancarci</a:t>
            </a:r>
            <a:r>
              <a:rPr lang="tr-TR" dirty="0" smtClean="0"/>
              <a:t> ve Yavuz </a:t>
            </a:r>
            <a:r>
              <a:rPr lang="tr-TR" dirty="0" err="1" smtClean="0"/>
              <a:t>Öztürkler</a:t>
            </a:r>
            <a:r>
              <a:rPr lang="tr-TR" dirty="0" smtClean="0"/>
              <a:t>,2008</a:t>
            </a:r>
          </a:p>
          <a:p>
            <a:pPr>
              <a:buNone/>
            </a:pPr>
            <a:r>
              <a:rPr lang="tr-TR" dirty="0" smtClean="0"/>
              <a:t>Grup 					Gebelik%</a:t>
            </a:r>
          </a:p>
          <a:p>
            <a:pPr>
              <a:buNone/>
            </a:pPr>
            <a:r>
              <a:rPr lang="tr-TR" dirty="0" smtClean="0"/>
              <a:t>Grup 1					</a:t>
            </a:r>
            <a:r>
              <a:rPr lang="en-US" dirty="0" smtClean="0"/>
              <a:t> </a:t>
            </a:r>
            <a:r>
              <a:rPr lang="tr-TR" dirty="0" smtClean="0"/>
              <a:t>   </a:t>
            </a:r>
            <a:r>
              <a:rPr lang="en-US" dirty="0" smtClean="0"/>
              <a:t>34.2% </a:t>
            </a:r>
            <a:endParaRPr lang="tr-TR" dirty="0" smtClean="0"/>
          </a:p>
          <a:p>
            <a:pPr>
              <a:buNone/>
            </a:pPr>
            <a:r>
              <a:rPr lang="tr-TR" dirty="0" smtClean="0"/>
              <a:t>Grup 2					   </a:t>
            </a:r>
            <a:r>
              <a:rPr lang="en-US" dirty="0" smtClean="0"/>
              <a:t>40.6%</a:t>
            </a:r>
            <a:r>
              <a:rPr lang="tr-TR" dirty="0" smtClean="0"/>
              <a:t> </a:t>
            </a:r>
            <a:endParaRPr lang="tr-TR" dirty="0"/>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smtClean="0"/>
              <a:t>Bir çalışma: ineklerde </a:t>
            </a:r>
            <a:r>
              <a:rPr lang="tr-TR" sz="2400" dirty="0" err="1" smtClean="0"/>
              <a:t>infertilite</a:t>
            </a:r>
            <a:r>
              <a:rPr lang="tr-TR" sz="2400" dirty="0" smtClean="0"/>
              <a:t> vakalarının tedavisi amacıyla uygulanan PGF2a ve </a:t>
            </a:r>
            <a:r>
              <a:rPr lang="tr-TR" sz="2400" dirty="0" err="1" smtClean="0"/>
              <a:t>gentamisin</a:t>
            </a:r>
            <a:r>
              <a:rPr lang="tr-TR" sz="2400" dirty="0" smtClean="0"/>
              <a:t> veya kombinasyonun PRID</a:t>
            </a:r>
            <a:br>
              <a:rPr lang="tr-TR" sz="2400" dirty="0" smtClean="0"/>
            </a:br>
            <a:r>
              <a:rPr lang="tr-TR" sz="2400" dirty="0" smtClean="0"/>
              <a:t>(</a:t>
            </a:r>
            <a:r>
              <a:rPr lang="tr-TR" sz="2400" dirty="0" err="1" smtClean="0"/>
              <a:t>progesteron</a:t>
            </a:r>
            <a:r>
              <a:rPr lang="tr-TR" sz="2400" dirty="0" smtClean="0"/>
              <a:t> salıcı </a:t>
            </a:r>
            <a:r>
              <a:rPr lang="tr-TR" sz="2400" dirty="0" err="1" smtClean="0"/>
              <a:t>vagina</a:t>
            </a:r>
            <a:r>
              <a:rPr lang="tr-TR" sz="2400" dirty="0" smtClean="0"/>
              <a:t>-ii aygıt) rejimindeki etkinliği</a:t>
            </a:r>
            <a:endParaRPr lang="tr-TR" sz="2400" dirty="0"/>
          </a:p>
        </p:txBody>
      </p:sp>
      <p:sp>
        <p:nvSpPr>
          <p:cNvPr id="3" name="2 İçerik Yer Tutucusu"/>
          <p:cNvSpPr>
            <a:spLocks noGrp="1"/>
          </p:cNvSpPr>
          <p:nvPr>
            <p:ph idx="1"/>
          </p:nvPr>
        </p:nvSpPr>
        <p:spPr/>
        <p:txBody>
          <a:bodyPr>
            <a:normAutofit fontScale="85000" lnSpcReduction="10000"/>
          </a:bodyPr>
          <a:lstStyle/>
          <a:p>
            <a:r>
              <a:rPr lang="tr-TR" dirty="0" smtClean="0"/>
              <a:t>Grup    			 	  </a:t>
            </a:r>
            <a:r>
              <a:rPr lang="tr-TR" dirty="0" err="1" smtClean="0"/>
              <a:t>Östrus</a:t>
            </a:r>
            <a:r>
              <a:rPr lang="tr-TR" dirty="0" smtClean="0"/>
              <a:t> %    NRR%</a:t>
            </a:r>
          </a:p>
          <a:p>
            <a:r>
              <a:rPr lang="tr-TR" dirty="0" smtClean="0"/>
              <a:t>PRID 12 gün + ST                        75.0       37.5</a:t>
            </a:r>
          </a:p>
          <a:p>
            <a:r>
              <a:rPr lang="en-US" dirty="0" smtClean="0"/>
              <a:t>PRID + PGF2a 10</a:t>
            </a:r>
            <a:r>
              <a:rPr lang="tr-TR" dirty="0" smtClean="0"/>
              <a:t>. gün</a:t>
            </a:r>
            <a:r>
              <a:rPr lang="en-US" dirty="0" smtClean="0"/>
              <a:t> + </a:t>
            </a:r>
            <a:r>
              <a:rPr lang="en-US" dirty="0" err="1" smtClean="0"/>
              <a:t>Ais</a:t>
            </a:r>
            <a:r>
              <a:rPr lang="tr-TR" dirty="0" smtClean="0"/>
              <a:t>       90           30</a:t>
            </a:r>
          </a:p>
          <a:p>
            <a:r>
              <a:rPr lang="tr-TR" dirty="0" smtClean="0"/>
              <a:t>PRID + ST + </a:t>
            </a:r>
            <a:r>
              <a:rPr lang="tr-TR" dirty="0" err="1" smtClean="0"/>
              <a:t>gentamicin</a:t>
            </a:r>
            <a:r>
              <a:rPr lang="tr-TR" dirty="0" smtClean="0"/>
              <a:t>              72           28</a:t>
            </a:r>
          </a:p>
          <a:p>
            <a:r>
              <a:rPr lang="tr-TR" dirty="0" smtClean="0"/>
              <a:t>PRID + PGF2a + ST + </a:t>
            </a:r>
            <a:r>
              <a:rPr lang="tr-TR" dirty="0" err="1" smtClean="0"/>
              <a:t>genta</a:t>
            </a:r>
            <a:r>
              <a:rPr lang="tr-TR" dirty="0" smtClean="0"/>
              <a:t>.      100          60</a:t>
            </a:r>
          </a:p>
          <a:p>
            <a:r>
              <a:rPr lang="tr-TR" dirty="0" smtClean="0"/>
              <a:t>Kaynak:Yavuz </a:t>
            </a:r>
            <a:r>
              <a:rPr lang="tr-TR" dirty="0" err="1" smtClean="0"/>
              <a:t>Öztürkler</a:t>
            </a:r>
            <a:r>
              <a:rPr lang="tr-TR" dirty="0" smtClean="0"/>
              <a:t> ve Ö.Uçar, 2006,Tr.J.</a:t>
            </a:r>
            <a:r>
              <a:rPr lang="tr-TR" dirty="0" err="1" smtClean="0"/>
              <a:t>Vet</a:t>
            </a:r>
            <a:r>
              <a:rPr lang="tr-TR" dirty="0" smtClean="0"/>
              <a:t>.Anim.</a:t>
            </a:r>
            <a:r>
              <a:rPr lang="tr-TR" dirty="0" err="1" smtClean="0"/>
              <a:t>Sci</a:t>
            </a:r>
            <a:endParaRPr lang="tr-TR" dirty="0"/>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tr-TR" smtClean="0"/>
              <a:t>Co-synch Protokolü</a:t>
            </a:r>
          </a:p>
        </p:txBody>
      </p:sp>
      <p:sp>
        <p:nvSpPr>
          <p:cNvPr id="185347" name="Rectangle 3"/>
          <p:cNvSpPr>
            <a:spLocks noGrp="1" noChangeArrowheads="1"/>
          </p:cNvSpPr>
          <p:nvPr>
            <p:ph idx="1"/>
          </p:nvPr>
        </p:nvSpPr>
        <p:spPr/>
        <p:txBody>
          <a:bodyPr/>
          <a:lstStyle/>
          <a:p>
            <a:pPr eaLnBrk="1" hangingPunct="1">
              <a:defRPr/>
            </a:pPr>
            <a:endParaRPr lang="tr-TR" dirty="0" smtClean="0"/>
          </a:p>
        </p:txBody>
      </p:sp>
      <p:sp>
        <p:nvSpPr>
          <p:cNvPr id="51204" name="Line 8"/>
          <p:cNvSpPr>
            <a:spLocks noChangeShapeType="1"/>
          </p:cNvSpPr>
          <p:nvPr/>
        </p:nvSpPr>
        <p:spPr bwMode="auto">
          <a:xfrm>
            <a:off x="684213" y="4868863"/>
            <a:ext cx="7127875" cy="0"/>
          </a:xfrm>
          <a:prstGeom prst="line">
            <a:avLst/>
          </a:prstGeom>
          <a:noFill/>
          <a:ln w="9525">
            <a:solidFill>
              <a:schemeClr val="tx1"/>
            </a:solidFill>
            <a:round/>
            <a:headEnd/>
            <a:tailEnd/>
          </a:ln>
        </p:spPr>
        <p:txBody>
          <a:bodyPr/>
          <a:lstStyle/>
          <a:p>
            <a:endParaRPr lang="tr-TR"/>
          </a:p>
        </p:txBody>
      </p:sp>
      <p:sp>
        <p:nvSpPr>
          <p:cNvPr id="51205" name="Line 9"/>
          <p:cNvSpPr>
            <a:spLocks noChangeShapeType="1"/>
          </p:cNvSpPr>
          <p:nvPr/>
        </p:nvSpPr>
        <p:spPr bwMode="auto">
          <a:xfrm>
            <a:off x="684213" y="3429000"/>
            <a:ext cx="0" cy="1368425"/>
          </a:xfrm>
          <a:prstGeom prst="line">
            <a:avLst/>
          </a:prstGeom>
          <a:noFill/>
          <a:ln w="9525">
            <a:solidFill>
              <a:schemeClr val="tx1"/>
            </a:solidFill>
            <a:round/>
            <a:headEnd/>
            <a:tailEnd type="triangle" w="med" len="med"/>
          </a:ln>
        </p:spPr>
        <p:txBody>
          <a:bodyPr/>
          <a:lstStyle/>
          <a:p>
            <a:endParaRPr lang="tr-TR"/>
          </a:p>
        </p:txBody>
      </p:sp>
      <p:sp>
        <p:nvSpPr>
          <p:cNvPr id="51206" name="Text Box 10"/>
          <p:cNvSpPr txBox="1">
            <a:spLocks noChangeArrowheads="1"/>
          </p:cNvSpPr>
          <p:nvPr/>
        </p:nvSpPr>
        <p:spPr bwMode="auto">
          <a:xfrm>
            <a:off x="519113" y="3016250"/>
            <a:ext cx="819150" cy="366713"/>
          </a:xfrm>
          <a:prstGeom prst="rect">
            <a:avLst/>
          </a:prstGeom>
          <a:noFill/>
          <a:ln w="9525">
            <a:noFill/>
            <a:miter lim="800000"/>
            <a:headEnd/>
            <a:tailEnd/>
          </a:ln>
        </p:spPr>
        <p:txBody>
          <a:bodyPr wrap="none">
            <a:spAutoFit/>
          </a:bodyPr>
          <a:lstStyle/>
          <a:p>
            <a:r>
              <a:rPr lang="tr-TR"/>
              <a:t>GnRH</a:t>
            </a:r>
          </a:p>
        </p:txBody>
      </p:sp>
      <p:sp>
        <p:nvSpPr>
          <p:cNvPr id="51207" name="Text Box 11"/>
          <p:cNvSpPr txBox="1">
            <a:spLocks noChangeArrowheads="1"/>
          </p:cNvSpPr>
          <p:nvPr/>
        </p:nvSpPr>
        <p:spPr bwMode="auto">
          <a:xfrm>
            <a:off x="1958975" y="4529138"/>
            <a:ext cx="755650" cy="366712"/>
          </a:xfrm>
          <a:prstGeom prst="rect">
            <a:avLst/>
          </a:prstGeom>
          <a:noFill/>
          <a:ln w="9525">
            <a:noFill/>
            <a:miter lim="800000"/>
            <a:headEnd/>
            <a:tailEnd/>
          </a:ln>
        </p:spPr>
        <p:txBody>
          <a:bodyPr wrap="none">
            <a:spAutoFit/>
          </a:bodyPr>
          <a:lstStyle/>
          <a:p>
            <a:r>
              <a:rPr lang="tr-TR"/>
              <a:t>7 gün</a:t>
            </a:r>
          </a:p>
        </p:txBody>
      </p:sp>
      <p:sp>
        <p:nvSpPr>
          <p:cNvPr id="51208" name="Line 13"/>
          <p:cNvSpPr>
            <a:spLocks noChangeShapeType="1"/>
          </p:cNvSpPr>
          <p:nvPr/>
        </p:nvSpPr>
        <p:spPr bwMode="auto">
          <a:xfrm>
            <a:off x="5003800" y="3500438"/>
            <a:ext cx="0" cy="1368425"/>
          </a:xfrm>
          <a:prstGeom prst="line">
            <a:avLst/>
          </a:prstGeom>
          <a:noFill/>
          <a:ln w="9525">
            <a:solidFill>
              <a:schemeClr val="tx1"/>
            </a:solidFill>
            <a:round/>
            <a:headEnd/>
            <a:tailEnd type="triangle" w="med" len="med"/>
          </a:ln>
        </p:spPr>
        <p:txBody>
          <a:bodyPr/>
          <a:lstStyle/>
          <a:p>
            <a:endParaRPr lang="tr-TR"/>
          </a:p>
        </p:txBody>
      </p:sp>
      <p:sp>
        <p:nvSpPr>
          <p:cNvPr id="51209" name="Text Box 14"/>
          <p:cNvSpPr txBox="1">
            <a:spLocks noChangeArrowheads="1"/>
          </p:cNvSpPr>
          <p:nvPr/>
        </p:nvSpPr>
        <p:spPr bwMode="auto">
          <a:xfrm>
            <a:off x="4572000" y="2997200"/>
            <a:ext cx="922338" cy="641350"/>
          </a:xfrm>
          <a:prstGeom prst="rect">
            <a:avLst/>
          </a:prstGeom>
          <a:noFill/>
          <a:ln w="9525">
            <a:noFill/>
            <a:miter lim="800000"/>
            <a:headEnd/>
            <a:tailEnd/>
          </a:ln>
        </p:spPr>
        <p:txBody>
          <a:bodyPr wrap="none">
            <a:spAutoFit/>
          </a:bodyPr>
          <a:lstStyle/>
          <a:p>
            <a:r>
              <a:rPr lang="tr-TR" b="1"/>
              <a:t>PGF2</a:t>
            </a:r>
            <a:r>
              <a:rPr lang="el-GR" b="1"/>
              <a:t>α</a:t>
            </a:r>
          </a:p>
          <a:p>
            <a:endParaRPr lang="tr-TR"/>
          </a:p>
        </p:txBody>
      </p:sp>
      <p:sp>
        <p:nvSpPr>
          <p:cNvPr id="51210" name="Text Box 15"/>
          <p:cNvSpPr txBox="1">
            <a:spLocks noChangeArrowheads="1"/>
          </p:cNvSpPr>
          <p:nvPr/>
        </p:nvSpPr>
        <p:spPr bwMode="auto">
          <a:xfrm>
            <a:off x="6011863" y="4508500"/>
            <a:ext cx="755650" cy="366713"/>
          </a:xfrm>
          <a:prstGeom prst="rect">
            <a:avLst/>
          </a:prstGeom>
          <a:noFill/>
          <a:ln w="9525">
            <a:noFill/>
            <a:miter lim="800000"/>
            <a:headEnd/>
            <a:tailEnd/>
          </a:ln>
        </p:spPr>
        <p:txBody>
          <a:bodyPr wrap="none">
            <a:spAutoFit/>
          </a:bodyPr>
          <a:lstStyle/>
          <a:p>
            <a:r>
              <a:rPr lang="tr-TR"/>
              <a:t>2 gün</a:t>
            </a:r>
          </a:p>
        </p:txBody>
      </p:sp>
      <p:sp>
        <p:nvSpPr>
          <p:cNvPr id="51211" name="Line 16"/>
          <p:cNvSpPr>
            <a:spLocks noChangeShapeType="1"/>
          </p:cNvSpPr>
          <p:nvPr/>
        </p:nvSpPr>
        <p:spPr bwMode="auto">
          <a:xfrm>
            <a:off x="7812088" y="3500438"/>
            <a:ext cx="0" cy="1368425"/>
          </a:xfrm>
          <a:prstGeom prst="line">
            <a:avLst/>
          </a:prstGeom>
          <a:noFill/>
          <a:ln w="9525">
            <a:solidFill>
              <a:schemeClr val="tx1"/>
            </a:solidFill>
            <a:round/>
            <a:headEnd/>
            <a:tailEnd type="triangle" w="med" len="med"/>
          </a:ln>
        </p:spPr>
        <p:txBody>
          <a:bodyPr/>
          <a:lstStyle/>
          <a:p>
            <a:endParaRPr lang="tr-TR"/>
          </a:p>
        </p:txBody>
      </p:sp>
      <p:sp>
        <p:nvSpPr>
          <p:cNvPr id="51212" name="Text Box 17"/>
          <p:cNvSpPr txBox="1">
            <a:spLocks noChangeArrowheads="1"/>
          </p:cNvSpPr>
          <p:nvPr/>
        </p:nvSpPr>
        <p:spPr bwMode="auto">
          <a:xfrm>
            <a:off x="6948488" y="2852738"/>
            <a:ext cx="1439862" cy="641350"/>
          </a:xfrm>
          <a:prstGeom prst="rect">
            <a:avLst/>
          </a:prstGeom>
          <a:noFill/>
          <a:ln w="9525">
            <a:noFill/>
            <a:miter lim="800000"/>
            <a:headEnd/>
            <a:tailEnd/>
          </a:ln>
        </p:spPr>
        <p:txBody>
          <a:bodyPr>
            <a:spAutoFit/>
          </a:bodyPr>
          <a:lstStyle/>
          <a:p>
            <a:r>
              <a:rPr lang="tr-TR"/>
              <a:t>48-72 saat</a:t>
            </a:r>
          </a:p>
          <a:p>
            <a:r>
              <a:rPr lang="tr-TR"/>
              <a:t>GnRH+ST</a:t>
            </a:r>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tr-TR" sz="2400" b="1" dirty="0" err="1" smtClean="0"/>
              <a:t>Ovsynch</a:t>
            </a:r>
            <a:r>
              <a:rPr lang="tr-TR" sz="2400" b="1" dirty="0" smtClean="0"/>
              <a:t> Protokolü</a:t>
            </a:r>
          </a:p>
        </p:txBody>
      </p:sp>
      <p:sp>
        <p:nvSpPr>
          <p:cNvPr id="49155" name="Line 4"/>
          <p:cNvSpPr>
            <a:spLocks noChangeShapeType="1"/>
          </p:cNvSpPr>
          <p:nvPr/>
        </p:nvSpPr>
        <p:spPr bwMode="auto">
          <a:xfrm>
            <a:off x="611188" y="3860800"/>
            <a:ext cx="0" cy="0"/>
          </a:xfrm>
          <a:prstGeom prst="line">
            <a:avLst/>
          </a:prstGeom>
          <a:noFill/>
          <a:ln w="9525">
            <a:solidFill>
              <a:schemeClr val="tx1"/>
            </a:solidFill>
            <a:round/>
            <a:headEnd/>
            <a:tailEnd/>
          </a:ln>
        </p:spPr>
        <p:txBody>
          <a:bodyPr/>
          <a:lstStyle/>
          <a:p>
            <a:endParaRPr lang="tr-TR"/>
          </a:p>
        </p:txBody>
      </p:sp>
      <p:sp>
        <p:nvSpPr>
          <p:cNvPr id="49156" name="Line 5"/>
          <p:cNvSpPr>
            <a:spLocks noChangeShapeType="1"/>
          </p:cNvSpPr>
          <p:nvPr/>
        </p:nvSpPr>
        <p:spPr bwMode="auto">
          <a:xfrm>
            <a:off x="323850" y="3860800"/>
            <a:ext cx="8496300" cy="0"/>
          </a:xfrm>
          <a:prstGeom prst="line">
            <a:avLst/>
          </a:prstGeom>
          <a:noFill/>
          <a:ln w="6350">
            <a:solidFill>
              <a:schemeClr val="tx1"/>
            </a:solidFill>
            <a:round/>
            <a:headEnd type="arrow" w="med" len="med"/>
            <a:tailEnd/>
          </a:ln>
        </p:spPr>
        <p:txBody>
          <a:bodyPr/>
          <a:lstStyle/>
          <a:p>
            <a:endParaRPr lang="tr-TR"/>
          </a:p>
        </p:txBody>
      </p:sp>
      <p:sp>
        <p:nvSpPr>
          <p:cNvPr id="49157" name="Text Box 6"/>
          <p:cNvSpPr txBox="1">
            <a:spLocks noChangeArrowheads="1"/>
          </p:cNvSpPr>
          <p:nvPr/>
        </p:nvSpPr>
        <p:spPr bwMode="auto">
          <a:xfrm>
            <a:off x="179388" y="2732088"/>
            <a:ext cx="1079500" cy="581025"/>
          </a:xfrm>
          <a:prstGeom prst="rect">
            <a:avLst/>
          </a:prstGeom>
          <a:noFill/>
          <a:ln w="9525">
            <a:noFill/>
            <a:miter lim="800000"/>
            <a:headEnd/>
            <a:tailEnd/>
          </a:ln>
        </p:spPr>
        <p:txBody>
          <a:bodyPr wrap="none">
            <a:spAutoFit/>
          </a:bodyPr>
          <a:lstStyle/>
          <a:p>
            <a:r>
              <a:rPr lang="tr-TR" sz="1600" b="1">
                <a:latin typeface="Tahoma" pitchFamily="34" charset="0"/>
              </a:rPr>
              <a:t>GnRH</a:t>
            </a:r>
          </a:p>
          <a:p>
            <a:r>
              <a:rPr lang="tr-TR" sz="1600" b="1">
                <a:latin typeface="Tahoma" pitchFamily="34" charset="0"/>
              </a:rPr>
              <a:t>(100 </a:t>
            </a:r>
            <a:r>
              <a:rPr lang="en-US" sz="1600" b="1">
                <a:latin typeface="Tahoma" pitchFamily="34" charset="0"/>
              </a:rPr>
              <a:t>µ</a:t>
            </a:r>
            <a:r>
              <a:rPr lang="tr-TR" sz="1600" b="1">
                <a:latin typeface="Tahoma" pitchFamily="34" charset="0"/>
              </a:rPr>
              <a:t>g)</a:t>
            </a:r>
            <a:endParaRPr lang="en-US" sz="1600" b="1">
              <a:latin typeface="Tahoma" pitchFamily="34" charset="0"/>
            </a:endParaRPr>
          </a:p>
        </p:txBody>
      </p:sp>
      <p:sp>
        <p:nvSpPr>
          <p:cNvPr id="49158" name="Line 7"/>
          <p:cNvSpPr>
            <a:spLocks noChangeShapeType="1"/>
          </p:cNvSpPr>
          <p:nvPr/>
        </p:nvSpPr>
        <p:spPr bwMode="auto">
          <a:xfrm>
            <a:off x="323850" y="3284538"/>
            <a:ext cx="0" cy="576262"/>
          </a:xfrm>
          <a:prstGeom prst="line">
            <a:avLst/>
          </a:prstGeom>
          <a:noFill/>
          <a:ln w="9525">
            <a:solidFill>
              <a:schemeClr val="tx1"/>
            </a:solidFill>
            <a:round/>
            <a:headEnd/>
            <a:tailEnd type="triangle" w="med" len="med"/>
          </a:ln>
        </p:spPr>
        <p:txBody>
          <a:bodyPr/>
          <a:lstStyle/>
          <a:p>
            <a:endParaRPr lang="tr-TR"/>
          </a:p>
        </p:txBody>
      </p:sp>
      <p:sp>
        <p:nvSpPr>
          <p:cNvPr id="49159" name="Text Box 8"/>
          <p:cNvSpPr txBox="1">
            <a:spLocks noChangeArrowheads="1"/>
          </p:cNvSpPr>
          <p:nvPr/>
        </p:nvSpPr>
        <p:spPr bwMode="auto">
          <a:xfrm>
            <a:off x="179388" y="4797425"/>
            <a:ext cx="1684337" cy="1314450"/>
          </a:xfrm>
          <a:prstGeom prst="rect">
            <a:avLst/>
          </a:prstGeom>
          <a:noFill/>
          <a:ln w="9525">
            <a:noFill/>
            <a:miter lim="800000"/>
            <a:headEnd/>
            <a:tailEnd/>
          </a:ln>
        </p:spPr>
        <p:txBody>
          <a:bodyPr>
            <a:spAutoFit/>
          </a:bodyPr>
          <a:lstStyle/>
          <a:p>
            <a:r>
              <a:rPr lang="tr-TR" sz="1600" b="1">
                <a:latin typeface="Tahoma" pitchFamily="34" charset="0"/>
              </a:rPr>
              <a:t>Ovulasyon yada</a:t>
            </a:r>
          </a:p>
          <a:p>
            <a:r>
              <a:rPr lang="tr-TR" sz="1600" b="1">
                <a:latin typeface="Tahoma" pitchFamily="34" charset="0"/>
              </a:rPr>
              <a:t>Yeni follikül dalgası</a:t>
            </a:r>
          </a:p>
          <a:p>
            <a:r>
              <a:rPr lang="tr-TR" sz="1600" b="1">
                <a:latin typeface="Tahoma" pitchFamily="34" charset="0"/>
              </a:rPr>
              <a:t>Gün 0</a:t>
            </a:r>
          </a:p>
        </p:txBody>
      </p:sp>
      <p:sp>
        <p:nvSpPr>
          <p:cNvPr id="49160" name="Line 9"/>
          <p:cNvSpPr>
            <a:spLocks noChangeShapeType="1"/>
          </p:cNvSpPr>
          <p:nvPr/>
        </p:nvSpPr>
        <p:spPr bwMode="auto">
          <a:xfrm flipV="1">
            <a:off x="323850" y="3933825"/>
            <a:ext cx="0" cy="863600"/>
          </a:xfrm>
          <a:prstGeom prst="line">
            <a:avLst/>
          </a:prstGeom>
          <a:noFill/>
          <a:ln w="9525">
            <a:solidFill>
              <a:schemeClr val="tx1"/>
            </a:solidFill>
            <a:round/>
            <a:headEnd/>
            <a:tailEnd type="triangle" w="med" len="med"/>
          </a:ln>
        </p:spPr>
        <p:txBody>
          <a:bodyPr/>
          <a:lstStyle/>
          <a:p>
            <a:endParaRPr lang="tr-TR"/>
          </a:p>
        </p:txBody>
      </p:sp>
      <p:sp>
        <p:nvSpPr>
          <p:cNvPr id="49161" name="Text Box 10"/>
          <p:cNvSpPr txBox="1">
            <a:spLocks noChangeArrowheads="1"/>
          </p:cNvSpPr>
          <p:nvPr/>
        </p:nvSpPr>
        <p:spPr bwMode="auto">
          <a:xfrm>
            <a:off x="1600200" y="3540125"/>
            <a:ext cx="763588" cy="336550"/>
          </a:xfrm>
          <a:prstGeom prst="rect">
            <a:avLst/>
          </a:prstGeom>
          <a:noFill/>
          <a:ln w="9525">
            <a:noFill/>
            <a:miter lim="800000"/>
            <a:headEnd/>
            <a:tailEnd/>
          </a:ln>
        </p:spPr>
        <p:txBody>
          <a:bodyPr wrap="none">
            <a:spAutoFit/>
          </a:bodyPr>
          <a:lstStyle/>
          <a:p>
            <a:r>
              <a:rPr lang="tr-TR" sz="1600" b="1">
                <a:latin typeface="Tahoma" pitchFamily="34" charset="0"/>
              </a:rPr>
              <a:t>7 gün</a:t>
            </a:r>
          </a:p>
        </p:txBody>
      </p:sp>
      <p:sp>
        <p:nvSpPr>
          <p:cNvPr id="49162" name="Text Box 11"/>
          <p:cNvSpPr txBox="1">
            <a:spLocks noChangeArrowheads="1"/>
          </p:cNvSpPr>
          <p:nvPr/>
        </p:nvSpPr>
        <p:spPr bwMode="auto">
          <a:xfrm>
            <a:off x="3492500" y="2636838"/>
            <a:ext cx="762000" cy="336550"/>
          </a:xfrm>
          <a:prstGeom prst="rect">
            <a:avLst/>
          </a:prstGeom>
          <a:noFill/>
          <a:ln w="9525">
            <a:noFill/>
            <a:miter lim="800000"/>
            <a:headEnd/>
            <a:tailEnd/>
          </a:ln>
        </p:spPr>
        <p:txBody>
          <a:bodyPr wrap="none">
            <a:spAutoFit/>
          </a:bodyPr>
          <a:lstStyle/>
          <a:p>
            <a:r>
              <a:rPr lang="tr-TR" sz="1600" b="1">
                <a:latin typeface="Tahoma" pitchFamily="34" charset="0"/>
              </a:rPr>
              <a:t>PGF</a:t>
            </a:r>
            <a:r>
              <a:rPr lang="tr-TR" sz="1600" b="1" baseline="-25000">
                <a:latin typeface="Tahoma" pitchFamily="34" charset="0"/>
              </a:rPr>
              <a:t>2</a:t>
            </a:r>
            <a:r>
              <a:rPr lang="el-GR" sz="1600" b="1" baseline="-25000">
                <a:latin typeface="Tahoma" pitchFamily="34" charset="0"/>
              </a:rPr>
              <a:t>α</a:t>
            </a:r>
            <a:endParaRPr lang="el-GR" sz="1600" b="1">
              <a:latin typeface="Tahoma" pitchFamily="34" charset="0"/>
            </a:endParaRPr>
          </a:p>
        </p:txBody>
      </p:sp>
      <p:sp>
        <p:nvSpPr>
          <p:cNvPr id="49163" name="Line 12"/>
          <p:cNvSpPr>
            <a:spLocks noChangeShapeType="1"/>
          </p:cNvSpPr>
          <p:nvPr/>
        </p:nvSpPr>
        <p:spPr bwMode="auto">
          <a:xfrm>
            <a:off x="3851275" y="2924175"/>
            <a:ext cx="0" cy="936625"/>
          </a:xfrm>
          <a:prstGeom prst="line">
            <a:avLst/>
          </a:prstGeom>
          <a:noFill/>
          <a:ln w="9525">
            <a:solidFill>
              <a:schemeClr val="tx1"/>
            </a:solidFill>
            <a:round/>
            <a:headEnd/>
            <a:tailEnd type="triangle" w="med" len="med"/>
          </a:ln>
        </p:spPr>
        <p:txBody>
          <a:bodyPr/>
          <a:lstStyle/>
          <a:p>
            <a:endParaRPr lang="tr-TR"/>
          </a:p>
        </p:txBody>
      </p:sp>
      <p:sp>
        <p:nvSpPr>
          <p:cNvPr id="49164" name="Text Box 13"/>
          <p:cNvSpPr txBox="1">
            <a:spLocks noChangeArrowheads="1"/>
          </p:cNvSpPr>
          <p:nvPr/>
        </p:nvSpPr>
        <p:spPr bwMode="auto">
          <a:xfrm>
            <a:off x="3132138" y="4652963"/>
            <a:ext cx="1717675" cy="581025"/>
          </a:xfrm>
          <a:prstGeom prst="rect">
            <a:avLst/>
          </a:prstGeom>
          <a:noFill/>
          <a:ln w="9525">
            <a:noFill/>
            <a:miter lim="800000"/>
            <a:headEnd/>
            <a:tailEnd/>
          </a:ln>
        </p:spPr>
        <p:txBody>
          <a:bodyPr wrap="none">
            <a:spAutoFit/>
          </a:bodyPr>
          <a:lstStyle/>
          <a:p>
            <a:r>
              <a:rPr lang="tr-TR" sz="1600" b="1">
                <a:latin typeface="Tahoma" pitchFamily="34" charset="0"/>
              </a:rPr>
              <a:t>KL regresyonu </a:t>
            </a:r>
          </a:p>
          <a:p>
            <a:r>
              <a:rPr lang="tr-TR" sz="1600" b="1">
                <a:latin typeface="Tahoma" pitchFamily="34" charset="0"/>
              </a:rPr>
              <a:t>Gün 7</a:t>
            </a:r>
          </a:p>
        </p:txBody>
      </p:sp>
      <p:sp>
        <p:nvSpPr>
          <p:cNvPr id="49165" name="Line 14"/>
          <p:cNvSpPr>
            <a:spLocks noChangeShapeType="1"/>
          </p:cNvSpPr>
          <p:nvPr/>
        </p:nvSpPr>
        <p:spPr bwMode="auto">
          <a:xfrm>
            <a:off x="3419475" y="4797425"/>
            <a:ext cx="0" cy="0"/>
          </a:xfrm>
          <a:prstGeom prst="line">
            <a:avLst/>
          </a:prstGeom>
          <a:noFill/>
          <a:ln w="9525">
            <a:solidFill>
              <a:schemeClr val="tx1"/>
            </a:solidFill>
            <a:round/>
            <a:headEnd/>
            <a:tailEnd type="triangle" w="med" len="med"/>
          </a:ln>
        </p:spPr>
        <p:txBody>
          <a:bodyPr/>
          <a:lstStyle/>
          <a:p>
            <a:endParaRPr lang="tr-TR"/>
          </a:p>
        </p:txBody>
      </p:sp>
      <p:sp>
        <p:nvSpPr>
          <p:cNvPr id="49166" name="Line 15"/>
          <p:cNvSpPr>
            <a:spLocks noChangeShapeType="1"/>
          </p:cNvSpPr>
          <p:nvPr/>
        </p:nvSpPr>
        <p:spPr bwMode="auto">
          <a:xfrm flipV="1">
            <a:off x="3851275" y="3860800"/>
            <a:ext cx="0" cy="936625"/>
          </a:xfrm>
          <a:prstGeom prst="line">
            <a:avLst/>
          </a:prstGeom>
          <a:noFill/>
          <a:ln w="9525">
            <a:solidFill>
              <a:schemeClr val="tx1"/>
            </a:solidFill>
            <a:round/>
            <a:headEnd/>
            <a:tailEnd type="triangle" w="med" len="med"/>
          </a:ln>
        </p:spPr>
        <p:txBody>
          <a:bodyPr/>
          <a:lstStyle/>
          <a:p>
            <a:endParaRPr lang="tr-TR"/>
          </a:p>
        </p:txBody>
      </p:sp>
      <p:sp>
        <p:nvSpPr>
          <p:cNvPr id="49167" name="Text Box 16"/>
          <p:cNvSpPr txBox="1">
            <a:spLocks noChangeArrowheads="1"/>
          </p:cNvSpPr>
          <p:nvPr/>
        </p:nvSpPr>
        <p:spPr bwMode="auto">
          <a:xfrm>
            <a:off x="4787900" y="3500438"/>
            <a:ext cx="938213" cy="336550"/>
          </a:xfrm>
          <a:prstGeom prst="rect">
            <a:avLst/>
          </a:prstGeom>
          <a:noFill/>
          <a:ln w="9525">
            <a:noFill/>
            <a:miter lim="800000"/>
            <a:headEnd/>
            <a:tailEnd/>
          </a:ln>
        </p:spPr>
        <p:txBody>
          <a:bodyPr wrap="none">
            <a:spAutoFit/>
          </a:bodyPr>
          <a:lstStyle/>
          <a:p>
            <a:r>
              <a:rPr lang="tr-TR" sz="1600" b="1">
                <a:latin typeface="Tahoma" pitchFamily="34" charset="0"/>
              </a:rPr>
              <a:t>48 saat</a:t>
            </a:r>
          </a:p>
        </p:txBody>
      </p:sp>
      <p:sp>
        <p:nvSpPr>
          <p:cNvPr id="49168" name="Text Box 17"/>
          <p:cNvSpPr txBox="1">
            <a:spLocks noChangeArrowheads="1"/>
          </p:cNvSpPr>
          <p:nvPr/>
        </p:nvSpPr>
        <p:spPr bwMode="auto">
          <a:xfrm>
            <a:off x="5724525" y="2565400"/>
            <a:ext cx="1019175" cy="581025"/>
          </a:xfrm>
          <a:prstGeom prst="rect">
            <a:avLst/>
          </a:prstGeom>
          <a:noFill/>
          <a:ln w="9525">
            <a:noFill/>
            <a:miter lim="800000"/>
            <a:headEnd/>
            <a:tailEnd/>
          </a:ln>
        </p:spPr>
        <p:txBody>
          <a:bodyPr>
            <a:spAutoFit/>
          </a:bodyPr>
          <a:lstStyle/>
          <a:p>
            <a:r>
              <a:rPr lang="tr-TR" sz="1600" b="1">
                <a:latin typeface="Tahoma" pitchFamily="34" charset="0"/>
              </a:rPr>
              <a:t>GnRH</a:t>
            </a:r>
          </a:p>
          <a:p>
            <a:r>
              <a:rPr lang="tr-TR" sz="1600" b="1">
                <a:latin typeface="Tahoma" pitchFamily="34" charset="0"/>
              </a:rPr>
              <a:t>(100</a:t>
            </a:r>
            <a:r>
              <a:rPr lang="en-US" sz="1600" b="1">
                <a:latin typeface="Tahoma" pitchFamily="34" charset="0"/>
              </a:rPr>
              <a:t>µ</a:t>
            </a:r>
            <a:r>
              <a:rPr lang="tr-TR" sz="1600" b="1">
                <a:latin typeface="Tahoma" pitchFamily="34" charset="0"/>
              </a:rPr>
              <a:t>g)</a:t>
            </a:r>
            <a:endParaRPr lang="en-US" sz="1600" b="1">
              <a:latin typeface="Tahoma" pitchFamily="34" charset="0"/>
            </a:endParaRPr>
          </a:p>
        </p:txBody>
      </p:sp>
      <p:sp>
        <p:nvSpPr>
          <p:cNvPr id="49169" name="Line 18"/>
          <p:cNvSpPr>
            <a:spLocks noChangeShapeType="1"/>
          </p:cNvSpPr>
          <p:nvPr/>
        </p:nvSpPr>
        <p:spPr bwMode="auto">
          <a:xfrm>
            <a:off x="6300788" y="3213100"/>
            <a:ext cx="0" cy="647700"/>
          </a:xfrm>
          <a:prstGeom prst="line">
            <a:avLst/>
          </a:prstGeom>
          <a:noFill/>
          <a:ln w="9525">
            <a:solidFill>
              <a:schemeClr val="tx1"/>
            </a:solidFill>
            <a:round/>
            <a:headEnd/>
            <a:tailEnd type="triangle" w="med" len="med"/>
          </a:ln>
        </p:spPr>
        <p:txBody>
          <a:bodyPr/>
          <a:lstStyle/>
          <a:p>
            <a:endParaRPr lang="tr-TR"/>
          </a:p>
        </p:txBody>
      </p:sp>
      <p:sp>
        <p:nvSpPr>
          <p:cNvPr id="49170" name="Text Box 19"/>
          <p:cNvSpPr txBox="1">
            <a:spLocks noChangeArrowheads="1"/>
          </p:cNvSpPr>
          <p:nvPr/>
        </p:nvSpPr>
        <p:spPr bwMode="auto">
          <a:xfrm>
            <a:off x="5940425" y="4797425"/>
            <a:ext cx="785813" cy="336550"/>
          </a:xfrm>
          <a:prstGeom prst="rect">
            <a:avLst/>
          </a:prstGeom>
          <a:noFill/>
          <a:ln w="9525">
            <a:noFill/>
            <a:miter lim="800000"/>
            <a:headEnd/>
            <a:tailEnd/>
          </a:ln>
        </p:spPr>
        <p:txBody>
          <a:bodyPr wrap="none">
            <a:spAutoFit/>
          </a:bodyPr>
          <a:lstStyle/>
          <a:p>
            <a:r>
              <a:rPr lang="tr-TR" sz="1600" b="1">
                <a:latin typeface="Tahoma" pitchFamily="34" charset="0"/>
              </a:rPr>
              <a:t>Gün 9</a:t>
            </a:r>
          </a:p>
        </p:txBody>
      </p:sp>
      <p:sp>
        <p:nvSpPr>
          <p:cNvPr id="49171" name="Line 20"/>
          <p:cNvSpPr>
            <a:spLocks noChangeShapeType="1"/>
          </p:cNvSpPr>
          <p:nvPr/>
        </p:nvSpPr>
        <p:spPr bwMode="auto">
          <a:xfrm flipV="1">
            <a:off x="6300788" y="3789363"/>
            <a:ext cx="0" cy="1008062"/>
          </a:xfrm>
          <a:prstGeom prst="line">
            <a:avLst/>
          </a:prstGeom>
          <a:noFill/>
          <a:ln w="9525">
            <a:solidFill>
              <a:schemeClr val="tx1"/>
            </a:solidFill>
            <a:round/>
            <a:headEnd/>
            <a:tailEnd type="triangle" w="med" len="med"/>
          </a:ln>
        </p:spPr>
        <p:txBody>
          <a:bodyPr/>
          <a:lstStyle/>
          <a:p>
            <a:endParaRPr lang="tr-TR"/>
          </a:p>
        </p:txBody>
      </p:sp>
      <p:sp>
        <p:nvSpPr>
          <p:cNvPr id="49172" name="Text Box 21"/>
          <p:cNvSpPr txBox="1">
            <a:spLocks noChangeArrowheads="1"/>
          </p:cNvSpPr>
          <p:nvPr/>
        </p:nvSpPr>
        <p:spPr bwMode="auto">
          <a:xfrm>
            <a:off x="7019925" y="3500438"/>
            <a:ext cx="1155700" cy="336550"/>
          </a:xfrm>
          <a:prstGeom prst="rect">
            <a:avLst/>
          </a:prstGeom>
          <a:noFill/>
          <a:ln w="9525">
            <a:noFill/>
            <a:miter lim="800000"/>
            <a:headEnd/>
            <a:tailEnd/>
          </a:ln>
        </p:spPr>
        <p:txBody>
          <a:bodyPr wrap="none">
            <a:spAutoFit/>
          </a:bodyPr>
          <a:lstStyle/>
          <a:p>
            <a:r>
              <a:rPr lang="tr-TR" sz="1600" b="1">
                <a:latin typeface="Tahoma" pitchFamily="34" charset="0"/>
              </a:rPr>
              <a:t>8-20 saat</a:t>
            </a:r>
          </a:p>
        </p:txBody>
      </p:sp>
      <p:sp>
        <p:nvSpPr>
          <p:cNvPr id="49173" name="Text Box 22"/>
          <p:cNvSpPr txBox="1">
            <a:spLocks noChangeArrowheads="1"/>
          </p:cNvSpPr>
          <p:nvPr/>
        </p:nvSpPr>
        <p:spPr bwMode="auto">
          <a:xfrm>
            <a:off x="7969250" y="2636838"/>
            <a:ext cx="1174750" cy="336550"/>
          </a:xfrm>
          <a:prstGeom prst="rect">
            <a:avLst/>
          </a:prstGeom>
          <a:noFill/>
          <a:ln w="9525">
            <a:noFill/>
            <a:miter lim="800000"/>
            <a:headEnd/>
            <a:tailEnd/>
          </a:ln>
        </p:spPr>
        <p:txBody>
          <a:bodyPr wrap="none">
            <a:spAutoFit/>
          </a:bodyPr>
          <a:lstStyle/>
          <a:p>
            <a:r>
              <a:rPr lang="tr-TR" sz="1600" b="1">
                <a:latin typeface="Tahoma" pitchFamily="34" charset="0"/>
              </a:rPr>
              <a:t>ST/Tabi T</a:t>
            </a:r>
          </a:p>
        </p:txBody>
      </p:sp>
      <p:sp>
        <p:nvSpPr>
          <p:cNvPr id="49174" name="Line 23"/>
          <p:cNvSpPr>
            <a:spLocks noChangeShapeType="1"/>
          </p:cNvSpPr>
          <p:nvPr/>
        </p:nvSpPr>
        <p:spPr bwMode="auto">
          <a:xfrm>
            <a:off x="8748713" y="2924175"/>
            <a:ext cx="0" cy="936625"/>
          </a:xfrm>
          <a:prstGeom prst="line">
            <a:avLst/>
          </a:prstGeom>
          <a:noFill/>
          <a:ln w="9525">
            <a:solidFill>
              <a:schemeClr val="tx1"/>
            </a:solidFill>
            <a:round/>
            <a:headEnd/>
            <a:tailEnd type="triangle" w="med" len="med"/>
          </a:ln>
        </p:spPr>
        <p:txBody>
          <a:bodyPr/>
          <a:lstStyle/>
          <a:p>
            <a:endParaRPr lang="tr-TR"/>
          </a:p>
        </p:txBody>
      </p:sp>
      <p:sp>
        <p:nvSpPr>
          <p:cNvPr id="49175" name="Line 26"/>
          <p:cNvSpPr>
            <a:spLocks noChangeShapeType="1"/>
          </p:cNvSpPr>
          <p:nvPr/>
        </p:nvSpPr>
        <p:spPr bwMode="auto">
          <a:xfrm flipV="1">
            <a:off x="8748713" y="3716338"/>
            <a:ext cx="0" cy="1008062"/>
          </a:xfrm>
          <a:prstGeom prst="line">
            <a:avLst/>
          </a:prstGeom>
          <a:noFill/>
          <a:ln w="9525">
            <a:solidFill>
              <a:schemeClr val="tx1"/>
            </a:solidFill>
            <a:round/>
            <a:headEnd/>
            <a:tailEnd type="triangle" w="med" len="med"/>
          </a:ln>
        </p:spPr>
        <p:txBody>
          <a:bodyPr/>
          <a:lstStyle/>
          <a:p>
            <a:endParaRPr lang="tr-TR"/>
          </a:p>
        </p:txBody>
      </p:sp>
      <p:sp>
        <p:nvSpPr>
          <p:cNvPr id="49176" name="Text Box 27"/>
          <p:cNvSpPr txBox="1">
            <a:spLocks noChangeArrowheads="1"/>
          </p:cNvSpPr>
          <p:nvPr/>
        </p:nvSpPr>
        <p:spPr bwMode="auto">
          <a:xfrm>
            <a:off x="8461375" y="4868863"/>
            <a:ext cx="682625" cy="274637"/>
          </a:xfrm>
          <a:prstGeom prst="rect">
            <a:avLst/>
          </a:prstGeom>
          <a:noFill/>
          <a:ln w="9525">
            <a:noFill/>
            <a:miter lim="800000"/>
            <a:headEnd/>
            <a:tailEnd/>
          </a:ln>
        </p:spPr>
        <p:txBody>
          <a:bodyPr wrap="none">
            <a:spAutoFit/>
          </a:bodyPr>
          <a:lstStyle/>
          <a:p>
            <a:r>
              <a:rPr lang="tr-TR" sz="1200"/>
              <a:t>Gün 10</a:t>
            </a:r>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TAKVİM</a:t>
            </a:r>
            <a:endParaRPr lang="tr-TR" dirty="0"/>
          </a:p>
        </p:txBody>
      </p:sp>
      <p:sp>
        <p:nvSpPr>
          <p:cNvPr id="3" name="2 İçerik Yer Tutucusu"/>
          <p:cNvSpPr>
            <a:spLocks noGrp="1"/>
          </p:cNvSpPr>
          <p:nvPr>
            <p:ph idx="1"/>
          </p:nvPr>
        </p:nvSpPr>
        <p:spPr/>
        <p:txBody>
          <a:bodyPr/>
          <a:lstStyle/>
          <a:p>
            <a:r>
              <a:rPr lang="tr-TR" dirty="0" smtClean="0"/>
              <a:t>İneğin doğum,tekrar boğaya gelme,gebe kalma ve  </a:t>
            </a:r>
            <a:r>
              <a:rPr lang="tr-TR" dirty="0" err="1" smtClean="0"/>
              <a:t>östrus</a:t>
            </a:r>
            <a:r>
              <a:rPr lang="tr-TR" dirty="0" smtClean="0"/>
              <a:t> takvimi önemli</a:t>
            </a:r>
          </a:p>
          <a:p>
            <a:r>
              <a:rPr lang="tr-TR" dirty="0" smtClean="0"/>
              <a:t>Kayıt önemli </a:t>
            </a:r>
          </a:p>
          <a:p>
            <a:r>
              <a:rPr lang="tr-TR" dirty="0" smtClean="0"/>
              <a:t>Geçmiş hikayesi önemli</a:t>
            </a:r>
            <a:endParaRPr lang="tr-TR" dirty="0"/>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Tarama </a:t>
            </a:r>
            <a:endParaRPr lang="tr-TR" dirty="0"/>
          </a:p>
        </p:txBody>
      </p:sp>
      <p:sp>
        <p:nvSpPr>
          <p:cNvPr id="3" name="2 İçerik Yer Tutucusu"/>
          <p:cNvSpPr>
            <a:spLocks noGrp="1"/>
          </p:cNvSpPr>
          <p:nvPr>
            <p:ph idx="1"/>
          </p:nvPr>
        </p:nvSpPr>
        <p:spPr/>
        <p:txBody>
          <a:bodyPr/>
          <a:lstStyle/>
          <a:p>
            <a:r>
              <a:rPr lang="tr-TR" dirty="0" smtClean="0"/>
              <a:t>Doğumdan itibaren özellikle </a:t>
            </a:r>
            <a:r>
              <a:rPr lang="tr-TR" dirty="0" err="1" smtClean="0"/>
              <a:t>Postpartum</a:t>
            </a:r>
            <a:r>
              <a:rPr lang="tr-TR" dirty="0" smtClean="0"/>
              <a:t> dönemde GOM ve bulgular</a:t>
            </a:r>
          </a:p>
          <a:p>
            <a:r>
              <a:rPr lang="tr-TR" dirty="0" err="1" smtClean="0"/>
              <a:t>Uterusun</a:t>
            </a:r>
            <a:r>
              <a:rPr lang="tr-TR" dirty="0" smtClean="0"/>
              <a:t> kıvamı ,büyüklüğü ,içeriği</a:t>
            </a:r>
          </a:p>
          <a:p>
            <a:r>
              <a:rPr lang="tr-TR" dirty="0" err="1" smtClean="0"/>
              <a:t>Serviksin</a:t>
            </a:r>
            <a:r>
              <a:rPr lang="tr-TR" dirty="0" smtClean="0"/>
              <a:t>,vajinanın durumu  durum</a:t>
            </a:r>
          </a:p>
          <a:p>
            <a:r>
              <a:rPr lang="tr-TR" dirty="0" smtClean="0"/>
              <a:t>Genel tablo </a:t>
            </a:r>
            <a:endParaRPr lang="tr-TR" dirty="0"/>
          </a:p>
        </p:txBody>
      </p:sp>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Tam isabet tohumlama (TAI)</a:t>
            </a:r>
            <a:endParaRPr lang="tr-TR" dirty="0"/>
          </a:p>
        </p:txBody>
      </p:sp>
      <p:sp>
        <p:nvSpPr>
          <p:cNvPr id="3" name="2 İçerik Yer Tutucusu"/>
          <p:cNvSpPr>
            <a:spLocks noGrp="1"/>
          </p:cNvSpPr>
          <p:nvPr>
            <p:ph idx="1"/>
          </p:nvPr>
        </p:nvSpPr>
        <p:spPr/>
        <p:txBody>
          <a:bodyPr/>
          <a:lstStyle/>
          <a:p>
            <a:r>
              <a:rPr lang="tr-TR" dirty="0" smtClean="0"/>
              <a:t>TAI-</a:t>
            </a:r>
            <a:r>
              <a:rPr lang="tr-TR" dirty="0" err="1" smtClean="0"/>
              <a:t>Timed</a:t>
            </a:r>
            <a:r>
              <a:rPr lang="tr-TR" dirty="0" smtClean="0"/>
              <a:t> </a:t>
            </a:r>
            <a:r>
              <a:rPr lang="tr-TR" dirty="0" err="1" smtClean="0"/>
              <a:t>Artificial</a:t>
            </a:r>
            <a:r>
              <a:rPr lang="tr-TR" dirty="0" smtClean="0"/>
              <a:t> </a:t>
            </a:r>
            <a:r>
              <a:rPr lang="tr-TR" dirty="0" err="1" smtClean="0"/>
              <a:t>Insemination</a:t>
            </a:r>
            <a:r>
              <a:rPr lang="tr-TR" dirty="0" smtClean="0"/>
              <a:t> (Zamanlı Suni Tohumlama)</a:t>
            </a:r>
          </a:p>
          <a:p>
            <a:r>
              <a:rPr lang="tr-TR" dirty="0" smtClean="0"/>
              <a:t>Çeşitli </a:t>
            </a:r>
            <a:r>
              <a:rPr lang="tr-TR" dirty="0" err="1" smtClean="0"/>
              <a:t>sinkronizasyon</a:t>
            </a:r>
            <a:r>
              <a:rPr lang="tr-TR" dirty="0" smtClean="0"/>
              <a:t> yöntemleri</a:t>
            </a:r>
          </a:p>
          <a:p>
            <a:r>
              <a:rPr lang="tr-TR" dirty="0" err="1" smtClean="0"/>
              <a:t>Prostaglandinlerle</a:t>
            </a:r>
            <a:endParaRPr lang="tr-TR" dirty="0" smtClean="0"/>
          </a:p>
          <a:p>
            <a:r>
              <a:rPr lang="tr-TR" dirty="0" err="1" smtClean="0"/>
              <a:t>Progestagenlerle</a:t>
            </a:r>
            <a:r>
              <a:rPr lang="tr-TR" dirty="0" smtClean="0"/>
              <a:t> ( PRID,CIDR vs…)</a:t>
            </a:r>
          </a:p>
          <a:p>
            <a:r>
              <a:rPr lang="tr-TR" dirty="0" err="1" smtClean="0"/>
              <a:t>Progetagen</a:t>
            </a:r>
            <a:r>
              <a:rPr lang="tr-TR" dirty="0" smtClean="0"/>
              <a:t> +PGF kombinasyonları</a:t>
            </a:r>
          </a:p>
          <a:p>
            <a:r>
              <a:rPr lang="tr-TR" dirty="0" err="1" smtClean="0"/>
              <a:t>Ovsynch</a:t>
            </a:r>
            <a:r>
              <a:rPr lang="tr-TR" dirty="0" smtClean="0"/>
              <a:t>,</a:t>
            </a:r>
            <a:r>
              <a:rPr lang="tr-TR" dirty="0" err="1" smtClean="0"/>
              <a:t>co</a:t>
            </a:r>
            <a:r>
              <a:rPr lang="tr-TR" dirty="0" smtClean="0"/>
              <a:t>-</a:t>
            </a:r>
            <a:r>
              <a:rPr lang="tr-TR" dirty="0" err="1" smtClean="0"/>
              <a:t>synch</a:t>
            </a:r>
            <a:r>
              <a:rPr lang="tr-TR" dirty="0" smtClean="0"/>
              <a:t> …</a:t>
            </a:r>
            <a:endParaRPr lang="tr-TR" dirty="0"/>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Takip </a:t>
            </a:r>
            <a:endParaRPr lang="tr-TR" dirty="0"/>
          </a:p>
        </p:txBody>
      </p:sp>
      <p:sp>
        <p:nvSpPr>
          <p:cNvPr id="3" name="2 İçerik Yer Tutucusu"/>
          <p:cNvSpPr>
            <a:spLocks noGrp="1"/>
          </p:cNvSpPr>
          <p:nvPr>
            <p:ph idx="1"/>
          </p:nvPr>
        </p:nvSpPr>
        <p:spPr>
          <a:xfrm>
            <a:off x="457200" y="1600200"/>
            <a:ext cx="5770984" cy="4525963"/>
          </a:xfrm>
        </p:spPr>
        <p:txBody>
          <a:bodyPr>
            <a:normAutofit fontScale="92500" lnSpcReduction="20000"/>
          </a:bodyPr>
          <a:lstStyle/>
          <a:p>
            <a:r>
              <a:rPr lang="tr-TR" dirty="0" smtClean="0"/>
              <a:t>İnekler ne zaman kızgınlık gösterecek?</a:t>
            </a:r>
            <a:br>
              <a:rPr lang="tr-TR" dirty="0" smtClean="0"/>
            </a:br>
            <a:r>
              <a:rPr lang="tr-TR" dirty="0" smtClean="0"/>
              <a:t>Buzağılamadan  sonraki günler Süt </a:t>
            </a:r>
            <a:r>
              <a:rPr lang="tr-TR" dirty="0" err="1" smtClean="0"/>
              <a:t>Progesteron</a:t>
            </a:r>
            <a:r>
              <a:rPr lang="tr-TR" dirty="0" smtClean="0"/>
              <a:t> aktivitesi bulunan inekler:</a:t>
            </a:r>
            <a:br>
              <a:rPr lang="tr-TR" dirty="0" smtClean="0"/>
            </a:br>
            <a:r>
              <a:rPr lang="tr-TR" dirty="0" smtClean="0"/>
              <a:t>20  .gün 50%</a:t>
            </a:r>
            <a:br>
              <a:rPr lang="tr-TR" dirty="0" smtClean="0"/>
            </a:br>
            <a:r>
              <a:rPr lang="tr-TR" dirty="0" smtClean="0"/>
              <a:t>30.gün  80%</a:t>
            </a:r>
            <a:br>
              <a:rPr lang="tr-TR" dirty="0" smtClean="0"/>
            </a:br>
            <a:r>
              <a:rPr lang="tr-TR" dirty="0" smtClean="0"/>
              <a:t>60.gün  96%</a:t>
            </a:r>
          </a:p>
          <a:p>
            <a:r>
              <a:rPr lang="tr-TR" dirty="0" smtClean="0"/>
              <a:t>Ortalama </a:t>
            </a:r>
            <a:r>
              <a:rPr lang="tr-TR" dirty="0" err="1" smtClean="0"/>
              <a:t>kzıgınlık</a:t>
            </a:r>
            <a:r>
              <a:rPr lang="tr-TR" dirty="0" smtClean="0"/>
              <a:t> süresi 15 saat</a:t>
            </a:r>
          </a:p>
          <a:p>
            <a:r>
              <a:rPr lang="tr-TR" dirty="0" smtClean="0"/>
              <a:t>Kızgınlıkların %65’i sabah saat 7 ve akşam 4 arası görülür</a:t>
            </a:r>
            <a:endParaRPr lang="tr-TR" dirty="0"/>
          </a:p>
        </p:txBody>
      </p:sp>
      <p:pic>
        <p:nvPicPr>
          <p:cNvPr id="41988" name="Picture 4" descr="http://www.milkproduction.com/Global/Science%20articles%20photos/HOUSING/Cow%20comfort%205/Social_behaviour_Bulling.jpg">
            <a:hlinkClick r:id="rId2"/>
          </p:cNvPr>
          <p:cNvPicPr>
            <a:picLocks noChangeAspect="1" noChangeArrowheads="1"/>
          </p:cNvPicPr>
          <p:nvPr/>
        </p:nvPicPr>
        <p:blipFill>
          <a:blip r:embed="rId3" cstate="print"/>
          <a:srcRect/>
          <a:stretch>
            <a:fillRect/>
          </a:stretch>
        </p:blipFill>
        <p:spPr bwMode="auto">
          <a:xfrm>
            <a:off x="5734050" y="1700808"/>
            <a:ext cx="3409950" cy="1905000"/>
          </a:xfrm>
          <a:prstGeom prst="rect">
            <a:avLst/>
          </a:prstGeom>
          <a:noFill/>
        </p:spPr>
      </p:pic>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Teknik</a:t>
            </a:r>
            <a:endParaRPr lang="tr-TR" dirty="0"/>
          </a:p>
        </p:txBody>
      </p:sp>
      <p:sp>
        <p:nvSpPr>
          <p:cNvPr id="3" name="2 İçerik Yer Tutucusu"/>
          <p:cNvSpPr>
            <a:spLocks noGrp="1"/>
          </p:cNvSpPr>
          <p:nvPr>
            <p:ph idx="1"/>
          </p:nvPr>
        </p:nvSpPr>
        <p:spPr>
          <a:xfrm>
            <a:off x="457200" y="1600200"/>
            <a:ext cx="5122912" cy="4525963"/>
          </a:xfrm>
        </p:spPr>
        <p:txBody>
          <a:bodyPr/>
          <a:lstStyle/>
          <a:p>
            <a:r>
              <a:rPr lang="tr-TR" dirty="0" smtClean="0"/>
              <a:t>Tekniğin eksiksiz ve doğru uygulanması gerekli</a:t>
            </a:r>
            <a:endParaRPr lang="tr-TR" dirty="0"/>
          </a:p>
        </p:txBody>
      </p:sp>
      <p:pic>
        <p:nvPicPr>
          <p:cNvPr id="40962" name="Picture 2" descr="http://content.answcdn.com/main/content/img/elsevier/vet/gr24.jpg">
            <a:hlinkClick r:id="rId2"/>
          </p:cNvPr>
          <p:cNvPicPr>
            <a:picLocks noChangeAspect="1" noChangeArrowheads="1"/>
          </p:cNvPicPr>
          <p:nvPr/>
        </p:nvPicPr>
        <p:blipFill>
          <a:blip r:embed="rId3" cstate="print"/>
          <a:srcRect/>
          <a:stretch>
            <a:fillRect/>
          </a:stretch>
        </p:blipFill>
        <p:spPr bwMode="auto">
          <a:xfrm>
            <a:off x="4788024" y="2564904"/>
            <a:ext cx="3333750" cy="3333750"/>
          </a:xfrm>
          <a:prstGeom prst="rect">
            <a:avLst/>
          </a:prstGeom>
          <a:noFill/>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İneğin geçiş dönemleri:Kritik</a:t>
            </a:r>
            <a:endParaRPr lang="tr-TR" dirty="0"/>
          </a:p>
        </p:txBody>
      </p:sp>
      <p:sp>
        <p:nvSpPr>
          <p:cNvPr id="3" name="2 İçerik Yer Tutucusu"/>
          <p:cNvSpPr>
            <a:spLocks noGrp="1"/>
          </p:cNvSpPr>
          <p:nvPr>
            <p:ph idx="1"/>
          </p:nvPr>
        </p:nvSpPr>
        <p:spPr>
          <a:xfrm>
            <a:off x="1435608" y="1447800"/>
            <a:ext cx="3352416" cy="4800600"/>
          </a:xfrm>
        </p:spPr>
        <p:txBody>
          <a:bodyPr>
            <a:normAutofit fontScale="77500" lnSpcReduction="20000"/>
          </a:bodyPr>
          <a:lstStyle/>
          <a:p>
            <a:r>
              <a:rPr lang="tr-TR" dirty="0" smtClean="0"/>
              <a:t>Gebelik</a:t>
            </a:r>
          </a:p>
          <a:p>
            <a:r>
              <a:rPr lang="tr-TR" dirty="0" err="1" smtClean="0"/>
              <a:t>Laktasyon’dan</a:t>
            </a:r>
            <a:r>
              <a:rPr lang="tr-TR" dirty="0" smtClean="0"/>
              <a:t> kuru döneme geçiş</a:t>
            </a:r>
          </a:p>
          <a:p>
            <a:r>
              <a:rPr lang="tr-TR" dirty="0" smtClean="0"/>
              <a:t>Gebe olmadığı zamana geçiş</a:t>
            </a:r>
          </a:p>
          <a:p>
            <a:r>
              <a:rPr lang="tr-TR" dirty="0" smtClean="0"/>
              <a:t>Kuru döneme geçiş</a:t>
            </a:r>
          </a:p>
          <a:p>
            <a:r>
              <a:rPr lang="tr-TR" dirty="0" smtClean="0"/>
              <a:t>Doğumdan 3 hafta öncesi</a:t>
            </a:r>
          </a:p>
          <a:p>
            <a:r>
              <a:rPr lang="tr-TR" dirty="0" smtClean="0"/>
              <a:t>Doğumdan 3 hafta sonrası</a:t>
            </a:r>
          </a:p>
          <a:p>
            <a:r>
              <a:rPr lang="tr-TR" dirty="0" smtClean="0"/>
              <a:t>Bu dönemlerde inekler çok büyük yük altında</a:t>
            </a:r>
            <a:endParaRPr lang="tr-TR" dirty="0"/>
          </a:p>
        </p:txBody>
      </p:sp>
      <p:pic>
        <p:nvPicPr>
          <p:cNvPr id="19459" name="Picture 3" descr="C:\Users\TOSHIBA\Desktop\kuru dönem.jpg"/>
          <p:cNvPicPr>
            <a:picLocks noChangeAspect="1" noChangeArrowheads="1"/>
          </p:cNvPicPr>
          <p:nvPr/>
        </p:nvPicPr>
        <p:blipFill>
          <a:blip r:embed="rId2" cstate="print"/>
          <a:srcRect/>
          <a:stretch>
            <a:fillRect/>
          </a:stretch>
        </p:blipFill>
        <p:spPr bwMode="auto">
          <a:xfrm>
            <a:off x="4499992" y="1268760"/>
            <a:ext cx="4392488" cy="4896544"/>
          </a:xfrm>
          <a:prstGeom prst="rect">
            <a:avLst/>
          </a:prstGeom>
          <a:noFill/>
        </p:spPr>
      </p:pic>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Teknisyen </a:t>
            </a:r>
            <a:endParaRPr lang="tr-TR" dirty="0"/>
          </a:p>
        </p:txBody>
      </p:sp>
      <p:sp>
        <p:nvSpPr>
          <p:cNvPr id="3" name="2 İçerik Yer Tutucusu"/>
          <p:cNvSpPr>
            <a:spLocks noGrp="1"/>
          </p:cNvSpPr>
          <p:nvPr>
            <p:ph idx="1"/>
          </p:nvPr>
        </p:nvSpPr>
        <p:spPr>
          <a:xfrm>
            <a:off x="457200" y="1600200"/>
            <a:ext cx="5554960" cy="4525963"/>
          </a:xfrm>
        </p:spPr>
        <p:txBody>
          <a:bodyPr>
            <a:normAutofit fontScale="92500" lnSpcReduction="20000"/>
          </a:bodyPr>
          <a:lstStyle/>
          <a:p>
            <a:r>
              <a:rPr lang="tr-TR" dirty="0" smtClean="0"/>
              <a:t>Teknisyene düşen görevler:</a:t>
            </a:r>
          </a:p>
          <a:p>
            <a:r>
              <a:rPr lang="tr-TR" dirty="0" smtClean="0"/>
              <a:t>Doğru yere spermanın bırakılması</a:t>
            </a:r>
          </a:p>
          <a:p>
            <a:r>
              <a:rPr lang="tr-TR" dirty="0" smtClean="0"/>
              <a:t>İneğe acı çektirilmemesi</a:t>
            </a:r>
          </a:p>
          <a:p>
            <a:r>
              <a:rPr lang="tr-TR" dirty="0" smtClean="0"/>
              <a:t>Spermanın doğru eritilmesi ve korunması </a:t>
            </a:r>
          </a:p>
          <a:p>
            <a:r>
              <a:rPr lang="tr-TR" dirty="0" smtClean="0"/>
              <a:t>Çevre koşullarının iyi değerlendirilmesi</a:t>
            </a:r>
          </a:p>
          <a:p>
            <a:r>
              <a:rPr lang="tr-TR" dirty="0" err="1" smtClean="0"/>
              <a:t>Follikülün</a:t>
            </a:r>
            <a:r>
              <a:rPr lang="tr-TR" dirty="0" smtClean="0"/>
              <a:t> </a:t>
            </a:r>
            <a:r>
              <a:rPr lang="tr-TR" dirty="0" err="1" smtClean="0"/>
              <a:t>kurcalanmması</a:t>
            </a:r>
            <a:r>
              <a:rPr lang="tr-TR" dirty="0" smtClean="0"/>
              <a:t> ve </a:t>
            </a:r>
            <a:r>
              <a:rPr lang="tr-TR" dirty="0" err="1" smtClean="0"/>
              <a:t>uterusa</a:t>
            </a:r>
            <a:r>
              <a:rPr lang="tr-TR" dirty="0" smtClean="0"/>
              <a:t> </a:t>
            </a:r>
            <a:r>
              <a:rPr lang="tr-TR" dirty="0" err="1" smtClean="0"/>
              <a:t>patogen</a:t>
            </a:r>
            <a:r>
              <a:rPr lang="tr-TR" dirty="0" smtClean="0"/>
              <a:t> taşınmaması çok önemli </a:t>
            </a:r>
            <a:endParaRPr lang="tr-TR" dirty="0"/>
          </a:p>
        </p:txBody>
      </p:sp>
      <p:pic>
        <p:nvPicPr>
          <p:cNvPr id="39938" name="Picture 2" descr="http://agricultureproud.files.wordpress.com/2012/10/semen-straw-from-tank.jpg?w=300&amp;h=225">
            <a:hlinkClick r:id="rId2"/>
          </p:cNvPr>
          <p:cNvPicPr>
            <a:picLocks noChangeAspect="1" noChangeArrowheads="1"/>
          </p:cNvPicPr>
          <p:nvPr/>
        </p:nvPicPr>
        <p:blipFill>
          <a:blip r:embed="rId3" cstate="print"/>
          <a:srcRect/>
          <a:stretch>
            <a:fillRect/>
          </a:stretch>
        </p:blipFill>
        <p:spPr bwMode="auto">
          <a:xfrm>
            <a:off x="5868144" y="908720"/>
            <a:ext cx="2857500" cy="2143125"/>
          </a:xfrm>
          <a:prstGeom prst="rect">
            <a:avLst/>
          </a:prstGeom>
          <a:noFill/>
        </p:spPr>
      </p:pic>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Temizlik (Sanitasyon) </a:t>
            </a:r>
            <a:endParaRPr lang="tr-TR" dirty="0"/>
          </a:p>
        </p:txBody>
      </p:sp>
      <p:sp>
        <p:nvSpPr>
          <p:cNvPr id="3" name="2 İçerik Yer Tutucusu"/>
          <p:cNvSpPr>
            <a:spLocks noGrp="1"/>
          </p:cNvSpPr>
          <p:nvPr>
            <p:ph idx="1"/>
          </p:nvPr>
        </p:nvSpPr>
        <p:spPr/>
        <p:txBody>
          <a:bodyPr/>
          <a:lstStyle/>
          <a:p>
            <a:r>
              <a:rPr lang="tr-TR" dirty="0" smtClean="0"/>
              <a:t>Doğumda buzağılama locasının temizliği ,ineğin temizliği ve doğum yaptırılırken uyulacak asepsi-antisepsi vs.. Çok önemli</a:t>
            </a:r>
          </a:p>
          <a:p>
            <a:r>
              <a:rPr lang="tr-TR" dirty="0" smtClean="0"/>
              <a:t>Suni tohumlama yaparken </a:t>
            </a:r>
            <a:r>
              <a:rPr lang="tr-TR" dirty="0" err="1" smtClean="0"/>
              <a:t>kataterin</a:t>
            </a:r>
            <a:r>
              <a:rPr lang="tr-TR" dirty="0" smtClean="0"/>
              <a:t> temizliği ve </a:t>
            </a:r>
            <a:r>
              <a:rPr lang="tr-TR" dirty="0" err="1" smtClean="0"/>
              <a:t>uterusa</a:t>
            </a:r>
            <a:r>
              <a:rPr lang="tr-TR" dirty="0" smtClean="0"/>
              <a:t> dış partiküllerin taşınmaması çok öneli!!!</a:t>
            </a:r>
            <a:endParaRPr lang="tr-TR" dirty="0"/>
          </a:p>
        </p:txBody>
      </p:sp>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Gebelik oranlarını artırmak için:</a:t>
            </a:r>
            <a:endParaRPr lang="tr-TR" dirty="0"/>
          </a:p>
        </p:txBody>
      </p:sp>
      <p:sp>
        <p:nvSpPr>
          <p:cNvPr id="3" name="2 İçerik Yer Tutucusu"/>
          <p:cNvSpPr>
            <a:spLocks noGrp="1"/>
          </p:cNvSpPr>
          <p:nvPr>
            <p:ph idx="1"/>
          </p:nvPr>
        </p:nvSpPr>
        <p:spPr/>
        <p:txBody>
          <a:bodyPr/>
          <a:lstStyle/>
          <a:p>
            <a:r>
              <a:rPr lang="tr-TR" dirty="0" smtClean="0"/>
              <a:t>Sürekli mücadele içinde olmak ve risk yönetmek gerekir.</a:t>
            </a:r>
          </a:p>
          <a:p>
            <a:r>
              <a:rPr lang="tr-TR" dirty="0" err="1" smtClean="0"/>
              <a:t>T’ler</a:t>
            </a:r>
            <a:r>
              <a:rPr lang="tr-TR" dirty="0" smtClean="0"/>
              <a:t> uzayıp gider…</a:t>
            </a:r>
          </a:p>
          <a:p>
            <a:r>
              <a:rPr lang="tr-TR" dirty="0" smtClean="0"/>
              <a:t>Ama genel kurallardan taviz verilmemeli</a:t>
            </a:r>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SONUÇ</a:t>
            </a:r>
            <a:endParaRPr lang="tr-TR" dirty="0"/>
          </a:p>
        </p:txBody>
      </p:sp>
      <p:sp>
        <p:nvSpPr>
          <p:cNvPr id="3" name="2 İçerik Yer Tutucusu"/>
          <p:cNvSpPr>
            <a:spLocks noGrp="1"/>
          </p:cNvSpPr>
          <p:nvPr>
            <p:ph idx="1"/>
          </p:nvPr>
        </p:nvSpPr>
        <p:spPr/>
        <p:txBody>
          <a:bodyPr/>
          <a:lstStyle/>
          <a:p>
            <a:r>
              <a:rPr lang="tr-TR" dirty="0" smtClean="0"/>
              <a:t>Doğru Beslenme+ Hastalık Mücadelesi+</a:t>
            </a:r>
          </a:p>
          <a:p>
            <a:r>
              <a:rPr lang="tr-TR" dirty="0" smtClean="0"/>
              <a:t>İyi Bakım + Donanımlı Hekim= İyi </a:t>
            </a:r>
            <a:r>
              <a:rPr lang="tr-TR" dirty="0" err="1" smtClean="0"/>
              <a:t>dölverimi</a:t>
            </a:r>
            <a:r>
              <a:rPr lang="tr-TR" dirty="0" smtClean="0"/>
              <a:t> </a:t>
            </a:r>
          </a:p>
          <a:p>
            <a:endParaRPr lang="tr-TR" dirty="0"/>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Sizleri kongremizde aramızda görmeyi arzuluyoruz.</a:t>
            </a:r>
            <a:endParaRPr lang="tr-TR" dirty="0"/>
          </a:p>
        </p:txBody>
      </p:sp>
      <p:pic>
        <p:nvPicPr>
          <p:cNvPr id="114690" name="Picture 2" descr="C:\Users\TOSHIBA\Desktop\yeniafis.jpg"/>
          <p:cNvPicPr>
            <a:picLocks noGrp="1" noChangeAspect="1" noChangeArrowheads="1"/>
          </p:cNvPicPr>
          <p:nvPr>
            <p:ph idx="1"/>
          </p:nvPr>
        </p:nvPicPr>
        <p:blipFill>
          <a:blip r:embed="rId2" cstate="print"/>
          <a:srcRect/>
          <a:stretch>
            <a:fillRect/>
          </a:stretch>
        </p:blipFill>
        <p:spPr bwMode="auto">
          <a:xfrm>
            <a:off x="3275856" y="1447800"/>
            <a:ext cx="3888432" cy="4800600"/>
          </a:xfrm>
          <a:prstGeom prst="rect">
            <a:avLst/>
          </a:prstGeom>
          <a:noFill/>
        </p:spPr>
      </p:pic>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Kongre İçinde Önemli Bir Panel</a:t>
            </a:r>
            <a:endParaRPr lang="tr-TR" dirty="0"/>
          </a:p>
        </p:txBody>
      </p:sp>
      <p:sp>
        <p:nvSpPr>
          <p:cNvPr id="3" name="2 İçerik Yer Tutucusu"/>
          <p:cNvSpPr>
            <a:spLocks noGrp="1"/>
          </p:cNvSpPr>
          <p:nvPr>
            <p:ph idx="1"/>
          </p:nvPr>
        </p:nvSpPr>
        <p:spPr/>
        <p:txBody>
          <a:bodyPr>
            <a:normAutofit fontScale="47500" lnSpcReduction="20000"/>
          </a:bodyPr>
          <a:lstStyle/>
          <a:p>
            <a:r>
              <a:rPr lang="tr-TR" dirty="0" smtClean="0"/>
              <a:t>7.Ulusal Reprodüksiyon ve Suni Tohumlama Kongresi 1-4 Temmuz 2013</a:t>
            </a:r>
          </a:p>
          <a:p>
            <a:r>
              <a:rPr lang="tr-TR" b="1" u="sng" dirty="0" smtClean="0"/>
              <a:t>PANEL</a:t>
            </a:r>
            <a:endParaRPr lang="tr-TR" dirty="0" smtClean="0"/>
          </a:p>
          <a:p>
            <a:r>
              <a:rPr lang="tr-TR" dirty="0" smtClean="0"/>
              <a:t>Hayvansal Üretim, </a:t>
            </a:r>
            <a:r>
              <a:rPr lang="tr-TR" dirty="0" err="1" smtClean="0"/>
              <a:t>Dölverimi</a:t>
            </a:r>
            <a:r>
              <a:rPr lang="tr-TR" dirty="0" smtClean="0"/>
              <a:t>, Suni Tohumlama</a:t>
            </a:r>
          </a:p>
          <a:p>
            <a:r>
              <a:rPr lang="tr-TR" dirty="0" smtClean="0"/>
              <a:t>Yer:Sarıkamış,Toprak Otel</a:t>
            </a:r>
          </a:p>
          <a:p>
            <a:r>
              <a:rPr lang="tr-TR" dirty="0" smtClean="0"/>
              <a:t>Tarih:3 Temmuz 2013</a:t>
            </a:r>
          </a:p>
          <a:p>
            <a:r>
              <a:rPr lang="tr-TR" u="sng" dirty="0" smtClean="0"/>
              <a:t>Katılımcılar</a:t>
            </a:r>
            <a:endParaRPr lang="tr-TR" dirty="0" smtClean="0"/>
          </a:p>
          <a:p>
            <a:pPr lvl="0"/>
            <a:r>
              <a:rPr lang="tr-TR" dirty="0" smtClean="0"/>
              <a:t>Prof. Dr. Necmettin Tekin</a:t>
            </a:r>
          </a:p>
          <a:p>
            <a:r>
              <a:rPr lang="tr-TR" dirty="0" smtClean="0"/>
              <a:t>Reprodüksiyon ve Suni Tohumlama Bilim Derneği</a:t>
            </a:r>
          </a:p>
          <a:p>
            <a:pPr lvl="0"/>
            <a:r>
              <a:rPr lang="tr-TR" dirty="0" smtClean="0"/>
              <a:t>Dr. Talat Gözet</a:t>
            </a:r>
          </a:p>
          <a:p>
            <a:r>
              <a:rPr lang="tr-TR" dirty="0" smtClean="0"/>
              <a:t>Türk Veteriner Hekimleri Birliği</a:t>
            </a:r>
          </a:p>
          <a:p>
            <a:pPr lvl="0"/>
            <a:r>
              <a:rPr lang="tr-TR" dirty="0" smtClean="0"/>
              <a:t>Prof. Dr. </a:t>
            </a:r>
            <a:r>
              <a:rPr lang="tr-TR" dirty="0" err="1" smtClean="0"/>
              <a:t>Şakir</a:t>
            </a:r>
            <a:r>
              <a:rPr lang="tr-TR" dirty="0" smtClean="0"/>
              <a:t> Doğan </a:t>
            </a:r>
            <a:r>
              <a:rPr lang="tr-TR" dirty="0" err="1" smtClean="0"/>
              <a:t>Tuncer</a:t>
            </a:r>
            <a:endParaRPr lang="tr-TR" dirty="0" smtClean="0"/>
          </a:p>
          <a:p>
            <a:r>
              <a:rPr lang="tr-TR" dirty="0" smtClean="0"/>
              <a:t>Veteriner Hekimleri Derneği</a:t>
            </a:r>
          </a:p>
          <a:p>
            <a:pPr lvl="0"/>
            <a:r>
              <a:rPr lang="tr-TR" dirty="0" smtClean="0"/>
              <a:t>Dr. İbrahim Özcan</a:t>
            </a:r>
          </a:p>
          <a:p>
            <a:r>
              <a:rPr lang="tr-TR" dirty="0" smtClean="0"/>
              <a:t>Gıda Tarım ve Hayvancılık Bakanlığı</a:t>
            </a:r>
          </a:p>
          <a:p>
            <a:r>
              <a:rPr lang="tr-TR" dirty="0" smtClean="0"/>
              <a:t>Hayvancılık Genel Müdürlüğü</a:t>
            </a:r>
          </a:p>
          <a:p>
            <a:pPr lvl="0"/>
            <a:r>
              <a:rPr lang="tr-TR" dirty="0" smtClean="0"/>
              <a:t>Prof. Dr. Yavuz </a:t>
            </a:r>
            <a:r>
              <a:rPr lang="tr-TR" dirty="0" err="1" smtClean="0"/>
              <a:t>Öztürkler</a:t>
            </a:r>
            <a:endParaRPr lang="tr-TR" dirty="0" smtClean="0"/>
          </a:p>
          <a:p>
            <a:r>
              <a:rPr lang="tr-TR" dirty="0" smtClean="0"/>
              <a:t>Kars Bölgesi Veteriner Hekimler Odası</a:t>
            </a:r>
          </a:p>
          <a:p>
            <a:r>
              <a:rPr lang="tr-TR" dirty="0" smtClean="0"/>
              <a:t> </a:t>
            </a:r>
            <a:r>
              <a:rPr lang="tr-TR" dirty="0" smtClean="0">
                <a:latin typeface="Comic Sans MS" pitchFamily="66" charset="0"/>
              </a:rPr>
              <a:t> PANELİMİZE KATILIMINIZ BİZLERİ MUTLU EDECEKTİR. </a:t>
            </a:r>
            <a:endParaRPr lang="tr-TR" dirty="0" smtClean="0"/>
          </a:p>
          <a:p>
            <a:endParaRPr lang="tr-TR" dirty="0"/>
          </a:p>
        </p:txBody>
      </p:sp>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ctr">
              <a:buNone/>
            </a:pPr>
            <a:r>
              <a:rPr lang="tr-TR" dirty="0" smtClean="0">
                <a:latin typeface="Comic Sans MS" pitchFamily="66" charset="0"/>
              </a:rPr>
              <a:t>TÜM MESLEKTAŞLARIMIZI KONGREMİZ VE PANELİMİZDE GÖRMEKTEN MUTLULUK DUYARIM</a:t>
            </a:r>
          </a:p>
        </p:txBody>
      </p:sp>
    </p:spTree>
  </p:cSld>
  <p:clrMapOvr>
    <a:masterClrMapping/>
  </p:clrMapOvr>
  <p:transition>
    <p:wedg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TEŞEKKÜR EDERİM…</a:t>
            </a:r>
            <a:endParaRPr lang="tr-TR" dirty="0"/>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Geçiş dönemlerinde beslenmeye dikkat edilmezse</a:t>
            </a:r>
            <a:endParaRPr lang="tr-TR" dirty="0"/>
          </a:p>
        </p:txBody>
      </p:sp>
      <p:sp>
        <p:nvSpPr>
          <p:cNvPr id="3" name="2 İçerik Yer Tutucusu"/>
          <p:cNvSpPr>
            <a:spLocks noGrp="1"/>
          </p:cNvSpPr>
          <p:nvPr>
            <p:ph idx="1"/>
          </p:nvPr>
        </p:nvSpPr>
        <p:spPr>
          <a:xfrm>
            <a:off x="1435608" y="1447800"/>
            <a:ext cx="3784464" cy="4800600"/>
          </a:xfrm>
        </p:spPr>
        <p:txBody>
          <a:bodyPr>
            <a:normAutofit fontScale="85000" lnSpcReduction="10000"/>
          </a:bodyPr>
          <a:lstStyle/>
          <a:p>
            <a:r>
              <a:rPr lang="tr-TR" dirty="0" smtClean="0"/>
              <a:t>Süt humması</a:t>
            </a:r>
          </a:p>
          <a:p>
            <a:r>
              <a:rPr lang="tr-TR" dirty="0" smtClean="0"/>
              <a:t>Karaciğer yağlanması</a:t>
            </a:r>
          </a:p>
          <a:p>
            <a:r>
              <a:rPr lang="tr-TR" dirty="0" err="1" smtClean="0"/>
              <a:t>Ketozis</a:t>
            </a:r>
            <a:endParaRPr lang="tr-TR" dirty="0" smtClean="0"/>
          </a:p>
          <a:p>
            <a:r>
              <a:rPr lang="tr-TR" dirty="0" smtClean="0"/>
              <a:t>Ret.</a:t>
            </a:r>
            <a:r>
              <a:rPr lang="tr-TR" dirty="0" err="1" smtClean="0"/>
              <a:t>sec</a:t>
            </a:r>
            <a:endParaRPr lang="tr-TR" dirty="0" smtClean="0"/>
          </a:p>
          <a:p>
            <a:r>
              <a:rPr lang="tr-TR" dirty="0" smtClean="0"/>
              <a:t>Yetersiz bağışıklık sistemi vs…</a:t>
            </a:r>
          </a:p>
          <a:p>
            <a:r>
              <a:rPr lang="tr-TR" dirty="0" err="1" smtClean="0"/>
              <a:t>Abomasum</a:t>
            </a:r>
            <a:r>
              <a:rPr lang="tr-TR" dirty="0" smtClean="0"/>
              <a:t> deplasmanı</a:t>
            </a:r>
          </a:p>
          <a:p>
            <a:r>
              <a:rPr lang="tr-TR" dirty="0" err="1" smtClean="0"/>
              <a:t>Mastitis</a:t>
            </a:r>
            <a:endParaRPr lang="tr-TR" dirty="0" smtClean="0"/>
          </a:p>
          <a:p>
            <a:r>
              <a:rPr lang="tr-TR" dirty="0" err="1" smtClean="0"/>
              <a:t>Ovaryum</a:t>
            </a:r>
            <a:r>
              <a:rPr lang="tr-TR" dirty="0" smtClean="0"/>
              <a:t> bozuklukları vs.</a:t>
            </a:r>
            <a:endParaRPr lang="tr-TR" dirty="0"/>
          </a:p>
        </p:txBody>
      </p:sp>
      <p:pic>
        <p:nvPicPr>
          <p:cNvPr id="18433" name="Picture 1" descr="C:\Users\TOSHIBA\Desktop\inek karikatürü.png"/>
          <p:cNvPicPr>
            <a:picLocks noChangeAspect="1" noChangeArrowheads="1"/>
          </p:cNvPicPr>
          <p:nvPr/>
        </p:nvPicPr>
        <p:blipFill>
          <a:blip r:embed="rId2" cstate="print"/>
          <a:srcRect/>
          <a:stretch>
            <a:fillRect/>
          </a:stretch>
        </p:blipFill>
        <p:spPr bwMode="auto">
          <a:xfrm>
            <a:off x="5148064" y="1268760"/>
            <a:ext cx="3449960" cy="3816424"/>
          </a:xfrm>
          <a:prstGeom prst="rect">
            <a:avLst/>
          </a:prstGeom>
          <a:noFill/>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Kuru dönem en önemlisi</a:t>
            </a:r>
            <a:endParaRPr lang="tr-TR" dirty="0"/>
          </a:p>
        </p:txBody>
      </p:sp>
      <p:sp>
        <p:nvSpPr>
          <p:cNvPr id="3" name="2 İçerik Yer Tutucusu"/>
          <p:cNvSpPr>
            <a:spLocks noGrp="1"/>
          </p:cNvSpPr>
          <p:nvPr>
            <p:ph idx="1"/>
          </p:nvPr>
        </p:nvSpPr>
        <p:spPr>
          <a:xfrm>
            <a:off x="1435608" y="1447800"/>
            <a:ext cx="4144504" cy="4800600"/>
          </a:xfrm>
        </p:spPr>
        <p:txBody>
          <a:bodyPr>
            <a:normAutofit fontScale="92500" lnSpcReduction="10000"/>
          </a:bodyPr>
          <a:lstStyle/>
          <a:p>
            <a:r>
              <a:rPr lang="tr-TR" dirty="0" smtClean="0"/>
              <a:t>İnek </a:t>
            </a:r>
            <a:r>
              <a:rPr lang="tr-TR" dirty="0" err="1" smtClean="0"/>
              <a:t>laktasyona</a:t>
            </a:r>
            <a:r>
              <a:rPr lang="tr-TR" dirty="0" smtClean="0"/>
              <a:t> ve gebeliğe hazırlanır</a:t>
            </a:r>
          </a:p>
          <a:p>
            <a:r>
              <a:rPr lang="tr-TR" dirty="0" smtClean="0"/>
              <a:t>Yeni Konsept: Dinlenme fazı:Enerji,kalsiyum metabolizması düzenlenir,</a:t>
            </a:r>
            <a:r>
              <a:rPr lang="tr-TR" dirty="0" err="1" smtClean="0"/>
              <a:t>rumen</a:t>
            </a:r>
            <a:r>
              <a:rPr lang="tr-TR" dirty="0" smtClean="0"/>
              <a:t> yeni döneme adapte edilir.</a:t>
            </a:r>
          </a:p>
          <a:p>
            <a:r>
              <a:rPr lang="tr-TR" dirty="0" smtClean="0"/>
              <a:t>Ve bağışıklık güçlendirilir</a:t>
            </a:r>
          </a:p>
          <a:p>
            <a:endParaRPr lang="tr-TR" dirty="0"/>
          </a:p>
        </p:txBody>
      </p:sp>
      <p:pic>
        <p:nvPicPr>
          <p:cNvPr id="17409" name="Picture 1" descr="C:\Users\TOSHIBA\Desktop\inekler geçiş dönem.jpg"/>
          <p:cNvPicPr>
            <a:picLocks noChangeAspect="1" noChangeArrowheads="1"/>
          </p:cNvPicPr>
          <p:nvPr/>
        </p:nvPicPr>
        <p:blipFill>
          <a:blip r:embed="rId2" cstate="print"/>
          <a:srcRect/>
          <a:stretch>
            <a:fillRect/>
          </a:stretch>
        </p:blipFill>
        <p:spPr bwMode="auto">
          <a:xfrm>
            <a:off x="5364088" y="1196752"/>
            <a:ext cx="3382516" cy="4968552"/>
          </a:xfrm>
          <a:prstGeom prst="rect">
            <a:avLst/>
          </a:prstGeom>
          <a:noFill/>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Doğum </a:t>
            </a:r>
            <a:r>
              <a:rPr lang="tr-TR" dirty="0" err="1" smtClean="0"/>
              <a:t>başlıbaşına</a:t>
            </a:r>
            <a:r>
              <a:rPr lang="tr-TR" dirty="0" smtClean="0"/>
              <a:t> risk hazırlar</a:t>
            </a:r>
            <a:br>
              <a:rPr lang="tr-TR" dirty="0" smtClean="0"/>
            </a:br>
            <a:endParaRPr lang="tr-TR" dirty="0"/>
          </a:p>
        </p:txBody>
      </p:sp>
      <p:sp>
        <p:nvSpPr>
          <p:cNvPr id="3" name="2 İçerik Yer Tutucusu"/>
          <p:cNvSpPr>
            <a:spLocks noGrp="1"/>
          </p:cNvSpPr>
          <p:nvPr>
            <p:ph idx="1"/>
          </p:nvPr>
        </p:nvSpPr>
        <p:spPr/>
        <p:txBody>
          <a:bodyPr/>
          <a:lstStyle/>
          <a:p>
            <a:r>
              <a:rPr lang="tr-TR" dirty="0" smtClean="0"/>
              <a:t>Östrojen aniden artar:İştah azalır,vücut ağırlığı azalır</a:t>
            </a:r>
          </a:p>
          <a:p>
            <a:r>
              <a:rPr lang="tr-TR" dirty="0" err="1" smtClean="0"/>
              <a:t>Progesteron</a:t>
            </a:r>
            <a:r>
              <a:rPr lang="tr-TR" dirty="0" smtClean="0"/>
              <a:t> azalır</a:t>
            </a:r>
          </a:p>
          <a:p>
            <a:r>
              <a:rPr lang="tr-TR" dirty="0" smtClean="0"/>
              <a:t>PGF artar</a:t>
            </a:r>
          </a:p>
          <a:p>
            <a:r>
              <a:rPr lang="tr-TR" dirty="0" err="1" smtClean="0"/>
              <a:t>Prolaktin</a:t>
            </a:r>
            <a:r>
              <a:rPr lang="tr-TR" dirty="0" smtClean="0"/>
              <a:t> bir gün önce aniden artar</a:t>
            </a:r>
          </a:p>
          <a:p>
            <a:r>
              <a:rPr lang="tr-TR" dirty="0" smtClean="0"/>
              <a:t>Oysa doğum sonrası ineğin enerjiye,buzağının süte ihtiyacı var.</a:t>
            </a:r>
            <a:endParaRPr lang="tr-TR"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Anahtar:Başarılı beslenme sistemi</a:t>
            </a:r>
            <a:endParaRPr lang="tr-TR" dirty="0"/>
          </a:p>
        </p:txBody>
      </p:sp>
      <p:sp>
        <p:nvSpPr>
          <p:cNvPr id="3" name="2 İçerik Yer Tutucusu"/>
          <p:cNvSpPr>
            <a:spLocks noGrp="1"/>
          </p:cNvSpPr>
          <p:nvPr>
            <p:ph idx="1"/>
          </p:nvPr>
        </p:nvSpPr>
        <p:spPr/>
        <p:txBody>
          <a:bodyPr>
            <a:normAutofit fontScale="77500" lnSpcReduction="20000"/>
          </a:bodyPr>
          <a:lstStyle/>
          <a:p>
            <a:r>
              <a:rPr lang="tr-TR" dirty="0" smtClean="0"/>
              <a:t>Geçiş dönemi ineğinin </a:t>
            </a:r>
            <a:r>
              <a:rPr lang="tr-TR" dirty="0" err="1" smtClean="0"/>
              <a:t>rasyonu</a:t>
            </a:r>
            <a:r>
              <a:rPr lang="tr-TR" dirty="0" smtClean="0"/>
              <a:t> ve beslenme sistemi en önemli anahtar</a:t>
            </a:r>
          </a:p>
          <a:p>
            <a:r>
              <a:rPr lang="tr-TR" dirty="0" smtClean="0"/>
              <a:t>Gebeliğin 60.gününde </a:t>
            </a:r>
            <a:r>
              <a:rPr lang="tr-TR" dirty="0" err="1" smtClean="0"/>
              <a:t>rumen</a:t>
            </a:r>
            <a:r>
              <a:rPr lang="tr-TR" dirty="0" smtClean="0"/>
              <a:t> kapasitesi %20 azalır,doğumdan sonra 8 gün içinde tekrar artar</a:t>
            </a:r>
          </a:p>
          <a:p>
            <a:r>
              <a:rPr lang="tr-TR" dirty="0" smtClean="0"/>
              <a:t>Uyumu sağlamak için iyi bir beslenme stratejisi gerekli </a:t>
            </a:r>
          </a:p>
          <a:p>
            <a:r>
              <a:rPr lang="tr-TR" dirty="0" err="1" smtClean="0"/>
              <a:t>Rumenin</a:t>
            </a:r>
            <a:r>
              <a:rPr lang="tr-TR" dirty="0" smtClean="0"/>
              <a:t> </a:t>
            </a:r>
            <a:r>
              <a:rPr lang="tr-TR" dirty="0" err="1" smtClean="0"/>
              <a:t>absorbisyon</a:t>
            </a:r>
            <a:r>
              <a:rPr lang="tr-TR" dirty="0" smtClean="0"/>
              <a:t> kapasitesi geçiş dönemlerinde değişir.Kuru dönemin ilk 7 haftasında </a:t>
            </a:r>
            <a:r>
              <a:rPr lang="tr-TR" dirty="0" err="1" smtClean="0"/>
              <a:t>rumen</a:t>
            </a:r>
            <a:r>
              <a:rPr lang="tr-TR" dirty="0" smtClean="0"/>
              <a:t> </a:t>
            </a:r>
            <a:r>
              <a:rPr lang="tr-TR" dirty="0" err="1" smtClean="0"/>
              <a:t>papillasındaki</a:t>
            </a:r>
            <a:r>
              <a:rPr lang="tr-TR" dirty="0" smtClean="0"/>
              <a:t> fizyolojik değişim uçucu yağ asitlerinin emilme kapasitesinde %50 kayıp demektir. </a:t>
            </a:r>
            <a:r>
              <a:rPr lang="tr-TR" dirty="0" err="1" smtClean="0"/>
              <a:t>Postpartumda</a:t>
            </a:r>
            <a:r>
              <a:rPr lang="tr-TR" dirty="0" smtClean="0"/>
              <a:t> </a:t>
            </a:r>
            <a:r>
              <a:rPr lang="tr-TR" dirty="0" err="1" smtClean="0"/>
              <a:t>papilla</a:t>
            </a:r>
            <a:r>
              <a:rPr lang="tr-TR" dirty="0" smtClean="0"/>
              <a:t> uzunluğu ve yüzeyi artar,emme kapasitesi de artar.Eğer </a:t>
            </a:r>
            <a:r>
              <a:rPr lang="tr-TR" dirty="0" err="1" smtClean="0"/>
              <a:t>rumendeki</a:t>
            </a:r>
            <a:r>
              <a:rPr lang="tr-TR" dirty="0" smtClean="0"/>
              <a:t> değişimlere göre beslenme olmazsa ,</a:t>
            </a:r>
            <a:r>
              <a:rPr lang="tr-TR" dirty="0" err="1" smtClean="0"/>
              <a:t>asidosiz</a:t>
            </a:r>
            <a:r>
              <a:rPr lang="tr-TR" dirty="0" smtClean="0"/>
              <a:t>,</a:t>
            </a:r>
            <a:r>
              <a:rPr lang="tr-TR" dirty="0" err="1" smtClean="0"/>
              <a:t>alkolozis</a:t>
            </a:r>
            <a:r>
              <a:rPr lang="tr-TR" dirty="0" smtClean="0"/>
              <a:t> ve </a:t>
            </a:r>
            <a:r>
              <a:rPr lang="tr-TR" dirty="0" err="1" smtClean="0"/>
              <a:t>ketosiz</a:t>
            </a:r>
            <a:r>
              <a:rPr lang="tr-TR" dirty="0" smtClean="0"/>
              <a:t> </a:t>
            </a:r>
            <a:r>
              <a:rPr lang="tr-TR" dirty="0" err="1" smtClean="0"/>
              <a:t>vb.durumlara</a:t>
            </a:r>
            <a:r>
              <a:rPr lang="tr-TR" dirty="0" smtClean="0"/>
              <a:t> hazır olun!</a:t>
            </a:r>
            <a:endParaRPr lang="tr-TR"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522</TotalTime>
  <Words>1531</Words>
  <Application>Microsoft Office PowerPoint</Application>
  <PresentationFormat>Ekran Gösterisi (4:3)</PresentationFormat>
  <Paragraphs>388</Paragraphs>
  <Slides>57</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57</vt:i4>
      </vt:variant>
    </vt:vector>
  </HeadingPairs>
  <TitlesOfParts>
    <vt:vector size="59" baseType="lpstr">
      <vt:lpstr>Gündönümü</vt:lpstr>
      <vt:lpstr>Grafik</vt:lpstr>
      <vt:lpstr>İneklerde Suni Tohumlama Başarısını Artırıcı Stratejiler</vt:lpstr>
      <vt:lpstr>“T ‘ler”</vt:lpstr>
      <vt:lpstr>İnekle TAAHHÜT (100 Gün)</vt:lpstr>
      <vt:lpstr>100 günlük taahhütün faydaları </vt:lpstr>
      <vt:lpstr>İneğin geçiş dönemleri:Kritik</vt:lpstr>
      <vt:lpstr>Geçiş dönemlerinde beslenmeye dikkat edilmezse</vt:lpstr>
      <vt:lpstr>Kuru dönem en önemlisi</vt:lpstr>
      <vt:lpstr>Doğum başlıbaşına risk hazırlar </vt:lpstr>
      <vt:lpstr>Anahtar:Başarılı beslenme sistemi</vt:lpstr>
      <vt:lpstr>İştahsız inek</vt:lpstr>
      <vt:lpstr>Mineral balansı </vt:lpstr>
      <vt:lpstr>Kuru inek beslenmesi </vt:lpstr>
      <vt:lpstr>Hormonal Değişiklikler</vt:lpstr>
      <vt:lpstr>GEÇİŞ DÖNEMİ BESLENME ÜZERİNE BAZI ÖNEMLİ BİLGİLER-Bu slayttan sonra  geçiş periyodu ve beslenme ile ilgili bilgiler “Prof.Dr. Behiç ÇOŞKUN”’dan alıntı yapılmıştır </vt:lpstr>
      <vt:lpstr>Geçiş Dönemi Nedir?</vt:lpstr>
      <vt:lpstr>Geçiş Dönemi Nedir?</vt:lpstr>
      <vt:lpstr>Slayt 17</vt:lpstr>
      <vt:lpstr>Geçiş Dönemi</vt:lpstr>
      <vt:lpstr>Slayt 19</vt:lpstr>
      <vt:lpstr>Hastalıkların etkileşimi Kaba Yem / Yoğun Yem Oranı</vt:lpstr>
      <vt:lpstr>Ketozise karşı önlem olarak yoğun yemin dikkatsizce artırılması sonucu</vt:lpstr>
      <vt:lpstr>Bu nedenlerle olaylar ayrı ayrı değil bir bütün olarak ele alınmalıdır</vt:lpstr>
      <vt:lpstr>Geçiş döneminde en önemli besleme stratejisi</vt:lpstr>
      <vt:lpstr>Geçiş döneminde en önemli besleme stratejisi</vt:lpstr>
      <vt:lpstr>Kondüsyon Skoru</vt:lpstr>
      <vt:lpstr>Slayt 26</vt:lpstr>
      <vt:lpstr>Süt sığırlarında  kondüsyon skoru aralıkları</vt:lpstr>
      <vt:lpstr>Geçiş Rasyonları ile ilgili bazı bilgiler</vt:lpstr>
      <vt:lpstr>Süt Üre Azotu nasıl değerlendirilir</vt:lpstr>
      <vt:lpstr>Süt üre azotu (MUN) normal değerlerin üstünde ise</vt:lpstr>
      <vt:lpstr>Süt üre azotu (MUN) normal değerlerin altında ise </vt:lpstr>
      <vt:lpstr>Senk.+Hormon+Astrom tedavisi komb.versiyonları:</vt:lpstr>
      <vt:lpstr>Repeat breeder ineklerde östrus sinkronizasyonu+Gentamicin+HCG</vt:lpstr>
      <vt:lpstr>Postpartum dölverimi kontrolü için:Yeni sinkronizasyon yöntemleri </vt:lpstr>
      <vt:lpstr>TARAMA</vt:lpstr>
      <vt:lpstr>CIDR uygulaması</vt:lpstr>
      <vt:lpstr>Teşhis</vt:lpstr>
      <vt:lpstr>Tedavi </vt:lpstr>
      <vt:lpstr>Suni tohumlama ile birlikte tedavi seçenekleri</vt:lpstr>
      <vt:lpstr>Astrom tedavisinde </vt:lpstr>
      <vt:lpstr>Değişik bir ovsynch uygulamada Gebelik parlak değildi.</vt:lpstr>
      <vt:lpstr>Bir çalışma: ineklerde infertilite vakalarının tedavisi amacıyla uygulanan PGF2a ve gentamisin veya kombinasyonun PRID (progesteron salıcı vagina-ii aygıt) rejimindeki etkinliği</vt:lpstr>
      <vt:lpstr>Co-synch Protokolü</vt:lpstr>
      <vt:lpstr>Ovsynch Protokolü</vt:lpstr>
      <vt:lpstr>TAKVİM</vt:lpstr>
      <vt:lpstr>Tarama </vt:lpstr>
      <vt:lpstr>Tam isabet tohumlama (TAI)</vt:lpstr>
      <vt:lpstr>Takip </vt:lpstr>
      <vt:lpstr>Teknik</vt:lpstr>
      <vt:lpstr>Teknisyen </vt:lpstr>
      <vt:lpstr>Temizlik (Sanitasyon) </vt:lpstr>
      <vt:lpstr>Gebelik oranlarını artırmak için:</vt:lpstr>
      <vt:lpstr>SONUÇ</vt:lpstr>
      <vt:lpstr>Sizleri kongremizde aramızda görmeyi arzuluyoruz.</vt:lpstr>
      <vt:lpstr>Kongre İçinde Önemli Bir Panel</vt:lpstr>
      <vt:lpstr>Slayt 56</vt:lpstr>
      <vt:lpstr>Slayt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İneklerde Suni Tohumlama Başarısını Artırıcı Stratejiler</dc:title>
  <dc:creator>TOSHIBA</dc:creator>
  <cp:lastModifiedBy>TOSHIBA</cp:lastModifiedBy>
  <cp:revision>44</cp:revision>
  <dcterms:created xsi:type="dcterms:W3CDTF">2013-03-28T20:04:07Z</dcterms:created>
  <dcterms:modified xsi:type="dcterms:W3CDTF">2014-02-22T10:08:51Z</dcterms:modified>
</cp:coreProperties>
</file>