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58" r:id="rId5"/>
    <p:sldId id="279" r:id="rId6"/>
    <p:sldId id="280" r:id="rId7"/>
    <p:sldId id="277" r:id="rId8"/>
    <p:sldId id="283" r:id="rId9"/>
    <p:sldId id="260" r:id="rId10"/>
    <p:sldId id="281" r:id="rId11"/>
    <p:sldId id="261" r:id="rId12"/>
    <p:sldId id="262" r:id="rId13"/>
    <p:sldId id="28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39"/>
          <p:cNvSpPr>
            <a:spLocks noGrp="1" noChangeArrowheads="1"/>
          </p:cNvSpPr>
          <p:nvPr>
            <p:ph type="dt" sz="half" idx="10"/>
          </p:nvPr>
        </p:nvSpPr>
        <p:spPr>
          <a:ln/>
        </p:spPr>
        <p:txBody>
          <a:bodyPr/>
          <a:lstStyle>
            <a:lvl1pPr>
              <a:defRPr/>
            </a:lvl1pPr>
          </a:lstStyle>
          <a:p>
            <a:pPr>
              <a:defRPr/>
            </a:pPr>
            <a:endParaRPr lang="tr-TR"/>
          </a:p>
        </p:txBody>
      </p:sp>
      <p:sp>
        <p:nvSpPr>
          <p:cNvPr id="6" name="Rectangle 40"/>
          <p:cNvSpPr>
            <a:spLocks noGrp="1" noChangeArrowheads="1"/>
          </p:cNvSpPr>
          <p:nvPr>
            <p:ph type="ftr" sz="quarter" idx="11"/>
          </p:nvPr>
        </p:nvSpPr>
        <p:spPr>
          <a:ln/>
        </p:spPr>
        <p:txBody>
          <a:bodyPr/>
          <a:lstStyle>
            <a:lvl1pPr>
              <a:defRPr/>
            </a:lvl1pPr>
          </a:lstStyle>
          <a:p>
            <a:pPr>
              <a:defRPr/>
            </a:pPr>
            <a:endParaRPr lang="tr-TR"/>
          </a:p>
        </p:txBody>
      </p:sp>
      <p:sp>
        <p:nvSpPr>
          <p:cNvPr id="7" name="Rectangle 41"/>
          <p:cNvSpPr>
            <a:spLocks noGrp="1" noChangeArrowheads="1"/>
          </p:cNvSpPr>
          <p:nvPr>
            <p:ph type="sldNum" sz="quarter" idx="12"/>
          </p:nvPr>
        </p:nvSpPr>
        <p:spPr>
          <a:ln/>
        </p:spPr>
        <p:txBody>
          <a:bodyPr/>
          <a:lstStyle>
            <a:lvl1pPr>
              <a:defRPr/>
            </a:lvl1pPr>
          </a:lstStyle>
          <a:p>
            <a:pPr>
              <a:defRPr/>
            </a:pPr>
            <a:fld id="{45DAC5DC-FC75-49BA-AD3A-080312F12845}" type="slidenum">
              <a:rPr lang="tr-TR"/>
              <a:pPr>
                <a:defRPr/>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16.10.2012</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F75050-0E15-4C5B-92B0-66D068882F1F}" type="datetimeFigureOut">
              <a:rPr lang="tr-TR" smtClean="0"/>
              <a:pPr/>
              <a:t>16.10.2012</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GIDA GÜVELİĞİNDE VETERİNER HEKİMİN ROLÜ</a:t>
            </a:r>
            <a:endParaRPr lang="tr-TR" dirty="0"/>
          </a:p>
        </p:txBody>
      </p:sp>
      <p:sp>
        <p:nvSpPr>
          <p:cNvPr id="3" name="2 Alt Başlık"/>
          <p:cNvSpPr>
            <a:spLocks noGrp="1"/>
          </p:cNvSpPr>
          <p:nvPr>
            <p:ph type="body" sz="half" idx="2"/>
          </p:nvPr>
        </p:nvSpPr>
        <p:spPr>
          <a:xfrm>
            <a:off x="395536" y="5517232"/>
            <a:ext cx="5867400" cy="768350"/>
          </a:xfrm>
        </p:spPr>
        <p:txBody>
          <a:bodyPr>
            <a:normAutofit/>
          </a:bodyPr>
          <a:lstStyle/>
          <a:p>
            <a:r>
              <a:rPr lang="tr-TR" sz="2000" dirty="0" err="1" smtClean="0"/>
              <a:t>Prof.Dr</a:t>
            </a:r>
            <a:r>
              <a:rPr lang="tr-TR" sz="2000" dirty="0" smtClean="0"/>
              <a:t>.Yavuz ÖZTÜRKLER</a:t>
            </a:r>
            <a:endParaRPr lang="tr-TR" sz="2000" dirty="0"/>
          </a:p>
        </p:txBody>
      </p:sp>
      <p:sp>
        <p:nvSpPr>
          <p:cNvPr id="6" name="5 Resim Yer Tutucusu"/>
          <p:cNvSpPr>
            <a:spLocks noGrp="1"/>
          </p:cNvSpPr>
          <p:nvPr>
            <p:ph type="pic" idx="1"/>
          </p:nvPr>
        </p:nvSpPr>
        <p:spPr>
          <a:xfrm>
            <a:off x="3419872" y="476672"/>
            <a:ext cx="5029200" cy="3657600"/>
          </a:xfrm>
        </p:spPr>
      </p:sp>
      <p:pic>
        <p:nvPicPr>
          <p:cNvPr id="7" name="Picture 5" descr="C:\Users\TOSHIBA\Desktop\untitled.png"/>
          <p:cNvPicPr>
            <a:picLocks noChangeAspect="1" noChangeArrowheads="1"/>
          </p:cNvPicPr>
          <p:nvPr/>
        </p:nvPicPr>
        <p:blipFill>
          <a:blip r:embed="rId2" cstate="print"/>
          <a:srcRect/>
          <a:stretch>
            <a:fillRect/>
          </a:stretch>
        </p:blipFill>
        <p:spPr bwMode="auto">
          <a:xfrm>
            <a:off x="2843808" y="260648"/>
            <a:ext cx="6120680" cy="43924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tr-TR" smtClean="0"/>
              <a:t>POSOFTAY’DIK</a:t>
            </a:r>
          </a:p>
        </p:txBody>
      </p:sp>
      <p:sp>
        <p:nvSpPr>
          <p:cNvPr id="157699" name="Rectangle 3"/>
          <p:cNvSpPr>
            <a:spLocks noGrp="1" noChangeArrowheads="1"/>
          </p:cNvSpPr>
          <p:nvPr>
            <p:ph type="body" idx="1"/>
          </p:nvPr>
        </p:nvSpPr>
        <p:spPr/>
        <p:txBody>
          <a:bodyPr/>
          <a:lstStyle/>
          <a:p>
            <a:pPr eaLnBrk="1" hangingPunct="1">
              <a:defRPr/>
            </a:pPr>
            <a:endParaRPr lang="tr-TR" smtClean="0"/>
          </a:p>
        </p:txBody>
      </p:sp>
      <p:pic>
        <p:nvPicPr>
          <p:cNvPr id="12292" name="Picture 4" descr="Şubat1_07(011)"/>
          <p:cNvPicPr>
            <a:picLocks noChangeAspect="1" noChangeArrowheads="1"/>
          </p:cNvPicPr>
          <p:nvPr/>
        </p:nvPicPr>
        <p:blipFill>
          <a:blip r:embed="rId2" cstate="print"/>
          <a:srcRect/>
          <a:stretch>
            <a:fillRect/>
          </a:stretch>
        </p:blipFill>
        <p:spPr bwMode="auto">
          <a:xfrm>
            <a:off x="900113" y="1412875"/>
            <a:ext cx="7559675" cy="4608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Veteriner hizmetlerinin kapsamı</a:t>
            </a:r>
            <a:endParaRPr lang="tr-TR" dirty="0"/>
          </a:p>
        </p:txBody>
      </p:sp>
      <p:sp>
        <p:nvSpPr>
          <p:cNvPr id="3" name="2 İçerik Yer Tutucusu"/>
          <p:cNvSpPr>
            <a:spLocks noGrp="1"/>
          </p:cNvSpPr>
          <p:nvPr>
            <p:ph idx="1"/>
          </p:nvPr>
        </p:nvSpPr>
        <p:spPr/>
        <p:txBody>
          <a:bodyPr>
            <a:normAutofit lnSpcReduction="10000"/>
          </a:bodyPr>
          <a:lstStyle/>
          <a:p>
            <a:r>
              <a:rPr lang="tr-TR" dirty="0" smtClean="0"/>
              <a:t>Çiftlikten kesimhaneye genişletilen görev ve sorumluluk veteriner hekime iki önemli sorumluluk yükler</a:t>
            </a:r>
          </a:p>
          <a:p>
            <a:r>
              <a:rPr lang="tr-TR" dirty="0" smtClean="0"/>
              <a:t>1-Canlı hayvanda hastalık kontrolü ve epidemiyolojik kontrol</a:t>
            </a:r>
          </a:p>
          <a:p>
            <a:r>
              <a:rPr lang="tr-TR" dirty="0" smtClean="0"/>
              <a:t>Kesimden sonra etin kalitesi,güvenilirliği ve uygunluğu</a:t>
            </a:r>
          </a:p>
          <a:p>
            <a:r>
              <a:rPr lang="tr-TR" dirty="0" err="1" smtClean="0"/>
              <a:t>Haycansal</a:t>
            </a:r>
            <a:r>
              <a:rPr lang="tr-TR" dirty="0" smtClean="0"/>
              <a:t> kökenli </a:t>
            </a:r>
            <a:r>
              <a:rPr lang="tr-TR" dirty="0" err="1" smtClean="0"/>
              <a:t>gıdların</a:t>
            </a:r>
            <a:r>
              <a:rPr lang="tr-TR" dirty="0" smtClean="0"/>
              <a:t> tüketime uygunluğunun denetlenmesi</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Çiftlikten çatalar veya yemden çatala veya çiftlikten sofraya Veteriner Hekim </a:t>
            </a:r>
            <a:endParaRPr lang="tr-TR" dirty="0"/>
          </a:p>
        </p:txBody>
      </p:sp>
      <p:sp>
        <p:nvSpPr>
          <p:cNvPr id="3" name="2 İçerik Yer Tutucusu"/>
          <p:cNvSpPr>
            <a:spLocks noGrp="1"/>
          </p:cNvSpPr>
          <p:nvPr>
            <p:ph sz="half" idx="1"/>
          </p:nvPr>
        </p:nvSpPr>
        <p:spPr/>
        <p:txBody>
          <a:bodyPr/>
          <a:lstStyle/>
          <a:p>
            <a:r>
              <a:rPr lang="tr-TR" dirty="0" smtClean="0"/>
              <a:t>Güven mi yoksa kontrol mü?</a:t>
            </a:r>
          </a:p>
          <a:p>
            <a:r>
              <a:rPr lang="tr-TR" dirty="0" smtClean="0"/>
              <a:t>Kontrol mü tedavi mi?</a:t>
            </a:r>
          </a:p>
          <a:p>
            <a:r>
              <a:rPr lang="tr-TR" dirty="0" smtClean="0"/>
              <a:t>Nihai kalite kontrolü çok önemli…</a:t>
            </a:r>
          </a:p>
          <a:p>
            <a:r>
              <a:rPr lang="tr-TR" dirty="0" smtClean="0"/>
              <a:t>İyi tarım ve iyi hijyen..</a:t>
            </a:r>
          </a:p>
          <a:p>
            <a:r>
              <a:rPr lang="tr-TR" dirty="0" smtClean="0"/>
              <a:t>Daha fazla hijyen ve gıda güvenliği ve kontrolü için hedef: HACCP</a:t>
            </a:r>
            <a:endParaRPr lang="tr-TR" dirty="0"/>
          </a:p>
        </p:txBody>
      </p:sp>
      <p:pic>
        <p:nvPicPr>
          <p:cNvPr id="1026" name="Picture 2" descr="C:\Users\TOSHIBA\Desktop\YAVUZ ÖZEL2\imagesCAD8BN9I.jpg"/>
          <p:cNvPicPr>
            <a:picLocks noGrp="1" noChangeAspect="1" noChangeArrowheads="1"/>
          </p:cNvPicPr>
          <p:nvPr>
            <p:ph sz="half" idx="2"/>
          </p:nvPr>
        </p:nvPicPr>
        <p:blipFill>
          <a:blip r:embed="rId2" cstate="print"/>
          <a:srcRect/>
          <a:stretch>
            <a:fillRect/>
          </a:stretch>
        </p:blipFill>
        <p:spPr bwMode="auto">
          <a:xfrm>
            <a:off x="4932040" y="1772816"/>
            <a:ext cx="3672408" cy="3600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p:spPr>
        <p:txBody>
          <a:bodyPr/>
          <a:lstStyle/>
          <a:p>
            <a:r>
              <a:rPr lang="tr-TR" smtClean="0">
                <a:effectLst/>
              </a:rPr>
              <a:t>ARDAHAN’DAYDIK…</a:t>
            </a:r>
          </a:p>
        </p:txBody>
      </p:sp>
      <p:sp>
        <p:nvSpPr>
          <p:cNvPr id="64515" name="Rectangle 3"/>
          <p:cNvSpPr>
            <a:spLocks noGrp="1" noChangeArrowheads="1"/>
          </p:cNvSpPr>
          <p:nvPr>
            <p:ph type="body" idx="1"/>
          </p:nvPr>
        </p:nvSpPr>
        <p:spPr>
          <a:noFill/>
          <a:ln/>
        </p:spPr>
        <p:txBody>
          <a:bodyPr/>
          <a:lstStyle/>
          <a:p>
            <a:endParaRPr lang="tr-TR" smtClean="0">
              <a:effectLst/>
            </a:endParaRPr>
          </a:p>
        </p:txBody>
      </p:sp>
      <p:pic>
        <p:nvPicPr>
          <p:cNvPr id="64516" name="Picture 4" descr="DSC_0033"/>
          <p:cNvPicPr>
            <a:picLocks noChangeAspect="1" noChangeArrowheads="1"/>
          </p:cNvPicPr>
          <p:nvPr/>
        </p:nvPicPr>
        <p:blipFill>
          <a:blip r:embed="rId2" cstate="print"/>
          <a:srcRect/>
          <a:stretch>
            <a:fillRect/>
          </a:stretch>
        </p:blipFill>
        <p:spPr bwMode="auto">
          <a:xfrm>
            <a:off x="250825" y="1196975"/>
            <a:ext cx="8497888" cy="5184775"/>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HACCP (</a:t>
            </a:r>
            <a:r>
              <a:rPr lang="tr-TR" dirty="0" err="1" smtClean="0"/>
              <a:t>Hazards</a:t>
            </a:r>
            <a:r>
              <a:rPr lang="tr-TR" dirty="0" smtClean="0"/>
              <a:t> </a:t>
            </a:r>
            <a:r>
              <a:rPr lang="tr-TR" dirty="0" err="1" smtClean="0"/>
              <a:t>analysis</a:t>
            </a:r>
            <a:r>
              <a:rPr lang="tr-TR" dirty="0" smtClean="0"/>
              <a:t> </a:t>
            </a:r>
            <a:r>
              <a:rPr lang="tr-TR" dirty="0" err="1" smtClean="0"/>
              <a:t>and</a:t>
            </a:r>
            <a:r>
              <a:rPr lang="tr-TR" dirty="0" smtClean="0"/>
              <a:t> </a:t>
            </a:r>
            <a:r>
              <a:rPr lang="tr-TR" dirty="0" err="1" smtClean="0"/>
              <a:t>critical</a:t>
            </a:r>
            <a:r>
              <a:rPr lang="tr-TR" dirty="0" smtClean="0"/>
              <a:t> </a:t>
            </a:r>
            <a:r>
              <a:rPr lang="tr-TR" dirty="0" err="1" smtClean="0"/>
              <a:t>control</a:t>
            </a:r>
            <a:r>
              <a:rPr lang="tr-TR" dirty="0" smtClean="0"/>
              <a:t> </a:t>
            </a:r>
            <a:r>
              <a:rPr lang="tr-TR" dirty="0" err="1" smtClean="0"/>
              <a:t>points</a:t>
            </a:r>
            <a:r>
              <a:rPr lang="tr-TR" dirty="0" smtClean="0"/>
              <a:t>)</a:t>
            </a:r>
            <a:endParaRPr lang="tr-TR" dirty="0"/>
          </a:p>
        </p:txBody>
      </p:sp>
      <p:sp>
        <p:nvSpPr>
          <p:cNvPr id="3" name="2 İçerik Yer Tutucusu"/>
          <p:cNvSpPr>
            <a:spLocks noGrp="1"/>
          </p:cNvSpPr>
          <p:nvPr>
            <p:ph idx="1"/>
          </p:nvPr>
        </p:nvSpPr>
        <p:spPr/>
        <p:txBody>
          <a:bodyPr/>
          <a:lstStyle/>
          <a:p>
            <a:r>
              <a:rPr lang="tr-TR" dirty="0" smtClean="0"/>
              <a:t>Gıda güvenliği sistemleri aracılığıyla tehlike analizi </a:t>
            </a:r>
            <a:r>
              <a:rPr lang="tr-TR" smtClean="0"/>
              <a:t>ve </a:t>
            </a:r>
            <a:r>
              <a:rPr lang="tr-TR" smtClean="0"/>
              <a:t>gıdaya </a:t>
            </a:r>
            <a:r>
              <a:rPr lang="tr-TR" dirty="0" smtClean="0"/>
              <a:t>ilişkin  risk temelli yaklaşımlar için kritik kontrol noktaları</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Risk esaslı yönetim sistemler</a:t>
            </a:r>
            <a:endParaRPr lang="tr-TR" dirty="0"/>
          </a:p>
        </p:txBody>
      </p:sp>
      <p:sp>
        <p:nvSpPr>
          <p:cNvPr id="3" name="2 İçerik Yer Tutucusu"/>
          <p:cNvSpPr>
            <a:spLocks noGrp="1"/>
          </p:cNvSpPr>
          <p:nvPr>
            <p:ph sz="half" idx="1"/>
          </p:nvPr>
        </p:nvSpPr>
        <p:spPr/>
        <p:txBody>
          <a:bodyPr>
            <a:normAutofit fontScale="92500" lnSpcReduction="20000"/>
          </a:bodyPr>
          <a:lstStyle/>
          <a:p>
            <a:r>
              <a:rPr lang="tr-TR" dirty="0" smtClean="0"/>
              <a:t>SPS: İnsan ve bitki sağlığı üzerine kontrol ve ölçümlerin uygulanması sözleşmesi</a:t>
            </a:r>
          </a:p>
          <a:p>
            <a:r>
              <a:rPr lang="tr-TR" dirty="0" smtClean="0"/>
              <a:t>Dünya ticaret örgütü bunu oldukça önemser,bu sözleşme olmazsa ticaret olmaz…</a:t>
            </a:r>
          </a:p>
          <a:p>
            <a:r>
              <a:rPr lang="tr-TR" dirty="0" smtClean="0"/>
              <a:t>Bu anlaşmayı imzalamak demek insan,hayvan ve bitki sağlığı ile ilgili </a:t>
            </a:r>
            <a:r>
              <a:rPr lang="tr-TR" dirty="0" err="1" smtClean="0"/>
              <a:t>yükemlülükleriyerine</a:t>
            </a:r>
            <a:r>
              <a:rPr lang="tr-TR" dirty="0" smtClean="0"/>
              <a:t> getirmek demektir.</a:t>
            </a:r>
            <a:endParaRPr lang="tr-TR" dirty="0"/>
          </a:p>
        </p:txBody>
      </p:sp>
      <p:pic>
        <p:nvPicPr>
          <p:cNvPr id="2050" name="Picture 2" descr="C:\Users\TOSHIBA\Desktop\YAVUZ ÖZEL2\imagesCABE89HB.jpg"/>
          <p:cNvPicPr>
            <a:picLocks noGrp="1" noChangeAspect="1" noChangeArrowheads="1"/>
          </p:cNvPicPr>
          <p:nvPr>
            <p:ph sz="half" idx="2"/>
          </p:nvPr>
        </p:nvPicPr>
        <p:blipFill>
          <a:blip r:embed="rId2" cstate="print"/>
          <a:srcRect/>
          <a:stretch>
            <a:fillRect/>
          </a:stretch>
        </p:blipFill>
        <p:spPr bwMode="auto">
          <a:xfrm>
            <a:off x="4860032" y="1772816"/>
            <a:ext cx="3888431" cy="303730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SPS neyi tanımlar</a:t>
            </a:r>
            <a:endParaRPr lang="tr-TR" dirty="0"/>
          </a:p>
        </p:txBody>
      </p:sp>
      <p:sp>
        <p:nvSpPr>
          <p:cNvPr id="3" name="2 İçerik Yer Tutucusu"/>
          <p:cNvSpPr>
            <a:spLocks noGrp="1"/>
          </p:cNvSpPr>
          <p:nvPr>
            <p:ph idx="1"/>
          </p:nvPr>
        </p:nvSpPr>
        <p:spPr/>
        <p:txBody>
          <a:bodyPr/>
          <a:lstStyle/>
          <a:p>
            <a:r>
              <a:rPr lang="tr-TR" dirty="0" smtClean="0"/>
              <a:t>Spesifik olarak Gıda güvenliği için </a:t>
            </a:r>
            <a:r>
              <a:rPr lang="tr-TR" dirty="0" err="1" smtClean="0"/>
              <a:t>Codex</a:t>
            </a:r>
            <a:r>
              <a:rPr lang="tr-TR" dirty="0" smtClean="0"/>
              <a:t> </a:t>
            </a:r>
            <a:r>
              <a:rPr lang="tr-TR" dirty="0" err="1" smtClean="0"/>
              <a:t>alimenterius</a:t>
            </a:r>
            <a:r>
              <a:rPr lang="tr-TR" dirty="0" smtClean="0"/>
              <a:t>, hayvan  sağlığı ve </a:t>
            </a:r>
            <a:r>
              <a:rPr lang="tr-TR" dirty="0" err="1" smtClean="0"/>
              <a:t>zoonozlar</a:t>
            </a:r>
            <a:r>
              <a:rPr lang="tr-TR" dirty="0" smtClean="0"/>
              <a:t> için </a:t>
            </a:r>
            <a:r>
              <a:rPr lang="tr-TR" dirty="0" err="1" smtClean="0"/>
              <a:t>OIE’nin</a:t>
            </a:r>
            <a:r>
              <a:rPr lang="tr-TR" dirty="0" smtClean="0"/>
              <a:t> belirlediği uluslar arası kriterleri tanımlar,sözleşme bu kriterler üzerine dayandırılır…Politik,ekonomik ve diğer çıkarlar açısından risk analizi yapar…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Veteriner hizmetlerinin rolü</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Veteriner Hizmetleri Risk analizi sürecinin uygulanmasında önemli bir rol oynayabilir</a:t>
            </a:r>
          </a:p>
          <a:p>
            <a:r>
              <a:rPr lang="tr-TR" dirty="0" smtClean="0"/>
              <a:t>Düzenleyici sistemler in risk esaslı önerilerin uygulanmasını sağlar</a:t>
            </a:r>
          </a:p>
          <a:p>
            <a:r>
              <a:rPr lang="tr-TR" dirty="0" smtClean="0"/>
              <a:t>Gıda  kontrol zinciri boyunca gıda güvenliği faaliyetlerini gerçekleştirir</a:t>
            </a:r>
          </a:p>
          <a:p>
            <a:r>
              <a:rPr lang="tr-TR" dirty="0" smtClean="0"/>
              <a:t>Her ülkede  hayvan sağlığı ve halk  sağlığı ve ayrıca kendi sağlığını korumak için hedef ve stratejiler oluşturur.</a:t>
            </a:r>
          </a:p>
          <a:p>
            <a:r>
              <a:rPr lang="tr-TR" dirty="0" smtClean="0"/>
              <a:t>Paydaşlarla  istişare yaparak(özellikle hayvan üreticileri, işlemciler ve </a:t>
            </a:r>
          </a:p>
          <a:p>
            <a:r>
              <a:rPr lang="tr-TR" dirty="0" smtClean="0"/>
              <a:t>tüketiciler) ülkenin sosyal, ekonomik, kültürel, dini ve siyasi durumlarına uygun hedef ve stratejiler belirleyerek uygulamak</a:t>
            </a:r>
          </a:p>
          <a:p>
            <a:r>
              <a:rPr lang="tr-TR" dirty="0" smtClean="0"/>
              <a:t>Bu hedefler ulusal mevzuatlara göre etkili bir şekilde uygulanmalı ve atılan adımlarla ülke içinde  </a:t>
            </a:r>
            <a:r>
              <a:rPr lang="tr-TR" dirty="0" err="1" smtClean="0"/>
              <a:t>hemde</a:t>
            </a:r>
            <a:r>
              <a:rPr lang="tr-TR" dirty="0" smtClean="0"/>
              <a:t> ülkenin ticari ilişkide olduğu partnerlerle bilinçlendirme faaliyetleri yapılarak paydaşlar düzeyinde </a:t>
            </a:r>
            <a:r>
              <a:rPr lang="tr-TR" dirty="0" err="1" smtClean="0"/>
              <a:t>farkındalık</a:t>
            </a:r>
            <a:r>
              <a:rPr lang="tr-TR" dirty="0" smtClean="0"/>
              <a:t>  oluşturulmalı </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Veteriner Hizmetlerinin işlevleri (Fonksiyonları)</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Gıda güvenliği hedefine ulaşmak için devlet, özel sektör ve serbest veteriner hekimlerin katılımı,bazı meslek grupları (analistler, </a:t>
            </a:r>
            <a:r>
              <a:rPr lang="tr-TR" dirty="0" err="1" smtClean="0"/>
              <a:t>epidemiyologlar</a:t>
            </a:r>
            <a:r>
              <a:rPr lang="tr-TR" dirty="0" smtClean="0"/>
              <a:t>, gıda teknisyenleri, çevre sağlığı uzmanları, mikrobiyologlar ve toksikologlar) ve diğer paydaşlarla birlikte hareketi önemli</a:t>
            </a:r>
          </a:p>
          <a:p>
            <a:r>
              <a:rPr lang="tr-TR" dirty="0" smtClean="0"/>
              <a:t>Etkili iletişim ve sıkı işbirliği önemli</a:t>
            </a:r>
          </a:p>
          <a:p>
            <a:r>
              <a:rPr lang="tr-TR" dirty="0" smtClean="0"/>
              <a:t>Paydaşların aktivitelerinin memnun edici performansı için Veteriner Hekim “Nihai sorumluluk”  özelliğini korur.Yani hayvansal gıdaların güvenliği ve hijyeninin testinde nihai sorumluluk veteriner hekime ait…</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Çiftlik düzeyinde Veteriner Hekim neler yapar?</a:t>
            </a:r>
            <a:endParaRPr lang="tr-TR" dirty="0"/>
          </a:p>
        </p:txBody>
      </p:sp>
      <p:sp>
        <p:nvSpPr>
          <p:cNvPr id="3" name="2 İçerik Yer Tutucusu"/>
          <p:cNvSpPr>
            <a:spLocks noGrp="1"/>
          </p:cNvSpPr>
          <p:nvPr>
            <p:ph idx="1"/>
          </p:nvPr>
        </p:nvSpPr>
        <p:spPr/>
        <p:txBody>
          <a:bodyPr/>
          <a:lstStyle/>
          <a:p>
            <a:r>
              <a:rPr lang="tr-TR" dirty="0" smtClean="0"/>
              <a:t>Hayvanların hijyenik şartlarda tutulması</a:t>
            </a:r>
          </a:p>
          <a:p>
            <a:r>
              <a:rPr lang="tr-TR" dirty="0" smtClean="0"/>
              <a:t>Hastalıkların erken tanısı</a:t>
            </a:r>
          </a:p>
          <a:p>
            <a:r>
              <a:rPr lang="tr-TR" dirty="0" smtClean="0"/>
              <a:t>Hastalıkların izlenmesi</a:t>
            </a:r>
          </a:p>
          <a:p>
            <a:r>
              <a:rPr lang="tr-TR" dirty="0" smtClean="0"/>
              <a:t>Hayvan üreticilerine danışmanlık</a:t>
            </a:r>
          </a:p>
          <a:p>
            <a:r>
              <a:rPr lang="tr-TR" dirty="0" smtClean="0"/>
              <a:t>Gıda güvenliği </a:t>
            </a:r>
            <a:r>
              <a:rPr lang="tr-TR" dirty="0" err="1" smtClean="0"/>
              <a:t>tehlikleri</a:t>
            </a:r>
            <a:r>
              <a:rPr lang="tr-TR" dirty="0" smtClean="0"/>
              <a:t> için önlem ve bilinçlendirme</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Dünya salgın örgütünün </a:t>
            </a:r>
            <a:r>
              <a:rPr lang="tr-TR" dirty="0" err="1" smtClean="0"/>
              <a:t>tanımlqrı</a:t>
            </a:r>
            <a:endParaRPr lang="tr-TR" dirty="0"/>
          </a:p>
        </p:txBody>
      </p:sp>
      <p:sp>
        <p:nvSpPr>
          <p:cNvPr id="3" name="2 İçerik Yer Tutucusu"/>
          <p:cNvSpPr>
            <a:spLocks noGrp="1"/>
          </p:cNvSpPr>
          <p:nvPr>
            <p:ph sz="half" idx="1"/>
          </p:nvPr>
        </p:nvSpPr>
        <p:spPr/>
        <p:txBody>
          <a:bodyPr>
            <a:normAutofit fontScale="85000" lnSpcReduction="10000"/>
          </a:bodyPr>
          <a:lstStyle/>
          <a:p>
            <a:r>
              <a:rPr lang="tr-TR" dirty="0" smtClean="0"/>
              <a:t>Karadaki hayvanlarla ilgili kod…</a:t>
            </a:r>
          </a:p>
          <a:p>
            <a:r>
              <a:rPr lang="tr-TR" dirty="0" smtClean="0"/>
              <a:t>Sudaki hayvanlarla </a:t>
            </a:r>
          </a:p>
          <a:p>
            <a:r>
              <a:rPr lang="tr-TR" dirty="0" smtClean="0"/>
              <a:t>Veteriner hekim :Bulunduğu ülkede veteriner bilimi veya hekimliği pratiği ve eğitimi alarak ilgili kanununa göre kayıtlı ve yetkilendirilmiş kişi</a:t>
            </a:r>
          </a:p>
          <a:p>
            <a:r>
              <a:rPr lang="tr-TR" dirty="0" smtClean="0"/>
              <a:t>Veteriner hizmetleri kamu ve sivil kuruluşlar tarafından götürülür ve uygulanır</a:t>
            </a:r>
            <a:endParaRPr lang="tr-TR" dirty="0"/>
          </a:p>
        </p:txBody>
      </p:sp>
      <p:pic>
        <p:nvPicPr>
          <p:cNvPr id="9" name="8 İçerik Yer Tutucusu" descr="imagesCAVGVYZ2.jpg"/>
          <p:cNvPicPr>
            <a:picLocks noGrp="1" noChangeAspect="1"/>
          </p:cNvPicPr>
          <p:nvPr>
            <p:ph sz="half" idx="2"/>
          </p:nvPr>
        </p:nvPicPr>
        <p:blipFill>
          <a:blip r:embed="rId2" cstate="print"/>
          <a:stretch>
            <a:fillRect/>
          </a:stretch>
        </p:blipFill>
        <p:spPr>
          <a:xfrm>
            <a:off x="4679504" y="1412776"/>
            <a:ext cx="4464496" cy="417646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Gıda güvenliği için tehlikeler ve kontrolünde Veteriner Hekim…</a:t>
            </a:r>
            <a:endParaRPr lang="tr-TR" dirty="0"/>
          </a:p>
        </p:txBody>
      </p:sp>
      <p:sp>
        <p:nvSpPr>
          <p:cNvPr id="3" name="2 İçerik Yer Tutucusu"/>
          <p:cNvSpPr>
            <a:spLocks noGrp="1"/>
          </p:cNvSpPr>
          <p:nvPr>
            <p:ph sz="half" idx="1"/>
          </p:nvPr>
        </p:nvSpPr>
        <p:spPr/>
        <p:txBody>
          <a:bodyPr>
            <a:normAutofit fontScale="92500"/>
          </a:bodyPr>
          <a:lstStyle/>
          <a:p>
            <a:r>
              <a:rPr lang="tr-TR" dirty="0" smtClean="0"/>
              <a:t> ilaç ve </a:t>
            </a:r>
            <a:r>
              <a:rPr lang="tr-TR" dirty="0" err="1" smtClean="0"/>
              <a:t>pestisit</a:t>
            </a:r>
            <a:r>
              <a:rPr lang="tr-TR" dirty="0" smtClean="0"/>
              <a:t> kalıntıları, </a:t>
            </a:r>
          </a:p>
          <a:p>
            <a:r>
              <a:rPr lang="tr-TR" dirty="0" err="1" smtClean="0"/>
              <a:t>mikotoksinler</a:t>
            </a:r>
            <a:r>
              <a:rPr lang="tr-TR" dirty="0" smtClean="0"/>
              <a:t>  (önlenmeli, ortadan kaldırılmalı veya kontrol edilmeli</a:t>
            </a:r>
          </a:p>
          <a:p>
            <a:r>
              <a:rPr lang="tr-TR" dirty="0" smtClean="0"/>
              <a:t>Hayvan yemi üretiminde birincil kontrol de dahil olmak üzere birincil üretim,</a:t>
            </a:r>
          </a:p>
          <a:p>
            <a:r>
              <a:rPr lang="tr-TR" dirty="0" smtClean="0"/>
              <a:t> çevresel kirleticilerin kontrolü</a:t>
            </a:r>
            <a:endParaRPr lang="tr-TR" dirty="0"/>
          </a:p>
        </p:txBody>
      </p:sp>
      <p:pic>
        <p:nvPicPr>
          <p:cNvPr id="2050" name="Picture 2" descr="C:\Users\TOSHIBA\Desktop\imagesCA8IW8A2.jpg"/>
          <p:cNvPicPr>
            <a:picLocks noGrp="1" noChangeAspect="1" noChangeArrowheads="1"/>
          </p:cNvPicPr>
          <p:nvPr>
            <p:ph sz="half" idx="2"/>
          </p:nvPr>
        </p:nvPicPr>
        <p:blipFill>
          <a:blip r:embed="rId2" cstate="print"/>
          <a:srcRect/>
          <a:stretch>
            <a:fillRect/>
          </a:stretch>
        </p:blipFill>
        <p:spPr bwMode="auto">
          <a:xfrm>
            <a:off x="5705475" y="2938462"/>
            <a:ext cx="2228850" cy="20478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Hayvan ilaçlarını bilinçli kullanımında Veteriner hekim</a:t>
            </a:r>
            <a:endParaRPr lang="tr-TR" dirty="0"/>
          </a:p>
        </p:txBody>
      </p:sp>
      <p:sp>
        <p:nvSpPr>
          <p:cNvPr id="3" name="2 İçerik Yer Tutucusu"/>
          <p:cNvSpPr>
            <a:spLocks noGrp="1"/>
          </p:cNvSpPr>
          <p:nvPr>
            <p:ph idx="1"/>
          </p:nvPr>
        </p:nvSpPr>
        <p:spPr/>
        <p:txBody>
          <a:bodyPr/>
          <a:lstStyle/>
          <a:p>
            <a:r>
              <a:rPr lang="tr-TR" dirty="0" smtClean="0"/>
              <a:t>Biyolojik ürünler ve </a:t>
            </a:r>
            <a:r>
              <a:rPr lang="tr-TR" dirty="0" err="1" smtClean="0"/>
              <a:t>antimikrobiyaller</a:t>
            </a:r>
            <a:r>
              <a:rPr lang="tr-TR" dirty="0" smtClean="0"/>
              <a:t> dahil olmak üzere veteriner ilaçlarının sorumlu ve akılcı kullanımı önemli</a:t>
            </a:r>
          </a:p>
          <a:p>
            <a:r>
              <a:rPr lang="tr-TR" dirty="0" smtClean="0"/>
              <a:t>Antibiyotik ve </a:t>
            </a:r>
            <a:r>
              <a:rPr lang="tr-TR" dirty="0" err="1" smtClean="0"/>
              <a:t>antelmintik</a:t>
            </a:r>
            <a:r>
              <a:rPr lang="tr-TR" dirty="0" smtClean="0"/>
              <a:t> direnç….!!!</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sp>
        <p:nvSpPr>
          <p:cNvPr id="5" name="4 Metin Yer Tutucusu"/>
          <p:cNvSpPr>
            <a:spLocks noGrp="1"/>
          </p:cNvSpPr>
          <p:nvPr>
            <p:ph type="body" idx="2"/>
          </p:nvPr>
        </p:nvSpPr>
        <p:spPr/>
        <p:txBody>
          <a:bodyPr/>
          <a:lstStyle/>
          <a:p>
            <a:endParaRPr lang="tr-TR" dirty="0"/>
          </a:p>
        </p:txBody>
      </p:sp>
      <p:sp>
        <p:nvSpPr>
          <p:cNvPr id="3" name="2 İçerik Yer Tutucusu"/>
          <p:cNvSpPr>
            <a:spLocks noGrp="1"/>
          </p:cNvSpPr>
          <p:nvPr>
            <p:ph sz="half" idx="1"/>
          </p:nvPr>
        </p:nvSpPr>
        <p:spPr/>
        <p:txBody>
          <a:bodyPr>
            <a:normAutofit fontScale="85000" lnSpcReduction="20000"/>
          </a:bodyPr>
          <a:lstStyle/>
          <a:p>
            <a:r>
              <a:rPr lang="tr-TR" dirty="0" smtClean="0"/>
              <a:t>ET DENETİMİNDE VETERİNER HEKİM…</a:t>
            </a:r>
          </a:p>
          <a:p>
            <a:r>
              <a:rPr lang="tr-TR" dirty="0" smtClean="0"/>
              <a:t>Et denetimi veteriner hekimin birincil sorumlulukları arasındadır</a:t>
            </a:r>
          </a:p>
          <a:p>
            <a:r>
              <a:rPr lang="tr-TR" dirty="0" err="1" smtClean="0"/>
              <a:t>Ante</a:t>
            </a:r>
            <a:r>
              <a:rPr lang="tr-TR" dirty="0" smtClean="0"/>
              <a:t>-</a:t>
            </a:r>
            <a:r>
              <a:rPr lang="tr-TR" dirty="0" err="1" smtClean="0"/>
              <a:t>mortem</a:t>
            </a:r>
            <a:r>
              <a:rPr lang="tr-TR" dirty="0" smtClean="0"/>
              <a:t> ve </a:t>
            </a:r>
            <a:r>
              <a:rPr lang="tr-TR" dirty="0" err="1" smtClean="0"/>
              <a:t>postmortem</a:t>
            </a:r>
            <a:r>
              <a:rPr lang="tr-TR" dirty="0" smtClean="0"/>
              <a:t> et muayenesi şart</a:t>
            </a:r>
          </a:p>
          <a:p>
            <a:r>
              <a:rPr lang="tr-TR" dirty="0" smtClean="0"/>
              <a:t>Aksi takdirde halk sağlığı tehlikeye girer..(Özellikle </a:t>
            </a:r>
            <a:r>
              <a:rPr lang="tr-TR" dirty="0" err="1" smtClean="0"/>
              <a:t>salmonella</a:t>
            </a:r>
            <a:r>
              <a:rPr lang="tr-TR" dirty="0" smtClean="0"/>
              <a:t> ve </a:t>
            </a:r>
            <a:r>
              <a:rPr lang="tr-TR" dirty="0" err="1" smtClean="0"/>
              <a:t>complyobacter</a:t>
            </a:r>
            <a:r>
              <a:rPr lang="tr-TR" dirty="0" smtClean="0"/>
              <a:t> türleri….)</a:t>
            </a:r>
          </a:p>
          <a:p>
            <a:r>
              <a:rPr lang="tr-TR" dirty="0" smtClean="0"/>
              <a:t>OIE kuralları (Kodeksler) uygulanmalı…</a:t>
            </a:r>
            <a:endParaRPr lang="tr-TR" dirty="0"/>
          </a:p>
        </p:txBody>
      </p:sp>
      <p:pic>
        <p:nvPicPr>
          <p:cNvPr id="1027" name="Picture 3" descr="C:\Users\TOSHIBA\Desktop\imagesCA04BR0Y.jpg"/>
          <p:cNvPicPr>
            <a:picLocks noChangeAspect="1" noChangeArrowheads="1"/>
          </p:cNvPicPr>
          <p:nvPr/>
        </p:nvPicPr>
        <p:blipFill>
          <a:blip r:embed="rId2" cstate="print"/>
          <a:srcRect/>
          <a:stretch>
            <a:fillRect/>
          </a:stretch>
        </p:blipFill>
        <p:spPr bwMode="auto">
          <a:xfrm>
            <a:off x="683568" y="1268760"/>
            <a:ext cx="2808312" cy="309634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Kurumlara düşen sorumluluklar var..</a:t>
            </a:r>
            <a:endParaRPr lang="tr-TR" dirty="0"/>
          </a:p>
        </p:txBody>
      </p:sp>
      <p:sp>
        <p:nvSpPr>
          <p:cNvPr id="3" name="2 İçerik Yer Tutucusu"/>
          <p:cNvSpPr>
            <a:spLocks noGrp="1"/>
          </p:cNvSpPr>
          <p:nvPr>
            <p:ph idx="1"/>
          </p:nvPr>
        </p:nvSpPr>
        <p:spPr/>
        <p:txBody>
          <a:bodyPr/>
          <a:lstStyle/>
          <a:p>
            <a:r>
              <a:rPr lang="tr-TR" dirty="0" err="1" smtClean="0"/>
              <a:t>Ante</a:t>
            </a:r>
            <a:r>
              <a:rPr lang="tr-TR" dirty="0" smtClean="0"/>
              <a:t>-ve post-</a:t>
            </a:r>
            <a:r>
              <a:rPr lang="tr-TR" dirty="0" err="1" smtClean="0"/>
              <a:t>mortem</a:t>
            </a:r>
            <a:r>
              <a:rPr lang="tr-TR" dirty="0" smtClean="0"/>
              <a:t> muayene prosedürlerinin etkin bir şekilde uygulanması için veteriner hekimlere kolaylık ve olanak sağlanması </a:t>
            </a:r>
          </a:p>
          <a:p>
            <a:r>
              <a:rPr lang="tr-TR" dirty="0" smtClean="0"/>
              <a:t>Veteriner hekimin güvenliği çok </a:t>
            </a:r>
            <a:r>
              <a:rPr lang="tr-TR" dirty="0" err="1" smtClean="0"/>
              <a:t>önemliii</a:t>
            </a:r>
            <a:r>
              <a:rPr lang="tr-TR" dirty="0" smtClean="0"/>
              <a:t>…</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izleme sistemi iyi kurulmalı</a:t>
            </a:r>
            <a:endParaRPr lang="tr-TR" dirty="0"/>
          </a:p>
        </p:txBody>
      </p:sp>
      <p:sp>
        <p:nvSpPr>
          <p:cNvPr id="3" name="2 İçerik Yer Tutucusu"/>
          <p:cNvSpPr>
            <a:spLocks noGrp="1"/>
          </p:cNvSpPr>
          <p:nvPr>
            <p:ph idx="1"/>
          </p:nvPr>
        </p:nvSpPr>
        <p:spPr/>
        <p:txBody>
          <a:bodyPr>
            <a:normAutofit fontScale="92500"/>
          </a:bodyPr>
          <a:lstStyle/>
          <a:p>
            <a:r>
              <a:rPr lang="tr-TR" dirty="0" smtClean="0"/>
              <a:t>Hayvan kayıt,tanımlama ve izleme iyi  ve sistemli olmalı</a:t>
            </a:r>
          </a:p>
          <a:p>
            <a:r>
              <a:rPr lang="tr-TR" dirty="0" smtClean="0"/>
              <a:t>Hayvan ithalatında iyi inceleme ve tetkik yapılmalı</a:t>
            </a:r>
          </a:p>
          <a:p>
            <a:r>
              <a:rPr lang="tr-TR" dirty="0" smtClean="0"/>
              <a:t>Et üretim zinciri iyi denetlenmeli</a:t>
            </a:r>
          </a:p>
          <a:p>
            <a:r>
              <a:rPr lang="tr-TR" dirty="0" smtClean="0"/>
              <a:t>Uluslar arası hayvan ticareti için sertifikasyon önemli,sertifikasyonda veteriner hekime onay mercii olarak önemli bir sorumluluk düşer…Bu nokta hayvansal gıda güvenliği için çok kritik öneme sahiptir…</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Zoonozların</a:t>
            </a:r>
            <a:r>
              <a:rPr lang="tr-TR" dirty="0" smtClean="0"/>
              <a:t> </a:t>
            </a:r>
            <a:r>
              <a:rPr lang="tr-TR" dirty="0" err="1" smtClean="0"/>
              <a:t>kontrlünde</a:t>
            </a:r>
            <a:r>
              <a:rPr lang="tr-TR" dirty="0" smtClean="0"/>
              <a:t> veteriner hekim</a:t>
            </a:r>
            <a:endParaRPr lang="tr-TR" dirty="0"/>
          </a:p>
        </p:txBody>
      </p:sp>
      <p:sp>
        <p:nvSpPr>
          <p:cNvPr id="3" name="2 İçerik Yer Tutucusu"/>
          <p:cNvSpPr>
            <a:spLocks noGrp="1"/>
          </p:cNvSpPr>
          <p:nvPr>
            <p:ph idx="1"/>
          </p:nvPr>
        </p:nvSpPr>
        <p:spPr/>
        <p:txBody>
          <a:bodyPr>
            <a:normAutofit lnSpcReduction="10000"/>
          </a:bodyPr>
          <a:lstStyle/>
          <a:p>
            <a:r>
              <a:rPr lang="tr-TR" dirty="0" err="1" smtClean="0"/>
              <a:t>Zoonoz</a:t>
            </a:r>
            <a:r>
              <a:rPr lang="tr-TR" dirty="0" smtClean="0"/>
              <a:t> kaynağı ve kontrolünde izlenebilirlik önemli</a:t>
            </a:r>
          </a:p>
          <a:p>
            <a:r>
              <a:rPr lang="tr-TR" dirty="0" smtClean="0"/>
              <a:t>İzlenebilirlikte Veteriner Sağlık raporu önemli bir koşul</a:t>
            </a:r>
          </a:p>
          <a:p>
            <a:r>
              <a:rPr lang="tr-TR" dirty="0" smtClean="0"/>
              <a:t>Sertifikasyon çağdaş ve etkili bir uygulama</a:t>
            </a:r>
          </a:p>
          <a:p>
            <a:r>
              <a:rPr lang="tr-TR" dirty="0" smtClean="0"/>
              <a:t>Genelde üretimin birinci aşamasında salgın ve </a:t>
            </a:r>
            <a:r>
              <a:rPr lang="tr-TR" dirty="0" err="1" smtClean="0"/>
              <a:t>mikrobiyal</a:t>
            </a:r>
            <a:r>
              <a:rPr lang="tr-TR" dirty="0" smtClean="0"/>
              <a:t> bulaşmalar kontrol edilmeli.</a:t>
            </a:r>
          </a:p>
          <a:p>
            <a:r>
              <a:rPr lang="tr-TR" dirty="0" smtClean="0"/>
              <a:t>Ulusal kontrol programların OIE standartlarına göre düzenlenmesi gerekir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Sonuç olarak</a:t>
            </a:r>
            <a:endParaRPr lang="tr-TR" dirty="0"/>
          </a:p>
        </p:txBody>
      </p:sp>
      <p:sp>
        <p:nvSpPr>
          <p:cNvPr id="3" name="2 İçerik Yer Tutucusu"/>
          <p:cNvSpPr>
            <a:spLocks noGrp="1"/>
          </p:cNvSpPr>
          <p:nvPr>
            <p:ph idx="1"/>
          </p:nvPr>
        </p:nvSpPr>
        <p:spPr/>
        <p:txBody>
          <a:bodyPr>
            <a:normAutofit/>
          </a:bodyPr>
          <a:lstStyle/>
          <a:p>
            <a:r>
              <a:rPr lang="tr-TR" dirty="0" smtClean="0"/>
              <a:t>Küresel hareketler dikkate alınarak, uluslar arası düzenlemelere göre gıda güvenliğini sağlamak için iyi bir ulusal sistem ve program kurularak ilgili tüm kurum,kişi ,meslekler ve paydaşlarla bir eşgüdüm oluşturulmalıdır. Gıda güvenliği içerisinde özellikle hayvansal gıdaların güvenlik zincirinin iyi denetlenmesi için veteriner hekimlerden etkin bir şekilde istifade edilmelidir. </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Yetkili veteriner hekim kim?</a:t>
            </a:r>
            <a:endParaRPr lang="tr-TR" dirty="0"/>
          </a:p>
        </p:txBody>
      </p:sp>
      <p:sp>
        <p:nvSpPr>
          <p:cNvPr id="3" name="2 İçerik Yer Tutucusu"/>
          <p:cNvSpPr>
            <a:spLocks noGrp="1"/>
          </p:cNvSpPr>
          <p:nvPr>
            <p:ph sz="half" idx="1"/>
          </p:nvPr>
        </p:nvSpPr>
        <p:spPr/>
        <p:txBody>
          <a:bodyPr>
            <a:normAutofit fontScale="92500"/>
          </a:bodyPr>
          <a:lstStyle/>
          <a:p>
            <a:r>
              <a:rPr lang="tr-TR" dirty="0" smtClean="0"/>
              <a:t>Hükümet veya hükümetin uluslar arası anlaşmalar çerçevesinde yetki verdiği veteriner hekimler ilgili kanunlara göre çalışır.Yani ülkenin hükümetinin yetkilendirdiği veteriner hekim yetkili veteriner hekimdir.</a:t>
            </a:r>
          </a:p>
          <a:p>
            <a:r>
              <a:rPr lang="tr-TR" dirty="0" smtClean="0"/>
              <a:t>6343 sayılı yasa </a:t>
            </a:r>
          </a:p>
          <a:p>
            <a:r>
              <a:rPr lang="tr-TR" dirty="0" err="1" smtClean="0"/>
              <a:t>Zoonoz</a:t>
            </a:r>
            <a:endParaRPr lang="tr-TR" dirty="0"/>
          </a:p>
        </p:txBody>
      </p:sp>
      <p:pic>
        <p:nvPicPr>
          <p:cNvPr id="5" name="Picture 4" descr="s (7)"/>
          <p:cNvPicPr>
            <a:picLocks noChangeAspect="1" noChangeArrowheads="1"/>
          </p:cNvPicPr>
          <p:nvPr/>
        </p:nvPicPr>
        <p:blipFill>
          <a:blip r:embed="rId2" cstate="print"/>
          <a:srcRect/>
          <a:stretch>
            <a:fillRect/>
          </a:stretch>
        </p:blipFill>
        <p:spPr>
          <a:xfrm>
            <a:off x="4572000" y="1484784"/>
            <a:ext cx="4356100" cy="3962400"/>
          </a:xfrm>
          <a:prstGeom prst="rect">
            <a:avLst/>
          </a:prstGeom>
          <a:noFill/>
        </p:spPr>
      </p:pic>
      <p:pic>
        <p:nvPicPr>
          <p:cNvPr id="7" name="7 İçerik Yer Tutucusu" descr="imagesCA04BR0Y.jpg"/>
          <p:cNvPicPr>
            <a:picLocks noGrp="1" noChangeAspect="1"/>
          </p:cNvPicPr>
          <p:nvPr>
            <p:ph sz="half" idx="2"/>
          </p:nvPr>
        </p:nvPicPr>
        <p:blipFill>
          <a:blip r:embed="rId3" cstate="print"/>
          <a:stretch>
            <a:fillRect/>
          </a:stretch>
        </p:blipFill>
        <p:spPr>
          <a:xfrm>
            <a:off x="3059832" y="5013176"/>
            <a:ext cx="2286000" cy="14763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Veteriner hizmetleri nelerdir?</a:t>
            </a:r>
            <a:endParaRPr lang="tr-TR" dirty="0"/>
          </a:p>
        </p:txBody>
      </p:sp>
      <p:sp>
        <p:nvSpPr>
          <p:cNvPr id="3" name="2 İçerik Yer Tutucusu"/>
          <p:cNvSpPr>
            <a:spLocks noGrp="1"/>
          </p:cNvSpPr>
          <p:nvPr>
            <p:ph sz="half" idx="1"/>
          </p:nvPr>
        </p:nvSpPr>
        <p:spPr/>
        <p:txBody>
          <a:bodyPr/>
          <a:lstStyle/>
          <a:p>
            <a:r>
              <a:rPr lang="tr-TR" dirty="0" smtClean="0"/>
              <a:t>Hayvan sağlığı ve refahı</a:t>
            </a:r>
          </a:p>
          <a:p>
            <a:r>
              <a:rPr lang="tr-TR" dirty="0" err="1" smtClean="0"/>
              <a:t>Zoonozların</a:t>
            </a:r>
            <a:r>
              <a:rPr lang="tr-TR" dirty="0" smtClean="0"/>
              <a:t> önlenmesi</a:t>
            </a:r>
          </a:p>
          <a:p>
            <a:r>
              <a:rPr lang="tr-TR" dirty="0" smtClean="0"/>
              <a:t>Tedavi…</a:t>
            </a:r>
            <a:endParaRPr lang="tr-TR" dirty="0" smtClean="0">
              <a:solidFill>
                <a:srgbClr val="FF0000"/>
              </a:solidFill>
            </a:endParaRPr>
          </a:p>
          <a:p>
            <a:r>
              <a:rPr lang="tr-TR" dirty="0" smtClean="0"/>
              <a:t>Gıda ve yemin kontrolü ve denetlenmesi</a:t>
            </a:r>
          </a:p>
          <a:p>
            <a:r>
              <a:rPr lang="tr-TR" dirty="0" smtClean="0"/>
              <a:t>“Yemden çatala gıda kontrolü ve güvenliği”</a:t>
            </a:r>
            <a:endParaRPr lang="tr-TR" dirty="0"/>
          </a:p>
        </p:txBody>
      </p:sp>
      <p:pic>
        <p:nvPicPr>
          <p:cNvPr id="5" name="Picture 6" descr="patates"/>
          <p:cNvPicPr>
            <a:picLocks noGrp="1" noChangeAspect="1" noChangeArrowheads="1"/>
          </p:cNvPicPr>
          <p:nvPr>
            <p:ph sz="half" idx="2"/>
          </p:nvPr>
        </p:nvPicPr>
        <p:blipFill>
          <a:blip r:embed="rId2" cstate="print"/>
          <a:stretch>
            <a:fillRect/>
          </a:stretch>
        </p:blipFill>
        <p:spPr>
          <a:xfrm>
            <a:off x="5580112" y="1916832"/>
            <a:ext cx="2857500" cy="2228850"/>
          </a:xfrm>
          <a:noFill/>
        </p:spPr>
      </p:pic>
      <p:pic>
        <p:nvPicPr>
          <p:cNvPr id="6" name="Picture 4" descr="simenta3"/>
          <p:cNvPicPr>
            <a:picLocks noChangeAspect="1" noChangeArrowheads="1"/>
          </p:cNvPicPr>
          <p:nvPr/>
        </p:nvPicPr>
        <p:blipFill>
          <a:blip r:embed="rId3" cstate="print"/>
          <a:srcRect/>
          <a:stretch>
            <a:fillRect/>
          </a:stretch>
        </p:blipFill>
        <p:spPr bwMode="auto">
          <a:xfrm>
            <a:off x="5724128" y="4265712"/>
            <a:ext cx="2915816" cy="25922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tr-TR" smtClean="0"/>
              <a:t>Hastalıklar artıyor…</a:t>
            </a:r>
          </a:p>
        </p:txBody>
      </p:sp>
      <p:sp>
        <p:nvSpPr>
          <p:cNvPr id="8195" name="Rectangle 3"/>
          <p:cNvSpPr>
            <a:spLocks noGrp="1" noChangeArrowheads="1"/>
          </p:cNvSpPr>
          <p:nvPr>
            <p:ph type="body" sz="half" idx="1"/>
          </p:nvPr>
        </p:nvSpPr>
        <p:spPr/>
        <p:txBody>
          <a:bodyPr/>
          <a:lstStyle/>
          <a:p>
            <a:pPr eaLnBrk="1" hangingPunct="1">
              <a:lnSpc>
                <a:spcPct val="80000"/>
              </a:lnSpc>
              <a:defRPr/>
            </a:pPr>
            <a:r>
              <a:rPr lang="tr-TR" sz="2400" smtClean="0"/>
              <a:t>Atık:%53</a:t>
            </a:r>
          </a:p>
          <a:p>
            <a:pPr eaLnBrk="1" hangingPunct="1">
              <a:lnSpc>
                <a:spcPct val="80000"/>
              </a:lnSpc>
              <a:defRPr/>
            </a:pPr>
            <a:r>
              <a:rPr lang="tr-TR" sz="2400" smtClean="0"/>
              <a:t>Atıklarda brusella:%60</a:t>
            </a:r>
          </a:p>
          <a:p>
            <a:pPr eaLnBrk="1" hangingPunct="1">
              <a:lnSpc>
                <a:spcPct val="80000"/>
              </a:lnSpc>
              <a:defRPr/>
            </a:pPr>
            <a:r>
              <a:rPr lang="tr-TR" sz="2400" smtClean="0"/>
              <a:t>Kısır inek:%40</a:t>
            </a:r>
          </a:p>
          <a:p>
            <a:pPr eaLnBrk="1" hangingPunct="1">
              <a:lnSpc>
                <a:spcPct val="80000"/>
              </a:lnSpc>
              <a:defRPr/>
            </a:pPr>
            <a:r>
              <a:rPr lang="tr-TR" sz="2400" smtClean="0"/>
              <a:t>Meme yangısı:55</a:t>
            </a:r>
          </a:p>
          <a:p>
            <a:pPr eaLnBrk="1" hangingPunct="1">
              <a:lnSpc>
                <a:spcPct val="80000"/>
              </a:lnSpc>
              <a:defRPr/>
            </a:pPr>
            <a:r>
              <a:rPr lang="tr-TR" sz="2400" smtClean="0"/>
              <a:t>Şap:%62</a:t>
            </a:r>
          </a:p>
          <a:p>
            <a:pPr eaLnBrk="1" hangingPunct="1">
              <a:lnSpc>
                <a:spcPct val="80000"/>
              </a:lnSpc>
              <a:defRPr/>
            </a:pPr>
            <a:r>
              <a:rPr lang="tr-TR" sz="2400" smtClean="0"/>
              <a:t>TBC:%6.6</a:t>
            </a:r>
          </a:p>
          <a:p>
            <a:pPr eaLnBrk="1" hangingPunct="1">
              <a:lnSpc>
                <a:spcPct val="80000"/>
              </a:lnSpc>
              <a:defRPr/>
            </a:pPr>
            <a:r>
              <a:rPr lang="tr-TR" sz="2400" smtClean="0"/>
              <a:t>Doğum Sonrası Sonun Kalması:%42.2</a:t>
            </a:r>
          </a:p>
          <a:p>
            <a:pPr eaLnBrk="1" hangingPunct="1">
              <a:lnSpc>
                <a:spcPct val="80000"/>
              </a:lnSpc>
              <a:defRPr/>
            </a:pPr>
            <a:r>
              <a:rPr lang="tr-TR" sz="2400" smtClean="0"/>
              <a:t>Doğum Sonrası akıntı:84.4</a:t>
            </a:r>
          </a:p>
          <a:p>
            <a:pPr eaLnBrk="1" hangingPunct="1">
              <a:lnSpc>
                <a:spcPct val="80000"/>
              </a:lnSpc>
              <a:defRPr/>
            </a:pPr>
            <a:r>
              <a:rPr lang="tr-TR" sz="2400" smtClean="0"/>
              <a:t>Kilo kaybı:%46.7</a:t>
            </a:r>
          </a:p>
          <a:p>
            <a:pPr eaLnBrk="1" hangingPunct="1">
              <a:lnSpc>
                <a:spcPct val="80000"/>
              </a:lnSpc>
              <a:defRPr/>
            </a:pPr>
            <a:r>
              <a:rPr lang="tr-TR" sz="2400" smtClean="0"/>
              <a:t>Güç Doğum:%31.1</a:t>
            </a:r>
            <a:endParaRPr lang="tr-TR" sz="2400" b="1" smtClean="0"/>
          </a:p>
        </p:txBody>
      </p:sp>
      <p:pic>
        <p:nvPicPr>
          <p:cNvPr id="25604" name="Picture 47" descr="sabri2"/>
          <p:cNvPicPr>
            <a:picLocks noGrp="1" noChangeAspect="1" noChangeArrowheads="1"/>
          </p:cNvPicPr>
          <p:nvPr>
            <p:ph sz="half" idx="2"/>
          </p:nvPr>
        </p:nvPicPr>
        <p:blipFill>
          <a:blip r:embed="rId2" cstate="print"/>
          <a:srcRect/>
          <a:stretch>
            <a:fillRect/>
          </a:stretch>
        </p:blipFill>
        <p:spPr>
          <a:xfrm>
            <a:off x="5257800" y="2057400"/>
            <a:ext cx="3300413" cy="4525963"/>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tr-TR" sz="4000" smtClean="0"/>
              <a:t>KAYITLI HAYVANCILIK ÖNEMLİ</a:t>
            </a:r>
          </a:p>
        </p:txBody>
      </p:sp>
      <p:sp>
        <p:nvSpPr>
          <p:cNvPr id="153603" name="Rectangle 3"/>
          <p:cNvSpPr>
            <a:spLocks noGrp="1" noChangeArrowheads="1"/>
          </p:cNvSpPr>
          <p:nvPr>
            <p:ph type="body" idx="1"/>
          </p:nvPr>
        </p:nvSpPr>
        <p:spPr/>
        <p:txBody>
          <a:bodyPr/>
          <a:lstStyle/>
          <a:p>
            <a:pPr eaLnBrk="1" hangingPunct="1">
              <a:defRPr/>
            </a:pPr>
            <a:endParaRPr lang="tr-TR" smtClean="0"/>
          </a:p>
        </p:txBody>
      </p:sp>
      <p:pic>
        <p:nvPicPr>
          <p:cNvPr id="26628" name="Picture 4" descr="imagesküpe"/>
          <p:cNvPicPr>
            <a:picLocks noChangeAspect="1" noChangeArrowheads="1"/>
          </p:cNvPicPr>
          <p:nvPr/>
        </p:nvPicPr>
        <p:blipFill>
          <a:blip r:embed="rId2" cstate="print"/>
          <a:srcRect/>
          <a:stretch>
            <a:fillRect/>
          </a:stretch>
        </p:blipFill>
        <p:spPr bwMode="auto">
          <a:xfrm>
            <a:off x="3563938" y="2420938"/>
            <a:ext cx="2087562" cy="2376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27351A"/>
          <p:cNvPicPr>
            <a:picLocks noChangeAspect="1" noChangeArrowheads="1"/>
          </p:cNvPicPr>
          <p:nvPr/>
        </p:nvPicPr>
        <p:blipFill>
          <a:blip r:embed="rId2" cstate="print"/>
          <a:srcRect/>
          <a:stretch>
            <a:fillRect/>
          </a:stretch>
        </p:blipFill>
        <p:spPr bwMode="auto">
          <a:xfrm>
            <a:off x="-4645025" y="-3411538"/>
            <a:ext cx="19202400" cy="14401801"/>
          </a:xfrm>
          <a:prstGeom prst="rect">
            <a:avLst/>
          </a:prstGeom>
          <a:noFill/>
          <a:ln w="9525">
            <a:noFill/>
            <a:miter lim="800000"/>
            <a:headEnd/>
            <a:tailEnd/>
          </a:ln>
        </p:spPr>
      </p:pic>
      <p:sp>
        <p:nvSpPr>
          <p:cNvPr id="114693" name="Rectangle 5"/>
          <p:cNvSpPr>
            <a:spLocks noGrp="1" noChangeArrowheads="1"/>
          </p:cNvSpPr>
          <p:nvPr>
            <p:ph type="title"/>
          </p:nvPr>
        </p:nvSpPr>
        <p:spPr>
          <a:xfrm>
            <a:off x="-1404938" y="-2979738"/>
            <a:ext cx="8229601" cy="1143000"/>
          </a:xfrm>
        </p:spPr>
        <p:txBody>
          <a:bodyPr/>
          <a:lstStyle/>
          <a:p>
            <a:pPr eaLnBrk="1" hangingPunct="1">
              <a:defRPr/>
            </a:pPr>
            <a:r>
              <a:rPr lang="tr-TR" sz="4000" smtClean="0"/>
              <a:t>HAYVANCILIĞIMIZ CAN ÇEKİŞİYOR…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tr-TR" smtClean="0"/>
              <a:t>HANAK’TAYDIK…</a:t>
            </a:r>
          </a:p>
        </p:txBody>
      </p:sp>
      <p:sp>
        <p:nvSpPr>
          <p:cNvPr id="158723" name="Rectangle 3"/>
          <p:cNvSpPr>
            <a:spLocks noGrp="1" noChangeArrowheads="1"/>
          </p:cNvSpPr>
          <p:nvPr>
            <p:ph type="body" idx="1"/>
          </p:nvPr>
        </p:nvSpPr>
        <p:spPr/>
        <p:txBody>
          <a:bodyPr/>
          <a:lstStyle/>
          <a:p>
            <a:pPr eaLnBrk="1" hangingPunct="1">
              <a:defRPr/>
            </a:pPr>
            <a:endParaRPr lang="tr-TR" smtClean="0"/>
          </a:p>
        </p:txBody>
      </p:sp>
      <p:pic>
        <p:nvPicPr>
          <p:cNvPr id="9220" name="Picture 4" descr="HANAK"/>
          <p:cNvPicPr>
            <a:picLocks noChangeAspect="1" noChangeArrowheads="1"/>
          </p:cNvPicPr>
          <p:nvPr/>
        </p:nvPicPr>
        <p:blipFill>
          <a:blip r:embed="rId2" cstate="print"/>
          <a:srcRect/>
          <a:stretch>
            <a:fillRect/>
          </a:stretch>
        </p:blipFill>
        <p:spPr bwMode="auto">
          <a:xfrm>
            <a:off x="100013" y="1125538"/>
            <a:ext cx="8945562" cy="5657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Veteriner hizmetlerinin kısa tarihi</a:t>
            </a:r>
            <a:endParaRPr lang="tr-TR" dirty="0"/>
          </a:p>
        </p:txBody>
      </p:sp>
      <p:sp>
        <p:nvSpPr>
          <p:cNvPr id="3" name="2 İçerik Yer Tutucusu"/>
          <p:cNvSpPr>
            <a:spLocks noGrp="1"/>
          </p:cNvSpPr>
          <p:nvPr>
            <p:ph idx="1"/>
          </p:nvPr>
        </p:nvSpPr>
        <p:spPr/>
        <p:txBody>
          <a:bodyPr/>
          <a:lstStyle/>
          <a:p>
            <a:r>
              <a:rPr lang="tr-TR" dirty="0" smtClean="0"/>
              <a:t>Çiftlik hayvanlarının çiftlikteki sağlıklarını ve hayvan hastalıkları</a:t>
            </a:r>
          </a:p>
          <a:p>
            <a:r>
              <a:rPr lang="tr-TR" dirty="0" err="1" smtClean="0"/>
              <a:t>Epizootik</a:t>
            </a:r>
            <a:r>
              <a:rPr lang="tr-TR" dirty="0" smtClean="0"/>
              <a:t> (hayvandan hayvana) ve </a:t>
            </a:r>
            <a:r>
              <a:rPr lang="tr-TR" dirty="0" err="1" smtClean="0"/>
              <a:t>zoonoz</a:t>
            </a:r>
            <a:r>
              <a:rPr lang="tr-TR" dirty="0" smtClean="0"/>
              <a:t> (Hayvandan insana geçen) hastalıkları</a:t>
            </a:r>
          </a:p>
          <a:p>
            <a:r>
              <a:rPr lang="tr-TR" dirty="0" smtClean="0"/>
              <a:t>Ülkeleri kasıp kavuran ciddi salgınlar veterinerlik hizmetlerini zorunlu kılar</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132</TotalTime>
  <Words>846</Words>
  <Application>Microsoft Office PowerPoint</Application>
  <PresentationFormat>Ekran Gösterisi (4:3)</PresentationFormat>
  <Paragraphs>103</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Gezinti</vt:lpstr>
      <vt:lpstr>GIDA GÜVELİĞİNDE VETERİNER HEKİMİN ROLÜ</vt:lpstr>
      <vt:lpstr>Dünya salgın örgütünün tanımlqrı</vt:lpstr>
      <vt:lpstr>Yetkili veteriner hekim kim?</vt:lpstr>
      <vt:lpstr>Veteriner hizmetleri nelerdir?</vt:lpstr>
      <vt:lpstr>Hastalıklar artıyor…</vt:lpstr>
      <vt:lpstr>KAYITLI HAYVANCILIK ÖNEMLİ</vt:lpstr>
      <vt:lpstr>HAYVANCILIĞIMIZ CAN ÇEKİŞİYOR…</vt:lpstr>
      <vt:lpstr>HANAK’TAYDIK…</vt:lpstr>
      <vt:lpstr>Veteriner hizmetlerinin kısa tarihi</vt:lpstr>
      <vt:lpstr>POSOFTAY’DIK</vt:lpstr>
      <vt:lpstr>Veteriner hizmetlerinin kapsamı</vt:lpstr>
      <vt:lpstr>Çiftlikten çatalar veya yemden çatala veya çiftlikten sofraya Veteriner Hekim </vt:lpstr>
      <vt:lpstr>ARDAHAN’DAYDIK…</vt:lpstr>
      <vt:lpstr>HACCP (Hazards analysis and critical control points)</vt:lpstr>
      <vt:lpstr>Risk esaslı yönetim sistemler</vt:lpstr>
      <vt:lpstr>SPS neyi tanımlar</vt:lpstr>
      <vt:lpstr>Veteriner hizmetlerinin rolü</vt:lpstr>
      <vt:lpstr>Veteriner Hizmetlerinin işlevleri (Fonksiyonları)</vt:lpstr>
      <vt:lpstr>Çiftlik düzeyinde Veteriner Hekim neler yapar?</vt:lpstr>
      <vt:lpstr>Gıda güvenliği için tehlikeler ve kontrolünde Veteriner Hekim…</vt:lpstr>
      <vt:lpstr>Hayvan ilaçlarını bilinçli kullanımında Veteriner hekim</vt:lpstr>
      <vt:lpstr>Slayt 22</vt:lpstr>
      <vt:lpstr>Kurumlara düşen sorumluluklar var..</vt:lpstr>
      <vt:lpstr>izleme sistemi iyi kurulmalı</vt:lpstr>
      <vt:lpstr>Zoonozların kontrlünde veteriner hekim</vt:lpstr>
      <vt:lpstr>Sonuç olarak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GÜVELİĞİNDE VETERİNER HEKİMİN ROLÜ</dc:title>
  <dc:creator>TOSHIBA</dc:creator>
  <cp:lastModifiedBy>TOSHIBA</cp:lastModifiedBy>
  <cp:revision>28</cp:revision>
  <dcterms:created xsi:type="dcterms:W3CDTF">2012-10-15T19:42:00Z</dcterms:created>
  <dcterms:modified xsi:type="dcterms:W3CDTF">2012-10-16T08:50:55Z</dcterms:modified>
</cp:coreProperties>
</file>