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76" r:id="rId12"/>
    <p:sldId id="275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B9B12-A0FC-4AF8-9813-579565F1D0C1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98052-C200-4164-B985-ADB1C86E14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61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D158-AB2D-4881-8AB1-EC1176DEB3FA}" type="datetime1">
              <a:rPr lang="tr-TR" smtClean="0"/>
              <a:t>09.10.2018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1948-5C14-4210-875E-CF211185D6AB}" type="datetime1">
              <a:rPr lang="tr-TR" smtClean="0"/>
              <a:t>09.10.2018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06F7-62F9-4638-87BF-8B4B75FA77D8}" type="datetime1">
              <a:rPr lang="tr-TR" smtClean="0"/>
              <a:t>09.10.2018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1557-9529-496A-9696-B5A9320B1DC9}" type="datetime1">
              <a:rPr lang="tr-TR" smtClean="0"/>
              <a:t>09.10.2018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DFA0-39C8-450F-936D-3A35D128345F}" type="datetime1">
              <a:rPr lang="tr-TR" smtClean="0"/>
              <a:t>09.10.2018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366-8774-42CB-9924-85B8C13D74B4}" type="datetime1">
              <a:rPr lang="tr-TR" smtClean="0"/>
              <a:t>09.10.2018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10-0657-4BFC-B39D-879AF9D7458D}" type="datetime1">
              <a:rPr lang="tr-TR" smtClean="0"/>
              <a:t>09.10.2018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2E37-7FF2-4969-9213-DF6C27687AD1}" type="datetime1">
              <a:rPr lang="tr-TR" smtClean="0"/>
              <a:t>09.10.2018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552B-7391-460A-9815-9FF038ACEEB2}" type="datetime1">
              <a:rPr lang="tr-TR" smtClean="0"/>
              <a:t>09.10.2018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DEAE-2A25-4D58-AA49-21BA6FBD8A40}" type="datetime1">
              <a:rPr lang="tr-TR" smtClean="0"/>
              <a:t>09.10.2018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B12C-4E24-4100-9E75-70E5B911C45D}" type="datetime1">
              <a:rPr lang="tr-TR" smtClean="0"/>
              <a:t>09.10.2018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635553-15ED-48E0-AE67-67003411DA6B}" type="datetime1">
              <a:rPr lang="tr-TR" smtClean="0"/>
              <a:t>09.10.2018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www.yavuzozturkler.net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KEDİLERDE REPRODÜKSİYON VE SUNİ TOHUMLAMA –I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Hazırlayan :</a:t>
            </a:r>
          </a:p>
          <a:p>
            <a:pPr marL="0" indent="0">
              <a:buNone/>
            </a:pPr>
            <a:r>
              <a:rPr lang="tr-TR" dirty="0" err="1" smtClean="0"/>
              <a:t>Prof.Dr.Yavuz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ÖZTÜRKLER</a:t>
            </a:r>
          </a:p>
          <a:p>
            <a:pPr marL="0" indent="0">
              <a:buNone/>
            </a:pPr>
            <a:r>
              <a:rPr lang="tr-TR" dirty="0" smtClean="0"/>
              <a:t>www.yavuzozturkler.net</a:t>
            </a:r>
            <a:endParaRPr lang="tr-TR" dirty="0"/>
          </a:p>
        </p:txBody>
      </p:sp>
      <p:pic>
        <p:nvPicPr>
          <p:cNvPr id="1026" name="Picture 2" descr="C:\Users\Nida Bil\Desktop\KEDİLERDE REPRODÜKSİYON VE SUNİ TOHUMLAMA\Egyptian-Statue-of-a-Seated-Cat7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394335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78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Vajinal sitoloji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Kedilerde </a:t>
            </a:r>
            <a:r>
              <a:rPr lang="tr-TR" dirty="0" err="1" smtClean="0"/>
              <a:t>giemsa</a:t>
            </a:r>
            <a:r>
              <a:rPr lang="tr-TR" dirty="0" smtClean="0"/>
              <a:t> boyama ile elde edilen </a:t>
            </a:r>
            <a:r>
              <a:rPr lang="tr-TR" dirty="0" err="1" smtClean="0"/>
              <a:t>smearda</a:t>
            </a:r>
            <a:r>
              <a:rPr lang="tr-TR" dirty="0" smtClean="0"/>
              <a:t> bakılması gereken hücre tipleri aşağıdadır:</a:t>
            </a:r>
          </a:p>
          <a:p>
            <a:r>
              <a:rPr lang="tr-TR" dirty="0" smtClean="0"/>
              <a:t>Preparatta çekirdeksiz (</a:t>
            </a:r>
            <a:r>
              <a:rPr lang="tr-TR" dirty="0" err="1" smtClean="0"/>
              <a:t>anuclear</a:t>
            </a:r>
            <a:r>
              <a:rPr lang="tr-TR" dirty="0" smtClean="0"/>
              <a:t>), </a:t>
            </a:r>
            <a:r>
              <a:rPr lang="tr-TR" dirty="0" err="1" smtClean="0"/>
              <a:t>yüzlek</a:t>
            </a:r>
            <a:r>
              <a:rPr lang="tr-TR" dirty="0" smtClean="0"/>
              <a:t>-yüzeysel  (</a:t>
            </a:r>
            <a:r>
              <a:rPr lang="tr-TR" dirty="0" err="1" smtClean="0"/>
              <a:t>süperficial</a:t>
            </a:r>
            <a:r>
              <a:rPr lang="tr-TR" dirty="0" smtClean="0"/>
              <a:t>), geçiş ara tip formu(</a:t>
            </a:r>
            <a:r>
              <a:rPr lang="tr-TR" dirty="0" err="1" smtClean="0"/>
              <a:t>intermediate</a:t>
            </a:r>
            <a:r>
              <a:rPr lang="tr-TR" dirty="0" smtClean="0"/>
              <a:t>) ve çekirdeği büyük </a:t>
            </a:r>
            <a:r>
              <a:rPr lang="tr-TR" dirty="0" err="1" smtClean="0"/>
              <a:t>stoplazması</a:t>
            </a:r>
            <a:r>
              <a:rPr lang="tr-TR" dirty="0" smtClean="0"/>
              <a:t> az küçük sağlıklı ( </a:t>
            </a:r>
            <a:r>
              <a:rPr lang="tr-TR" dirty="0" err="1" smtClean="0"/>
              <a:t>parabasal</a:t>
            </a:r>
            <a:r>
              <a:rPr lang="tr-TR" dirty="0" smtClean="0"/>
              <a:t>) hücrelere bakılır ve ona göre hangi evrede olduğu belirlenir.</a:t>
            </a:r>
            <a:endParaRPr lang="tr-TR" dirty="0"/>
          </a:p>
        </p:txBody>
      </p:sp>
      <p:pic>
        <p:nvPicPr>
          <p:cNvPr id="1027" name="Picture 3" descr="C:\Users\Nida Bil\Desktop\kedide vajinal sm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43413"/>
            <a:ext cx="3200400" cy="24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9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 </a:t>
            </a:r>
            <a:r>
              <a:rPr lang="tr-TR" dirty="0" err="1" smtClean="0"/>
              <a:t>evreleri,süreleri</a:t>
            </a:r>
            <a:r>
              <a:rPr lang="tr-TR" dirty="0" smtClean="0"/>
              <a:t> ve sitolojisi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Kedilerde </a:t>
            </a:r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 smtClean="0"/>
              <a:t>siklusunun</a:t>
            </a:r>
            <a:r>
              <a:rPr lang="tr-TR" dirty="0" smtClean="0"/>
              <a:t> hangi evrede olduğu </a:t>
            </a:r>
            <a:r>
              <a:rPr lang="tr-TR" dirty="0" err="1" smtClean="0"/>
              <a:t>vajianl</a:t>
            </a:r>
            <a:r>
              <a:rPr lang="tr-TR" dirty="0" smtClean="0"/>
              <a:t> </a:t>
            </a:r>
            <a:r>
              <a:rPr lang="tr-TR" dirty="0" err="1" smtClean="0"/>
              <a:t>smear</a:t>
            </a:r>
            <a:r>
              <a:rPr lang="tr-TR" dirty="0" smtClean="0"/>
              <a:t>  ve sitoloji ile belirlenir</a:t>
            </a:r>
          </a:p>
          <a:p>
            <a:endParaRPr lang="tr-TR" dirty="0"/>
          </a:p>
        </p:txBody>
      </p:sp>
      <p:pic>
        <p:nvPicPr>
          <p:cNvPr id="1026" name="Picture 2" descr="C:\Users\Nida Bil\Desktop\kedi vajinal sitoloj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61855"/>
            <a:ext cx="6048672" cy="328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0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Vajinal sitoloji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Proöstrus</a:t>
            </a:r>
            <a:r>
              <a:rPr lang="tr-TR" dirty="0" smtClean="0"/>
              <a:t>: </a:t>
            </a:r>
            <a:r>
              <a:rPr lang="tr-TR" dirty="0" err="1" smtClean="0"/>
              <a:t>Piknotik</a:t>
            </a:r>
            <a:r>
              <a:rPr lang="tr-TR" dirty="0" smtClean="0"/>
              <a:t> </a:t>
            </a:r>
            <a:r>
              <a:rPr lang="tr-TR" dirty="0" err="1" smtClean="0"/>
              <a:t>nükleuslu</a:t>
            </a:r>
            <a:r>
              <a:rPr lang="tr-TR" dirty="0" smtClean="0"/>
              <a:t> </a:t>
            </a:r>
            <a:r>
              <a:rPr lang="tr-TR" dirty="0" err="1" smtClean="0"/>
              <a:t>parabazal</a:t>
            </a:r>
            <a:r>
              <a:rPr lang="tr-TR" dirty="0" smtClean="0"/>
              <a:t> hücreler</a:t>
            </a:r>
          </a:p>
          <a:p>
            <a:r>
              <a:rPr lang="tr-TR" dirty="0" err="1" smtClean="0"/>
              <a:t>Östrus</a:t>
            </a:r>
            <a:r>
              <a:rPr lang="tr-TR" dirty="0" smtClean="0"/>
              <a:t>: </a:t>
            </a:r>
            <a:r>
              <a:rPr lang="tr-TR" dirty="0" err="1" smtClean="0"/>
              <a:t>Piknotik</a:t>
            </a:r>
            <a:r>
              <a:rPr lang="tr-TR" dirty="0" smtClean="0"/>
              <a:t> çekirdekli </a:t>
            </a:r>
            <a:r>
              <a:rPr lang="tr-TR" dirty="0" err="1" smtClean="0"/>
              <a:t>parabazal</a:t>
            </a:r>
            <a:r>
              <a:rPr lang="tr-TR" dirty="0" smtClean="0"/>
              <a:t> hücreler </a:t>
            </a:r>
          </a:p>
          <a:p>
            <a:r>
              <a:rPr lang="tr-TR" dirty="0" err="1" smtClean="0"/>
              <a:t>Metöstrus</a:t>
            </a:r>
            <a:r>
              <a:rPr lang="tr-TR" dirty="0" smtClean="0"/>
              <a:t>: </a:t>
            </a:r>
            <a:r>
              <a:rPr lang="tr-TR" dirty="0" err="1" smtClean="0"/>
              <a:t>İntermediyer</a:t>
            </a:r>
            <a:r>
              <a:rPr lang="tr-TR" dirty="0" smtClean="0"/>
              <a:t> hücreler</a:t>
            </a:r>
          </a:p>
          <a:p>
            <a:r>
              <a:rPr lang="tr-TR" dirty="0" err="1" smtClean="0"/>
              <a:t>Anöstrus</a:t>
            </a:r>
            <a:r>
              <a:rPr lang="tr-TR" dirty="0" smtClean="0"/>
              <a:t>: </a:t>
            </a:r>
            <a:r>
              <a:rPr lang="tr-TR" dirty="0" err="1" smtClean="0"/>
              <a:t>Parabazal</a:t>
            </a:r>
            <a:r>
              <a:rPr lang="tr-TR" dirty="0" smtClean="0"/>
              <a:t> hücreler çoğunlukta </a:t>
            </a:r>
            <a:r>
              <a:rPr lang="tr-TR" dirty="0" err="1" smtClean="0"/>
              <a:t>intermediyer</a:t>
            </a:r>
            <a:r>
              <a:rPr lang="tr-TR" dirty="0" smtClean="0"/>
              <a:t>, </a:t>
            </a:r>
            <a:r>
              <a:rPr lang="tr-TR" dirty="0" err="1" smtClean="0"/>
              <a:t>süpefisyel</a:t>
            </a:r>
            <a:r>
              <a:rPr lang="tr-TR" dirty="0" smtClean="0"/>
              <a:t> hücrelerle birlikte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3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ÇİFTLEŞME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Kediler sesli arama  veya ses çıkarma </a:t>
            </a:r>
            <a:r>
              <a:rPr lang="en-US" altLang="tr-TR" dirty="0" smtClean="0"/>
              <a:t>(</a:t>
            </a:r>
            <a:r>
              <a:rPr lang="tr-TR" altLang="tr-TR" dirty="0" smtClean="0"/>
              <a:t> daha çok düşük tonda inilti şeklinde</a:t>
            </a:r>
            <a:r>
              <a:rPr lang="en-US" altLang="tr-TR" dirty="0" smtClean="0"/>
              <a:t>)</a:t>
            </a:r>
            <a:endParaRPr lang="en-US" altLang="tr-TR" dirty="0"/>
          </a:p>
          <a:p>
            <a:pPr lvl="1"/>
            <a:r>
              <a:rPr lang="tr-TR" altLang="tr-TR" dirty="0" smtClean="0"/>
              <a:t>Sahipleri hasta olduğunu zannederler</a:t>
            </a:r>
            <a:endParaRPr lang="en-US" altLang="tr-TR" dirty="0"/>
          </a:p>
          <a:p>
            <a:r>
              <a:rPr lang="tr-TR" altLang="tr-TR" dirty="0" smtClean="0"/>
              <a:t>Çiftleşme sırasında</a:t>
            </a:r>
            <a:endParaRPr lang="en-US" altLang="tr-TR" dirty="0"/>
          </a:p>
          <a:p>
            <a:pPr lvl="1"/>
            <a:r>
              <a:rPr lang="tr-TR" altLang="tr-TR" dirty="0" smtClean="0"/>
              <a:t>Erkek dişiyi ısırır</a:t>
            </a:r>
            <a:endParaRPr lang="en-US" altLang="tr-TR" dirty="0"/>
          </a:p>
          <a:p>
            <a:pPr lvl="1"/>
            <a:r>
              <a:rPr lang="tr-TR" altLang="tr-TR" dirty="0" smtClean="0"/>
              <a:t>Penis öne doğru dönüktür…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83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dirty="0" err="1" smtClean="0"/>
              <a:t>Ereksiyon</a:t>
            </a:r>
            <a:r>
              <a:rPr lang="tr-TR" sz="4000" b="1" dirty="0" smtClean="0"/>
              <a:t> </a:t>
            </a:r>
          </a:p>
          <a:p>
            <a:pPr marL="0" indent="0">
              <a:buNone/>
            </a:pPr>
            <a:r>
              <a:rPr lang="tr-TR" sz="4000" b="1" dirty="0" smtClean="0"/>
              <a:t>ve </a:t>
            </a:r>
          </a:p>
          <a:p>
            <a:pPr marL="0" indent="0">
              <a:buNone/>
            </a:pPr>
            <a:r>
              <a:rPr lang="tr-TR" sz="4000" b="1" dirty="0" smtClean="0"/>
              <a:t>çiftleşme</a:t>
            </a:r>
            <a:endParaRPr lang="tr-TR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-1588"/>
            <a:ext cx="533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31640" y="332656"/>
            <a:ext cx="3429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tr-TR" sz="3200" dirty="0" smtClean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7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Çiftleşme 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altLang="tr-TR" sz="3600" dirty="0" smtClean="0"/>
              <a:t>Sadece 30 saniye -5 dakika arası sürer</a:t>
            </a:r>
            <a:endParaRPr lang="en-US" altLang="tr-TR" sz="3600" dirty="0"/>
          </a:p>
          <a:p>
            <a:pPr lvl="1"/>
            <a:r>
              <a:rPr lang="tr-TR" altLang="tr-TR" sz="3600" dirty="0" smtClean="0"/>
              <a:t>Eğer erkeğin çiftleşme denemesi başarısız olursa veya erkek atlamayı başaramazsa dişi erkeği sesiyle tekrar davet eder ve erkek tekrar dener</a:t>
            </a:r>
            <a:endParaRPr lang="en-US" altLang="tr-TR" sz="3600" dirty="0"/>
          </a:p>
          <a:p>
            <a:pPr lvl="1"/>
            <a:r>
              <a:rPr lang="tr-TR" altLang="tr-TR" sz="3600" dirty="0" smtClean="0"/>
              <a:t>Dişi çekilene kadar çiftleşme 6-7 kez gerçekleşir</a:t>
            </a:r>
            <a:endParaRPr lang="en-US" altLang="tr-TR" sz="3600" dirty="0"/>
          </a:p>
          <a:p>
            <a:pPr lvl="1"/>
            <a:r>
              <a:rPr lang="tr-TR" altLang="tr-TR" sz="3600" dirty="0" smtClean="0"/>
              <a:t>Bu durum 4 gün kadar devam edebilir</a:t>
            </a:r>
            <a:endParaRPr lang="en-US" altLang="tr-TR" sz="3600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7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651164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228600"/>
            <a:ext cx="861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 smtClean="0"/>
              <a:t>ÇİFTLEŞME</a:t>
            </a:r>
            <a:endParaRPr lang="en-US" altLang="tr-TR" dirty="0" smtClean="0"/>
          </a:p>
        </p:txBody>
      </p:sp>
      <p:pic>
        <p:nvPicPr>
          <p:cNvPr id="5" name="Picture 5" descr="c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5081588" cy="2578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at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14400"/>
            <a:ext cx="3175000" cy="2768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at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86200"/>
            <a:ext cx="5081588" cy="28194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at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62400"/>
            <a:ext cx="2787650" cy="267652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63 </a:t>
            </a:r>
            <a:r>
              <a:rPr lang="tr-TR" altLang="tr-TR" dirty="0" smtClean="0"/>
              <a:t>GÜN</a:t>
            </a:r>
            <a:endParaRPr lang="en-US" altLang="tr-TR" dirty="0"/>
          </a:p>
          <a:p>
            <a:r>
              <a:rPr lang="tr-TR" altLang="tr-TR" dirty="0" smtClean="0"/>
              <a:t>Teşhis </a:t>
            </a:r>
            <a:endParaRPr lang="en-US" altLang="tr-TR" dirty="0"/>
          </a:p>
          <a:p>
            <a:pPr lvl="1"/>
            <a:r>
              <a:rPr lang="tr-TR" altLang="tr-TR" dirty="0" smtClean="0"/>
              <a:t>17-25.günde </a:t>
            </a:r>
            <a:r>
              <a:rPr lang="tr-TR" altLang="tr-TR" dirty="0" err="1" smtClean="0"/>
              <a:t>abdominal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palpasyonla</a:t>
            </a:r>
            <a:r>
              <a:rPr lang="tr-TR" altLang="tr-TR" dirty="0" smtClean="0"/>
              <a:t> anlaşılabilir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8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Olaylar ve </a:t>
            </a:r>
            <a:r>
              <a:rPr lang="tr-TR" altLang="tr-TR" dirty="0" err="1" smtClean="0"/>
              <a:t>hormonal</a:t>
            </a:r>
            <a:r>
              <a:rPr lang="tr-TR" altLang="tr-TR" dirty="0" smtClean="0"/>
              <a:t> değişimler diğer türlere benzer</a:t>
            </a:r>
            <a:endParaRPr lang="en-US" altLang="tr-TR" dirty="0"/>
          </a:p>
          <a:p>
            <a:r>
              <a:rPr lang="tr-TR" altLang="tr-TR" dirty="0" smtClean="0"/>
              <a:t>Güç doğum nadirdir-</a:t>
            </a:r>
            <a:r>
              <a:rPr lang="tr-TR" altLang="tr-TR" dirty="0" err="1" smtClean="0"/>
              <a:t>Sezeryan</a:t>
            </a:r>
            <a:r>
              <a:rPr lang="tr-TR" altLang="tr-TR" dirty="0" smtClean="0"/>
              <a:t> </a:t>
            </a:r>
          </a:p>
          <a:p>
            <a:r>
              <a:rPr lang="tr-TR" altLang="tr-TR" dirty="0" err="1" smtClean="0"/>
              <a:t>Uterus</a:t>
            </a:r>
            <a:r>
              <a:rPr lang="tr-TR" altLang="tr-TR" dirty="0" smtClean="0"/>
              <a:t> tembelliği(</a:t>
            </a:r>
            <a:r>
              <a:rPr lang="tr-TR" altLang="tr-TR" dirty="0" err="1" smtClean="0"/>
              <a:t>inersiya</a:t>
            </a:r>
            <a:r>
              <a:rPr lang="tr-TR" altLang="tr-TR" dirty="0" smtClean="0"/>
              <a:t>)-</a:t>
            </a:r>
            <a:r>
              <a:rPr lang="tr-TR" altLang="tr-TR" dirty="0" err="1" smtClean="0"/>
              <a:t>Oksitosin</a:t>
            </a:r>
            <a:r>
              <a:rPr lang="tr-TR" altLang="tr-TR" dirty="0" smtClean="0"/>
              <a:t> verilir.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7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 smtClean="0"/>
              <a:t>kontrolu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err="1" smtClean="0"/>
              <a:t>Ovari</a:t>
            </a:r>
            <a:r>
              <a:rPr lang="tr-TR" altLang="tr-TR" dirty="0" smtClean="0"/>
              <a:t>y</a:t>
            </a:r>
            <a:r>
              <a:rPr lang="en-US" altLang="tr-TR" dirty="0" smtClean="0"/>
              <a:t>oh</a:t>
            </a:r>
            <a:r>
              <a:rPr lang="tr-TR" altLang="tr-TR" dirty="0" smtClean="0"/>
              <a:t>i</a:t>
            </a:r>
            <a:r>
              <a:rPr lang="en-US" altLang="tr-TR" dirty="0" err="1" smtClean="0"/>
              <a:t>stere</a:t>
            </a:r>
            <a:r>
              <a:rPr lang="tr-TR" altLang="tr-TR" dirty="0" smtClean="0"/>
              <a:t>k</a:t>
            </a:r>
            <a:r>
              <a:rPr lang="en-US" altLang="tr-TR" dirty="0" smtClean="0"/>
              <a:t>tom</a:t>
            </a:r>
            <a:r>
              <a:rPr lang="tr-TR" altLang="tr-TR" dirty="0" smtClean="0"/>
              <a:t>i</a:t>
            </a:r>
            <a:endParaRPr lang="en-US" altLang="tr-TR" dirty="0"/>
          </a:p>
          <a:p>
            <a:r>
              <a:rPr lang="tr-TR" altLang="tr-TR" dirty="0" err="1" smtClean="0"/>
              <a:t>Ovulasyonun</a:t>
            </a:r>
            <a:r>
              <a:rPr lang="tr-TR" altLang="tr-TR" dirty="0" smtClean="0"/>
              <a:t> indüksiyonu-uyarılması</a:t>
            </a:r>
            <a:endParaRPr lang="en-US" altLang="tr-TR" dirty="0"/>
          </a:p>
          <a:p>
            <a:pPr lvl="1"/>
            <a:r>
              <a:rPr lang="en-US" altLang="tr-TR" dirty="0"/>
              <a:t>HCG</a:t>
            </a:r>
          </a:p>
          <a:p>
            <a:pPr lvl="1"/>
            <a:r>
              <a:rPr lang="en-US" altLang="tr-TR" dirty="0" err="1" smtClean="0"/>
              <a:t>Va</a:t>
            </a:r>
            <a:r>
              <a:rPr lang="tr-TR" altLang="tr-TR" dirty="0" smtClean="0"/>
              <a:t>j</a:t>
            </a:r>
            <a:r>
              <a:rPr lang="en-US" altLang="tr-TR" dirty="0" err="1" smtClean="0"/>
              <a:t>inal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Stim</a:t>
            </a:r>
            <a:r>
              <a:rPr lang="tr-TR" altLang="tr-TR" dirty="0" smtClean="0"/>
              <a:t>ü</a:t>
            </a:r>
            <a:r>
              <a:rPr lang="en-US" altLang="tr-TR" dirty="0" smtClean="0"/>
              <a:t>la</a:t>
            </a:r>
            <a:r>
              <a:rPr lang="tr-TR" altLang="tr-TR" dirty="0" err="1" smtClean="0"/>
              <a:t>sy</a:t>
            </a:r>
            <a:r>
              <a:rPr lang="en-US" altLang="tr-TR" dirty="0" smtClean="0"/>
              <a:t>on</a:t>
            </a:r>
            <a:endParaRPr lang="en-US" altLang="tr-TR" dirty="0"/>
          </a:p>
          <a:p>
            <a:r>
              <a:rPr lang="tr-TR" altLang="tr-TR" dirty="0" err="1" smtClean="0"/>
              <a:t>Östrusun</a:t>
            </a:r>
            <a:r>
              <a:rPr lang="tr-TR" altLang="tr-TR" dirty="0" smtClean="0"/>
              <a:t> engellenmesi</a:t>
            </a:r>
            <a:endParaRPr lang="en-US" altLang="tr-TR" dirty="0"/>
          </a:p>
          <a:p>
            <a:pPr lvl="1"/>
            <a:r>
              <a:rPr lang="en-US" altLang="tr-TR" dirty="0" smtClean="0"/>
              <a:t>Progestin</a:t>
            </a:r>
            <a:r>
              <a:rPr lang="tr-TR" altLang="tr-TR" dirty="0" err="1" smtClean="0"/>
              <a:t>lerle</a:t>
            </a:r>
            <a:r>
              <a:rPr lang="tr-TR" altLang="tr-TR" dirty="0" smtClean="0"/>
              <a:t> yapılır(Sentetik </a:t>
            </a:r>
            <a:r>
              <a:rPr lang="tr-TR" altLang="tr-TR" dirty="0" err="1" smtClean="0"/>
              <a:t>progesteron,progestagenler</a:t>
            </a:r>
            <a:r>
              <a:rPr lang="tr-TR" altLang="tr-TR" dirty="0" smtClean="0"/>
              <a:t>, örneğin FGA, MGA vb.)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1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Kedilerde Üreme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dirty="0" smtClean="0"/>
              <a:t>Ne zaman evcilleştirildiği tam belli </a:t>
            </a:r>
            <a:r>
              <a:rPr lang="tr-TR" altLang="tr-TR" dirty="0" err="1" smtClean="0"/>
              <a:t>değil?Ama</a:t>
            </a:r>
            <a:r>
              <a:rPr lang="tr-TR" altLang="tr-TR" dirty="0" smtClean="0"/>
              <a:t> bazı ip uçları (Kıbrıs adasındaki kazılardan) 12000 yıl öncesini gösteriyor </a:t>
            </a:r>
            <a:r>
              <a:rPr lang="tr-TR" altLang="tr-TR" smtClean="0"/>
              <a:t>(Vatanı: Ortadoğu)</a:t>
            </a:r>
            <a:endParaRPr lang="en-US" altLang="tr-TR" dirty="0"/>
          </a:p>
          <a:p>
            <a:r>
              <a:rPr lang="tr-TR" altLang="tr-TR" dirty="0" smtClean="0"/>
              <a:t>Erkeği ve dişisinin özellikleri biliniyor</a:t>
            </a:r>
            <a:endParaRPr lang="en-US" altLang="tr-TR" dirty="0"/>
          </a:p>
          <a:p>
            <a:r>
              <a:rPr lang="tr-TR" altLang="tr-TR" dirty="0" smtClean="0"/>
              <a:t>Erkeği(</a:t>
            </a:r>
            <a:r>
              <a:rPr lang="tr-TR" altLang="tr-TR" dirty="0" err="1" smtClean="0"/>
              <a:t>Tom</a:t>
            </a:r>
            <a:r>
              <a:rPr lang="tr-TR" altLang="tr-TR" dirty="0" smtClean="0"/>
              <a:t>), </a:t>
            </a:r>
            <a:r>
              <a:rPr lang="tr-TR" altLang="tr-TR" dirty="0" err="1" smtClean="0"/>
              <a:t>Jerry</a:t>
            </a:r>
            <a:r>
              <a:rPr lang="tr-TR" altLang="tr-TR" dirty="0" smtClean="0"/>
              <a:t>? </a:t>
            </a:r>
            <a:r>
              <a:rPr lang="tr-TR" altLang="tr-TR" dirty="0" smtClean="0">
                <a:sym typeface="Wingdings" panose="05000000000000000000" pitchFamily="2" charset="2"/>
              </a:rPr>
              <a:t>))</a:t>
            </a:r>
            <a:endParaRPr lang="en-US" altLang="tr-TR" dirty="0"/>
          </a:p>
          <a:p>
            <a:r>
              <a:rPr lang="en-US" altLang="tr-TR" dirty="0" err="1" smtClean="0"/>
              <a:t>Puber</a:t>
            </a:r>
            <a:r>
              <a:rPr lang="tr-TR" altLang="tr-TR" dirty="0" smtClean="0"/>
              <a:t>te dişide 6-9 ayda başlar</a:t>
            </a:r>
            <a:endParaRPr lang="en-US" altLang="tr-TR" dirty="0"/>
          </a:p>
          <a:p>
            <a:r>
              <a:rPr lang="tr-TR" altLang="tr-TR" dirty="0" err="1" smtClean="0"/>
              <a:t>Östrus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siklusu</a:t>
            </a:r>
            <a:r>
              <a:rPr lang="tr-TR" altLang="tr-TR" dirty="0" smtClean="0"/>
              <a:t>(kızgınlık döngüsü) mevsimseldir</a:t>
            </a:r>
          </a:p>
          <a:p>
            <a:r>
              <a:rPr lang="tr-TR" dirty="0"/>
              <a:t>Kediler mevsimsel </a:t>
            </a:r>
            <a:r>
              <a:rPr lang="tr-TR" dirty="0" err="1"/>
              <a:t>poliöstrik</a:t>
            </a:r>
            <a:r>
              <a:rPr lang="tr-TR" dirty="0"/>
              <a:t> hayvanlardır. Kedilerde</a:t>
            </a:r>
            <a:br>
              <a:rPr lang="tr-TR" dirty="0"/>
            </a:br>
            <a:r>
              <a:rPr lang="tr-TR" dirty="0"/>
              <a:t>seksüel aktivite günlerin uzamaya başladığı, ilkbahar</a:t>
            </a:r>
            <a:br>
              <a:rPr lang="tr-TR" dirty="0"/>
            </a:br>
            <a:r>
              <a:rPr lang="tr-TR" dirty="0"/>
              <a:t>aylarında görülmektedir </a:t>
            </a:r>
            <a:r>
              <a:rPr lang="tr-TR" dirty="0" smtClean="0"/>
              <a:t>,</a:t>
            </a:r>
            <a:r>
              <a:rPr lang="tr-TR" altLang="tr-TR" dirty="0" smtClean="0"/>
              <a:t>Ocak-Eylül arası görülebilir</a:t>
            </a:r>
            <a:endParaRPr lang="en-US" altLang="tr-TR" dirty="0"/>
          </a:p>
          <a:p>
            <a:pPr lvl="2"/>
            <a:r>
              <a:rPr lang="tr-TR" altLang="tr-TR" dirty="0" smtClean="0"/>
              <a:t>Ev kedileri yıl boyunca kızgınlık döngüsü gösterebilir.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1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Dişide </a:t>
            </a:r>
            <a:r>
              <a:rPr lang="tr-TR" dirty="0" err="1" smtClean="0"/>
              <a:t>reprodüktif</a:t>
            </a:r>
            <a:r>
              <a:rPr lang="tr-TR" dirty="0" smtClean="0"/>
              <a:t> bozukluklar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err="1" smtClean="0"/>
              <a:t>Psuedo</a:t>
            </a:r>
            <a:r>
              <a:rPr lang="tr-TR" altLang="tr-TR" dirty="0" smtClean="0"/>
              <a:t>-</a:t>
            </a:r>
            <a:r>
              <a:rPr lang="tr-TR" altLang="tr-TR" dirty="0" err="1" smtClean="0"/>
              <a:t>pregnansi</a:t>
            </a:r>
            <a:r>
              <a:rPr lang="tr-TR" altLang="tr-TR" dirty="0" smtClean="0"/>
              <a:t> (Yalancı gebelik)</a:t>
            </a:r>
            <a:endParaRPr lang="en-US" altLang="tr-TR" dirty="0"/>
          </a:p>
          <a:p>
            <a:pPr lvl="1"/>
            <a:r>
              <a:rPr lang="tr-TR" altLang="tr-TR" dirty="0" smtClean="0"/>
              <a:t>Steril erkekle çiftleşme</a:t>
            </a:r>
            <a:endParaRPr lang="en-US" altLang="tr-TR" dirty="0"/>
          </a:p>
          <a:p>
            <a:pPr lvl="1"/>
            <a:r>
              <a:rPr lang="en-US" altLang="tr-TR" dirty="0" err="1" smtClean="0"/>
              <a:t>Va</a:t>
            </a:r>
            <a:r>
              <a:rPr lang="tr-TR" altLang="tr-TR" dirty="0" smtClean="0"/>
              <a:t>j</a:t>
            </a:r>
            <a:r>
              <a:rPr lang="en-US" altLang="tr-TR" dirty="0" err="1" smtClean="0"/>
              <a:t>inal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stimula</a:t>
            </a:r>
            <a:r>
              <a:rPr lang="tr-TR" altLang="tr-TR" dirty="0" err="1" smtClean="0"/>
              <a:t>sy</a:t>
            </a:r>
            <a:r>
              <a:rPr lang="en-US" altLang="tr-TR" dirty="0" smtClean="0"/>
              <a:t>on </a:t>
            </a:r>
            <a:r>
              <a:rPr lang="tr-TR" altLang="tr-TR" dirty="0" smtClean="0"/>
              <a:t>veya </a:t>
            </a:r>
            <a:r>
              <a:rPr lang="en-US" altLang="tr-TR" dirty="0" smtClean="0"/>
              <a:t>hormonal </a:t>
            </a:r>
            <a:r>
              <a:rPr lang="en-US" altLang="tr-TR" dirty="0" err="1"/>
              <a:t>stimula</a:t>
            </a:r>
            <a:r>
              <a:rPr lang="tr-TR" altLang="tr-TR" dirty="0" err="1"/>
              <a:t>sy</a:t>
            </a:r>
            <a:r>
              <a:rPr lang="en-US" altLang="tr-TR" dirty="0"/>
              <a:t>on </a:t>
            </a:r>
            <a:endParaRPr lang="tr-TR" altLang="tr-TR" dirty="0" smtClean="0"/>
          </a:p>
          <a:p>
            <a:pPr lvl="1"/>
            <a:r>
              <a:rPr lang="tr-TR" altLang="tr-TR" dirty="0" err="1" smtClean="0"/>
              <a:t>Kistik</a:t>
            </a:r>
            <a:r>
              <a:rPr lang="tr-TR" altLang="tr-TR" dirty="0" smtClean="0"/>
              <a:t> 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endometri</a:t>
            </a:r>
            <a:r>
              <a:rPr lang="tr-TR" altLang="tr-TR" dirty="0" smtClean="0"/>
              <a:t>y</a:t>
            </a:r>
            <a:r>
              <a:rPr lang="en-US" altLang="tr-TR" dirty="0" smtClean="0"/>
              <a:t>al h</a:t>
            </a:r>
            <a:r>
              <a:rPr lang="tr-TR" altLang="tr-TR" dirty="0" smtClean="0"/>
              <a:t>i</a:t>
            </a:r>
            <a:r>
              <a:rPr lang="en-US" altLang="tr-TR" dirty="0" err="1" smtClean="0"/>
              <a:t>perpla</a:t>
            </a:r>
            <a:r>
              <a:rPr lang="tr-TR" altLang="tr-TR" dirty="0" smtClean="0"/>
              <a:t>z</a:t>
            </a:r>
            <a:r>
              <a:rPr lang="en-US" altLang="tr-TR" dirty="0" smtClean="0"/>
              <a:t>i</a:t>
            </a:r>
            <a:r>
              <a:rPr lang="tr-TR" altLang="tr-TR" dirty="0" smtClean="0"/>
              <a:t>y</a:t>
            </a:r>
            <a:r>
              <a:rPr lang="en-US" altLang="tr-TR" dirty="0" smtClean="0"/>
              <a:t>a (P</a:t>
            </a:r>
            <a:r>
              <a:rPr lang="tr-TR" altLang="tr-TR" dirty="0"/>
              <a:t>i</a:t>
            </a:r>
            <a:r>
              <a:rPr lang="en-US" altLang="tr-TR" dirty="0" err="1" smtClean="0"/>
              <a:t>yometra</a:t>
            </a:r>
            <a:r>
              <a:rPr lang="en-US" altLang="tr-TR" dirty="0" smtClean="0"/>
              <a:t>)</a:t>
            </a:r>
          </a:p>
          <a:p>
            <a:pPr lvl="1"/>
            <a:r>
              <a:rPr lang="tr-TR" altLang="tr-TR" dirty="0" smtClean="0"/>
              <a:t>Köpekte olduğu gibi</a:t>
            </a:r>
            <a:endParaRPr lang="en-US" altLang="tr-TR" dirty="0"/>
          </a:p>
          <a:p>
            <a:r>
              <a:rPr lang="tr-TR" altLang="tr-TR" dirty="0" err="1" smtClean="0"/>
              <a:t>Siklus</a:t>
            </a:r>
            <a:r>
              <a:rPr lang="tr-TR" altLang="tr-TR" dirty="0" smtClean="0"/>
              <a:t> başarısızlığı veya sorunlu olması</a:t>
            </a:r>
            <a:endParaRPr lang="en-US" altLang="tr-TR" dirty="0"/>
          </a:p>
          <a:p>
            <a:pPr lvl="1"/>
            <a:r>
              <a:rPr lang="en-US" altLang="tr-TR" dirty="0" err="1" smtClean="0"/>
              <a:t>Stres</a:t>
            </a:r>
            <a:r>
              <a:rPr lang="en-US" altLang="tr-TR" dirty="0" smtClean="0"/>
              <a:t>, </a:t>
            </a:r>
            <a:r>
              <a:rPr lang="tr-TR" altLang="tr-TR" dirty="0" smtClean="0"/>
              <a:t>yetersiz beslenme,</a:t>
            </a:r>
            <a:r>
              <a:rPr lang="en-US" altLang="tr-TR" dirty="0" smtClean="0"/>
              <a:t> </a:t>
            </a:r>
            <a:r>
              <a:rPr lang="tr-TR" altLang="tr-TR" dirty="0" smtClean="0"/>
              <a:t>hastalıklar</a:t>
            </a:r>
            <a:r>
              <a:rPr lang="en-US" altLang="tr-TR" dirty="0" smtClean="0"/>
              <a:t>, </a:t>
            </a:r>
            <a:r>
              <a:rPr lang="tr-TR" altLang="tr-TR" dirty="0" smtClean="0"/>
              <a:t>zayıf ışık</a:t>
            </a:r>
            <a:r>
              <a:rPr lang="en-US" altLang="tr-TR" dirty="0" smtClean="0"/>
              <a:t>, </a:t>
            </a:r>
            <a:r>
              <a:rPr lang="tr-TR" altLang="tr-TR" dirty="0" err="1" smtClean="0"/>
              <a:t>kistik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folliküller</a:t>
            </a:r>
            <a:r>
              <a:rPr lang="tr-TR" altLang="tr-TR" dirty="0" smtClean="0"/>
              <a:t> neden olur…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25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Erkek kedide </a:t>
            </a:r>
            <a:r>
              <a:rPr lang="tr-TR" dirty="0" err="1" smtClean="0"/>
              <a:t>üremesel</a:t>
            </a:r>
            <a:r>
              <a:rPr lang="tr-TR" dirty="0" smtClean="0"/>
              <a:t>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Bazı kedilerde aşırı idrar yapma ortalığı kirletme.</a:t>
            </a:r>
          </a:p>
          <a:p>
            <a:r>
              <a:rPr lang="tr-TR" altLang="tr-TR" dirty="0" smtClean="0"/>
              <a:t>Çiftleşme zamanı daha da artar, dişilere işaret bırakma güdüsüdür, ama ev kedilerinde çekilmez olur</a:t>
            </a:r>
            <a:endParaRPr lang="en-US" altLang="tr-TR" dirty="0"/>
          </a:p>
          <a:p>
            <a:pPr lvl="1"/>
            <a:r>
              <a:rPr lang="tr-TR" altLang="tr-TR" dirty="0" smtClean="0"/>
              <a:t>Çözüm </a:t>
            </a:r>
            <a:r>
              <a:rPr lang="tr-TR" altLang="tr-TR" dirty="0" err="1" smtClean="0"/>
              <a:t>kastrasyondur</a:t>
            </a:r>
            <a:r>
              <a:rPr lang="tr-TR" altLang="tr-TR" dirty="0" smtClean="0"/>
              <a:t>. Ama tercih etmeyenler , medikal çözümler (</a:t>
            </a:r>
            <a:r>
              <a:rPr lang="tr-TR" altLang="tr-TR" dirty="0" err="1" smtClean="0"/>
              <a:t>diazepam,antidepresanlar</a:t>
            </a:r>
            <a:r>
              <a:rPr lang="tr-TR" altLang="tr-TR" dirty="0" smtClean="0"/>
              <a:t> vb.) diğer terbiye edici davranışsal çözümlere başvurabilirler</a:t>
            </a:r>
            <a:endParaRPr lang="en-US" altLang="tr-TR" dirty="0"/>
          </a:p>
          <a:p>
            <a:r>
              <a:rPr lang="tr-TR" altLang="tr-TR" dirty="0" err="1" smtClean="0"/>
              <a:t>Kriptorşit</a:t>
            </a:r>
            <a:endParaRPr lang="en-US" altLang="tr-TR" dirty="0"/>
          </a:p>
          <a:p>
            <a:pPr lvl="1"/>
            <a:r>
              <a:rPr lang="tr-TR" altLang="tr-TR" dirty="0" smtClean="0"/>
              <a:t>Doğumda inmemiş testis</a:t>
            </a:r>
            <a:endParaRPr lang="en-US" altLang="tr-TR" dirty="0"/>
          </a:p>
          <a:p>
            <a:pPr lvl="1"/>
            <a:r>
              <a:rPr lang="tr-TR" altLang="tr-TR" dirty="0" smtClean="0"/>
              <a:t>Ne yazık ki çözüm </a:t>
            </a:r>
            <a:r>
              <a:rPr lang="tr-TR" altLang="tr-TR" dirty="0" err="1" smtClean="0"/>
              <a:t>kastrasyondur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3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 içinde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İnteröstrüs</a:t>
            </a:r>
            <a:r>
              <a:rPr lang="tr-TR" b="1" dirty="0"/>
              <a:t> (</a:t>
            </a:r>
            <a:r>
              <a:rPr lang="tr-TR" b="1" dirty="0" err="1"/>
              <a:t>Metöstrüs</a:t>
            </a:r>
            <a:r>
              <a:rPr lang="tr-TR" b="1" dirty="0"/>
              <a:t>): </a:t>
            </a:r>
            <a:r>
              <a:rPr lang="tr-TR" dirty="0" err="1"/>
              <a:t>Metöstrüs</a:t>
            </a:r>
            <a:r>
              <a:rPr lang="tr-TR" dirty="0"/>
              <a:t>, </a:t>
            </a:r>
            <a:r>
              <a:rPr lang="tr-TR" dirty="0" smtClean="0"/>
              <a:t>çiftleşmeyen kedilerde </a:t>
            </a:r>
            <a:r>
              <a:rPr lang="tr-TR" dirty="0"/>
              <a:t>ortalama 21 gün sürer. </a:t>
            </a:r>
            <a:r>
              <a:rPr lang="tr-TR" dirty="0" err="1"/>
              <a:t>Östrüs</a:t>
            </a:r>
            <a:r>
              <a:rPr lang="tr-TR" dirty="0"/>
              <a:t> evresinde steril</a:t>
            </a:r>
            <a:br>
              <a:rPr lang="tr-TR" dirty="0"/>
            </a:br>
            <a:r>
              <a:rPr lang="tr-TR" dirty="0"/>
              <a:t>bir çiftleşmeden sonra </a:t>
            </a:r>
            <a:r>
              <a:rPr lang="tr-TR" dirty="0" err="1"/>
              <a:t>ovulasyon</a:t>
            </a:r>
            <a:r>
              <a:rPr lang="tr-TR" dirty="0"/>
              <a:t> olmuş ise yalancı </a:t>
            </a:r>
            <a:r>
              <a:rPr lang="tr-TR" dirty="0" smtClean="0"/>
              <a:t>gebelik şekillenmekte </a:t>
            </a:r>
            <a:r>
              <a:rPr lang="tr-TR" dirty="0"/>
              <a:t>veya </a:t>
            </a:r>
            <a:r>
              <a:rPr lang="tr-TR" dirty="0" err="1"/>
              <a:t>ovulasyon</a:t>
            </a:r>
            <a:r>
              <a:rPr lang="tr-TR" dirty="0"/>
              <a:t> olmamışsa </a:t>
            </a:r>
            <a:r>
              <a:rPr lang="tr-TR" dirty="0" err="1" smtClean="0"/>
              <a:t>foliküllerin</a:t>
            </a:r>
            <a:r>
              <a:rPr lang="tr-TR" dirty="0" smtClean="0"/>
              <a:t> </a:t>
            </a:r>
            <a:r>
              <a:rPr lang="tr-TR" dirty="0" err="1" smtClean="0"/>
              <a:t>atreziye</a:t>
            </a:r>
            <a:r>
              <a:rPr lang="tr-TR" dirty="0" smtClean="0"/>
              <a:t> </a:t>
            </a:r>
            <a:r>
              <a:rPr lang="tr-TR" dirty="0"/>
              <a:t>olduğu 1–3 günlük dönem olarak </a:t>
            </a:r>
            <a:r>
              <a:rPr lang="tr-TR" dirty="0" smtClean="0"/>
              <a:t>bildirilmektedir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4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ÖSTRUS SİKLUSU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tr-TR" dirty="0" smtClean="0"/>
              <a:t>Pro-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</a:t>
            </a:r>
            <a:r>
              <a:rPr lang="tr-TR" altLang="tr-TR" dirty="0" smtClean="0"/>
              <a:t>s</a:t>
            </a:r>
            <a:endParaRPr lang="en-US" altLang="tr-TR" dirty="0"/>
          </a:p>
          <a:p>
            <a:pPr lvl="1"/>
            <a:r>
              <a:rPr lang="tr-TR" altLang="tr-TR" dirty="0" smtClean="0"/>
              <a:t>24-48 saat sürer</a:t>
            </a:r>
            <a:endParaRPr lang="en-US" altLang="tr-TR" dirty="0"/>
          </a:p>
          <a:p>
            <a:pPr lvl="1"/>
            <a:r>
              <a:rPr lang="tr-TR" altLang="tr-TR" dirty="0" smtClean="0"/>
              <a:t>Erkek </a:t>
            </a:r>
            <a:r>
              <a:rPr lang="tr-TR" altLang="tr-TR" dirty="0" err="1" smtClean="0"/>
              <a:t>cezbedilir</a:t>
            </a:r>
            <a:r>
              <a:rPr lang="tr-TR" altLang="tr-TR" dirty="0" smtClean="0"/>
              <a:t> ve kur yapar</a:t>
            </a:r>
            <a:endParaRPr lang="en-US" altLang="tr-TR" dirty="0"/>
          </a:p>
          <a:p>
            <a:pPr lvl="1"/>
            <a:r>
              <a:rPr lang="tr-TR" altLang="tr-TR" dirty="0" smtClean="0"/>
              <a:t>Baş ve boyun  çevredeki nesnelere sürülür</a:t>
            </a:r>
            <a:endParaRPr lang="en-US" altLang="tr-TR" dirty="0"/>
          </a:p>
          <a:p>
            <a:pPr lvl="1"/>
            <a:r>
              <a:rPr lang="tr-TR" altLang="tr-TR" dirty="0" smtClean="0"/>
              <a:t>Bağırma, ayakta durma ve yuvarlanma</a:t>
            </a:r>
            <a:endParaRPr lang="en-US" altLang="tr-TR" dirty="0"/>
          </a:p>
          <a:p>
            <a:r>
              <a:rPr lang="tr-TR" altLang="tr-TR" dirty="0" err="1" smtClean="0"/>
              <a:t>Östrus</a:t>
            </a:r>
            <a:endParaRPr lang="en-US" altLang="tr-TR" dirty="0"/>
          </a:p>
          <a:p>
            <a:pPr lvl="1"/>
            <a:r>
              <a:rPr lang="tr-TR" altLang="tr-TR" dirty="0" smtClean="0"/>
              <a:t>Erkeği kabul eder</a:t>
            </a:r>
            <a:endParaRPr lang="en-US" altLang="tr-TR" dirty="0"/>
          </a:p>
          <a:p>
            <a:pPr lvl="1"/>
            <a:r>
              <a:rPr lang="tr-TR" altLang="tr-TR" dirty="0" smtClean="0"/>
              <a:t>Erkek kedi varlığında 4-6 gün</a:t>
            </a:r>
            <a:r>
              <a:rPr lang="en-US" altLang="tr-TR" dirty="0" smtClean="0"/>
              <a:t>, </a:t>
            </a:r>
            <a:r>
              <a:rPr lang="tr-TR" altLang="tr-TR" dirty="0" smtClean="0"/>
              <a:t>yokluğunda 10 gün</a:t>
            </a:r>
            <a:endParaRPr lang="en-US" altLang="tr-TR" dirty="0"/>
          </a:p>
          <a:p>
            <a:pPr lvl="1"/>
            <a:r>
              <a:rPr lang="tr-TR" altLang="tr-TR" dirty="0" smtClean="0"/>
              <a:t>Çiftleşme veya </a:t>
            </a:r>
            <a:r>
              <a:rPr lang="tr-TR" altLang="tr-TR" dirty="0" err="1" smtClean="0"/>
              <a:t>provakasyon</a:t>
            </a:r>
            <a:r>
              <a:rPr lang="tr-TR" altLang="tr-TR" dirty="0" smtClean="0"/>
              <a:t>(uyarılma)’dan 27 saat sonra</a:t>
            </a:r>
            <a:endParaRPr lang="en-US" altLang="tr-TR" dirty="0"/>
          </a:p>
          <a:p>
            <a:pPr lvl="1"/>
            <a:r>
              <a:rPr lang="tr-TR" altLang="tr-TR" dirty="0" smtClean="0"/>
              <a:t>Sahiplerine naz yaparlar ve kızgın olmaktan zevk duyarlar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7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ÖSTRUS SİKLUSU DEVAM…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err="1"/>
              <a:t>Proestrus</a:t>
            </a:r>
            <a:r>
              <a:rPr lang="en-US" altLang="tr-TR" dirty="0"/>
              <a:t> </a:t>
            </a:r>
            <a:r>
              <a:rPr lang="tr-TR" altLang="tr-TR" dirty="0" smtClean="0"/>
              <a:t>eğer dişide </a:t>
            </a:r>
            <a:r>
              <a:rPr lang="tr-TR" altLang="tr-TR" dirty="0" err="1" smtClean="0"/>
              <a:t>ovulasyon</a:t>
            </a:r>
            <a:r>
              <a:rPr lang="tr-TR" altLang="tr-TR" dirty="0" smtClean="0"/>
              <a:t> yoksa:</a:t>
            </a:r>
          </a:p>
          <a:p>
            <a:r>
              <a:rPr lang="en-US" altLang="tr-TR" dirty="0" smtClean="0"/>
              <a:t>8 </a:t>
            </a:r>
            <a:r>
              <a:rPr lang="en-US" altLang="tr-TR" dirty="0"/>
              <a:t>- 10 </a:t>
            </a:r>
            <a:r>
              <a:rPr lang="tr-TR" altLang="tr-TR" dirty="0" smtClean="0"/>
              <a:t>gün sürer</a:t>
            </a:r>
            <a:endParaRPr lang="en-US" altLang="tr-TR" dirty="0"/>
          </a:p>
          <a:p>
            <a:r>
              <a:rPr lang="tr-TR" altLang="tr-TR" dirty="0" err="1" smtClean="0"/>
              <a:t>Ovulasyondan</a:t>
            </a:r>
            <a:r>
              <a:rPr lang="tr-TR" altLang="tr-TR" dirty="0" smtClean="0"/>
              <a:t> sonra </a:t>
            </a:r>
            <a:r>
              <a:rPr lang="tr-TR" altLang="tr-TR" dirty="0" err="1" smtClean="0"/>
              <a:t>diöstrus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başlar,ya</a:t>
            </a:r>
            <a:r>
              <a:rPr lang="tr-TR" altLang="tr-TR" dirty="0" smtClean="0"/>
              <a:t> gebelik yada yalancı gebelikle devam edebilme olasılığı var</a:t>
            </a:r>
            <a:endParaRPr lang="en-US" altLang="tr-TR" dirty="0"/>
          </a:p>
          <a:p>
            <a:pPr lvl="1"/>
            <a:r>
              <a:rPr lang="tr-TR" altLang="tr-TR" dirty="0" smtClean="0"/>
              <a:t>Yalancı gebelik oluşmuşsa</a:t>
            </a:r>
            <a:r>
              <a:rPr lang="en-US" altLang="tr-TR" dirty="0" smtClean="0"/>
              <a:t> </a:t>
            </a:r>
            <a:r>
              <a:rPr lang="en-US" altLang="tr-TR" dirty="0"/>
              <a:t>- 40 </a:t>
            </a:r>
            <a:r>
              <a:rPr lang="tr-TR" altLang="tr-TR" dirty="0" smtClean="0"/>
              <a:t>gün sürer</a:t>
            </a:r>
            <a:endParaRPr lang="en-US" altLang="tr-TR" dirty="0"/>
          </a:p>
          <a:p>
            <a:pPr lvl="1"/>
            <a:r>
              <a:rPr lang="tr-TR" altLang="tr-TR" dirty="0" smtClean="0"/>
              <a:t>Gerçek gebelik oluştuysa</a:t>
            </a:r>
            <a:r>
              <a:rPr lang="en-US" altLang="tr-TR" dirty="0" smtClean="0"/>
              <a:t> </a:t>
            </a:r>
            <a:r>
              <a:rPr lang="en-US" altLang="tr-TR" dirty="0"/>
              <a:t>- 60 </a:t>
            </a:r>
            <a:r>
              <a:rPr lang="tr-TR" altLang="tr-TR" dirty="0" smtClean="0"/>
              <a:t>gün sürer</a:t>
            </a:r>
            <a:endParaRPr lang="en-US" altLang="tr-TR" dirty="0"/>
          </a:p>
          <a:p>
            <a:r>
              <a:rPr lang="en-US" altLang="tr-TR" dirty="0" smtClean="0"/>
              <a:t>An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r>
              <a:rPr lang="en-US" altLang="tr-TR" dirty="0" smtClean="0"/>
              <a:t> 3 - 4 </a:t>
            </a:r>
            <a:r>
              <a:rPr lang="tr-TR" altLang="tr-TR" dirty="0" smtClean="0"/>
              <a:t>ay sürer</a:t>
            </a:r>
            <a:endParaRPr lang="en-US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0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100" dirty="0" smtClean="0"/>
              <a:t>ÖSTRUS SİKLUSU ve SONRASINDAKİ GELİŞMELERİN ŞEMATİK GÖRÜNÜMÜ</a:t>
            </a:r>
            <a:br>
              <a:rPr lang="tr-TR" sz="31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06916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                          </a:t>
            </a:r>
            <a:endParaRPr lang="tr-T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19400" y="1143000"/>
            <a:ext cx="3048000" cy="156966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tr-TR" dirty="0" smtClean="0"/>
              <a:t>Pro</a:t>
            </a:r>
            <a:r>
              <a:rPr lang="tr-TR" altLang="tr-TR" dirty="0"/>
              <a:t>ö</a:t>
            </a:r>
            <a:r>
              <a:rPr lang="en-US" altLang="tr-TR" dirty="0" err="1" smtClean="0"/>
              <a:t>strus</a:t>
            </a:r>
            <a:r>
              <a:rPr lang="en-US" altLang="tr-TR" dirty="0"/>
              <a:t>, </a:t>
            </a:r>
            <a:r>
              <a:rPr lang="en-US" altLang="tr-TR" dirty="0" smtClean="0"/>
              <a:t>0</a:t>
            </a:r>
            <a:r>
              <a:rPr lang="tr-TR" altLang="tr-TR" dirty="0" smtClean="0"/>
              <a:t>-2 gün</a:t>
            </a:r>
            <a:endParaRPr lang="en-US" altLang="tr-TR" dirty="0"/>
          </a:p>
          <a:p>
            <a:pPr algn="ctr">
              <a:spcBef>
                <a:spcPct val="50000"/>
              </a:spcBef>
            </a:pPr>
            <a:r>
              <a:rPr lang="en-US" altLang="tr-TR" dirty="0"/>
              <a:t>+</a:t>
            </a:r>
          </a:p>
          <a:p>
            <a:pPr algn="ctr">
              <a:spcBef>
                <a:spcPct val="50000"/>
              </a:spcBef>
            </a:pP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r>
              <a:rPr lang="en-US" altLang="tr-TR" dirty="0"/>
              <a:t>, </a:t>
            </a:r>
            <a:r>
              <a:rPr lang="en-US" altLang="tr-TR" dirty="0" smtClean="0"/>
              <a:t>2-19</a:t>
            </a:r>
            <a:r>
              <a:rPr lang="tr-TR" altLang="tr-TR" dirty="0" smtClean="0"/>
              <a:t> gün</a:t>
            </a:r>
            <a:endParaRPr lang="en-US" altLang="tr-TR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58291" y="3517106"/>
            <a:ext cx="3810000" cy="10429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tr-TR" dirty="0" smtClean="0"/>
              <a:t>Di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endParaRPr lang="en-US" altLang="tr-TR" dirty="0"/>
          </a:p>
          <a:p>
            <a:pPr algn="ctr">
              <a:spcBef>
                <a:spcPct val="50000"/>
              </a:spcBef>
            </a:pPr>
            <a:r>
              <a:rPr lang="tr-TR" altLang="tr-TR" dirty="0" smtClean="0"/>
              <a:t>Yalancı gebelik</a:t>
            </a:r>
            <a:r>
              <a:rPr lang="en-US" altLang="tr-TR" dirty="0" smtClean="0"/>
              <a:t>, </a:t>
            </a:r>
            <a:r>
              <a:rPr lang="en-US" altLang="tr-TR" dirty="0"/>
              <a:t>~</a:t>
            </a:r>
            <a:r>
              <a:rPr lang="en-US" altLang="tr-TR" dirty="0" smtClean="0"/>
              <a:t>40</a:t>
            </a:r>
            <a:r>
              <a:rPr lang="tr-TR" altLang="tr-TR" dirty="0" smtClean="0"/>
              <a:t> gün</a:t>
            </a:r>
            <a:endParaRPr lang="en-US" altLang="tr-TR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0" y="2438400"/>
            <a:ext cx="1905000" cy="15906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tr-TR" dirty="0" smtClean="0"/>
              <a:t>Di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r>
              <a:rPr lang="en-US" altLang="tr-TR" dirty="0"/>
              <a:t>,</a:t>
            </a:r>
          </a:p>
          <a:p>
            <a:pPr algn="ctr">
              <a:spcBef>
                <a:spcPct val="50000"/>
              </a:spcBef>
            </a:pPr>
            <a:r>
              <a:rPr lang="tr-TR" altLang="tr-TR" dirty="0" smtClean="0"/>
              <a:t>Gebelik</a:t>
            </a:r>
            <a:endParaRPr lang="en-US" altLang="tr-TR" dirty="0"/>
          </a:p>
          <a:p>
            <a:pPr algn="ctr">
              <a:spcBef>
                <a:spcPct val="50000"/>
              </a:spcBef>
            </a:pPr>
            <a:r>
              <a:rPr lang="en-US" altLang="tr-TR" dirty="0"/>
              <a:t>~60 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7195" y="2895600"/>
            <a:ext cx="1702710" cy="83099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/>
            <a:r>
              <a:rPr lang="en-US" altLang="tr-TR" dirty="0" smtClean="0"/>
              <a:t>Pro</a:t>
            </a:r>
            <a:r>
              <a:rPr lang="tr-TR" altLang="tr-TR" dirty="0"/>
              <a:t>ö</a:t>
            </a:r>
            <a:r>
              <a:rPr lang="en-US" altLang="tr-TR" dirty="0" err="1" smtClean="0"/>
              <a:t>strus</a:t>
            </a:r>
            <a:r>
              <a:rPr lang="en-US" altLang="tr-TR" dirty="0"/>
              <a:t>,</a:t>
            </a:r>
          </a:p>
          <a:p>
            <a:pPr algn="ctr"/>
            <a:r>
              <a:rPr lang="en-US" altLang="tr-TR" dirty="0" smtClean="0"/>
              <a:t>8-10</a:t>
            </a:r>
            <a:r>
              <a:rPr lang="tr-TR" altLang="tr-TR" dirty="0" smtClean="0"/>
              <a:t> gün</a:t>
            </a:r>
            <a:endParaRPr lang="en-US" altLang="tr-TR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2057400" y="2590800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019800" y="25146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419600" y="2819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419600" y="4724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1371600" y="4038600"/>
            <a:ext cx="2057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5562600" y="4267200"/>
            <a:ext cx="21336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486400" y="60960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V="1">
            <a:off x="8977313" y="1836738"/>
            <a:ext cx="0" cy="4262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6172200" y="1828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581400" y="5334000"/>
            <a:ext cx="1752600" cy="10429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tr-TR" dirty="0"/>
              <a:t>Anestrus,</a:t>
            </a:r>
          </a:p>
          <a:p>
            <a:pPr algn="ctr">
              <a:spcBef>
                <a:spcPct val="50000"/>
              </a:spcBef>
            </a:pPr>
            <a:r>
              <a:rPr lang="en-US" altLang="tr-TR" dirty="0"/>
              <a:t>~30-90 d</a:t>
            </a:r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www.yavuzozturkler.net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53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ÖSTRUS SİKLUSUNDA HORMONAL DEĞİŞİKLİKLER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lvl="8"/>
            <a:r>
              <a:rPr lang="tr-TR" dirty="0" smtClean="0"/>
              <a:t>                        </a:t>
            </a:r>
          </a:p>
          <a:p>
            <a:pPr lvl="8"/>
            <a:r>
              <a:rPr lang="tr-TR" dirty="0"/>
              <a:t> </a:t>
            </a:r>
            <a:r>
              <a:rPr lang="tr-TR" dirty="0" smtClean="0"/>
              <a:t>                        </a:t>
            </a:r>
            <a:r>
              <a:rPr lang="tr-TR" b="1" dirty="0">
                <a:solidFill>
                  <a:srgbClr val="FF0000"/>
                </a:solidFill>
              </a:rPr>
              <a:t>Östrojen</a:t>
            </a:r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dirty="0"/>
              <a:t> </a:t>
            </a:r>
            <a:r>
              <a:rPr lang="tr-TR" dirty="0" smtClean="0"/>
              <a:t>                  </a:t>
            </a:r>
            <a:r>
              <a:rPr lang="tr-TR" sz="1000" dirty="0" err="1" smtClean="0"/>
              <a:t>progesteron</a:t>
            </a:r>
            <a:r>
              <a:rPr lang="tr-TR" dirty="0" err="1" smtClean="0">
                <a:solidFill>
                  <a:srgbClr val="FF0000"/>
                </a:solidFill>
              </a:rPr>
              <a:t>PİKİ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066800" y="16002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066800" y="57150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5240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22885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9337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63855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3434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284656" y="5802867"/>
            <a:ext cx="192873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dirty="0" smtClean="0">
                <a:latin typeface="Helvetica" pitchFamily="-96" charset="0"/>
              </a:rPr>
              <a:t>4</a:t>
            </a:r>
            <a:endParaRPr lang="tr-TR" altLang="tr-TR" dirty="0" smtClean="0">
              <a:latin typeface="Helvetica" pitchFamily="-96" charset="0"/>
            </a:endParaRPr>
          </a:p>
          <a:p>
            <a:endParaRPr lang="tr-TR" altLang="tr-TR" dirty="0">
              <a:latin typeface="Helvetica" pitchFamily="-96" charset="0"/>
            </a:endParaRPr>
          </a:p>
          <a:p>
            <a:r>
              <a:rPr lang="tr-TR" dirty="0" err="1" smtClean="0">
                <a:solidFill>
                  <a:srgbClr val="FFC000"/>
                </a:solidFill>
              </a:rPr>
              <a:t>Progesteron</a:t>
            </a:r>
            <a:endParaRPr lang="tr-TR" dirty="0">
              <a:solidFill>
                <a:srgbClr val="FFC000"/>
              </a:solidFill>
            </a:endParaRPr>
          </a:p>
          <a:p>
            <a:endParaRPr lang="en-US" altLang="tr-TR" dirty="0">
              <a:latin typeface="Helvetica" pitchFamily="-96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41525" y="58181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8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679700" y="58181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12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87725" y="5818188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16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143000" y="5410200"/>
            <a:ext cx="3048000" cy="1588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082675" y="4999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 dirty="0">
                <a:solidFill>
                  <a:srgbClr val="9C6600"/>
                </a:solidFill>
                <a:latin typeface="Helvetica" pitchFamily="-96" charset="0"/>
              </a:rPr>
              <a:t>P</a:t>
            </a:r>
            <a:r>
              <a:rPr lang="en-US" altLang="tr-TR" sz="2000" baseline="-25000" dirty="0">
                <a:solidFill>
                  <a:srgbClr val="9C6600"/>
                </a:solidFill>
                <a:latin typeface="Helvetica" pitchFamily="-96" charset="0"/>
              </a:rPr>
              <a:t>4</a:t>
            </a:r>
            <a:endParaRPr lang="en-US" altLang="tr-TR" sz="2000" dirty="0">
              <a:latin typeface="Helvetica" pitchFamily="-96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2192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8288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30480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36576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24384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1101725" y="4932363"/>
            <a:ext cx="128588" cy="19050"/>
          </a:xfrm>
          <a:custGeom>
            <a:avLst/>
            <a:gdLst>
              <a:gd name="T0" fmla="*/ 0 w 81"/>
              <a:gd name="T1" fmla="*/ 19050 h 12"/>
              <a:gd name="T2" fmla="*/ 128588 w 81"/>
              <a:gd name="T3" fmla="*/ 11113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12">
                <a:moveTo>
                  <a:pt x="0" y="12"/>
                </a:moveTo>
                <a:cubicBezTo>
                  <a:pt x="35" y="0"/>
                  <a:pt x="9" y="7"/>
                  <a:pt x="81" y="7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443038" y="4935538"/>
            <a:ext cx="385762" cy="36512"/>
          </a:xfrm>
          <a:custGeom>
            <a:avLst/>
            <a:gdLst>
              <a:gd name="T0" fmla="*/ 11112 w 243"/>
              <a:gd name="T1" fmla="*/ 0 h 23"/>
              <a:gd name="T2" fmla="*/ 66675 w 243"/>
              <a:gd name="T3" fmla="*/ 7937 h 23"/>
              <a:gd name="T4" fmla="*/ 114300 w 243"/>
              <a:gd name="T5" fmla="*/ 23812 h 23"/>
              <a:gd name="T6" fmla="*/ 234950 w 243"/>
              <a:gd name="T7" fmla="*/ 15875 h 23"/>
              <a:gd name="T8" fmla="*/ 385762 w 243"/>
              <a:gd name="T9" fmla="*/ 15875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" h="23">
                <a:moveTo>
                  <a:pt x="7" y="0"/>
                </a:moveTo>
                <a:cubicBezTo>
                  <a:pt x="41" y="23"/>
                  <a:pt x="0" y="0"/>
                  <a:pt x="42" y="5"/>
                </a:cubicBezTo>
                <a:cubicBezTo>
                  <a:pt x="52" y="6"/>
                  <a:pt x="72" y="15"/>
                  <a:pt x="72" y="15"/>
                </a:cubicBezTo>
                <a:cubicBezTo>
                  <a:pt x="95" y="7"/>
                  <a:pt x="121" y="13"/>
                  <a:pt x="148" y="10"/>
                </a:cubicBezTo>
                <a:cubicBezTo>
                  <a:pt x="171" y="2"/>
                  <a:pt x="224" y="10"/>
                  <a:pt x="243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2068513" y="4935538"/>
            <a:ext cx="368300" cy="58737"/>
          </a:xfrm>
          <a:custGeom>
            <a:avLst/>
            <a:gdLst>
              <a:gd name="T0" fmla="*/ 0 w 232"/>
              <a:gd name="T1" fmla="*/ 0 h 37"/>
              <a:gd name="T2" fmla="*/ 47625 w 232"/>
              <a:gd name="T3" fmla="*/ 39687 h 37"/>
              <a:gd name="T4" fmla="*/ 96838 w 232"/>
              <a:gd name="T5" fmla="*/ 23812 h 37"/>
              <a:gd name="T6" fmla="*/ 120650 w 232"/>
              <a:gd name="T7" fmla="*/ 15875 h 37"/>
              <a:gd name="T8" fmla="*/ 184150 w 232"/>
              <a:gd name="T9" fmla="*/ 23812 h 37"/>
              <a:gd name="T10" fmla="*/ 215900 w 232"/>
              <a:gd name="T11" fmla="*/ 39687 h 37"/>
              <a:gd name="T12" fmla="*/ 368300 w 232"/>
              <a:gd name="T13" fmla="*/ 0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2" h="37">
                <a:moveTo>
                  <a:pt x="0" y="0"/>
                </a:moveTo>
                <a:cubicBezTo>
                  <a:pt x="2" y="2"/>
                  <a:pt x="23" y="25"/>
                  <a:pt x="30" y="25"/>
                </a:cubicBezTo>
                <a:cubicBezTo>
                  <a:pt x="40" y="25"/>
                  <a:pt x="50" y="18"/>
                  <a:pt x="61" y="15"/>
                </a:cubicBezTo>
                <a:cubicBezTo>
                  <a:pt x="66" y="13"/>
                  <a:pt x="76" y="10"/>
                  <a:pt x="76" y="10"/>
                </a:cubicBezTo>
                <a:cubicBezTo>
                  <a:pt x="85" y="37"/>
                  <a:pt x="93" y="22"/>
                  <a:pt x="116" y="15"/>
                </a:cubicBezTo>
                <a:cubicBezTo>
                  <a:pt x="122" y="18"/>
                  <a:pt x="128" y="25"/>
                  <a:pt x="136" y="25"/>
                </a:cubicBezTo>
                <a:cubicBezTo>
                  <a:pt x="141" y="25"/>
                  <a:pt x="229" y="2"/>
                  <a:pt x="232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2624138" y="4935538"/>
            <a:ext cx="419100" cy="49212"/>
          </a:xfrm>
          <a:custGeom>
            <a:avLst/>
            <a:gdLst>
              <a:gd name="T0" fmla="*/ 36513 w 264"/>
              <a:gd name="T1" fmla="*/ 7937 h 31"/>
              <a:gd name="T2" fmla="*/ 131763 w 264"/>
              <a:gd name="T3" fmla="*/ 31750 h 31"/>
              <a:gd name="T4" fmla="*/ 155575 w 264"/>
              <a:gd name="T5" fmla="*/ 23812 h 31"/>
              <a:gd name="T6" fmla="*/ 203200 w 264"/>
              <a:gd name="T7" fmla="*/ 39687 h 31"/>
              <a:gd name="T8" fmla="*/ 307975 w 264"/>
              <a:gd name="T9" fmla="*/ 49212 h 31"/>
              <a:gd name="T10" fmla="*/ 419100 w 264"/>
              <a:gd name="T11" fmla="*/ 0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4" h="31">
                <a:moveTo>
                  <a:pt x="23" y="5"/>
                </a:moveTo>
                <a:cubicBezTo>
                  <a:pt x="81" y="24"/>
                  <a:pt x="0" y="30"/>
                  <a:pt x="83" y="20"/>
                </a:cubicBezTo>
                <a:cubicBezTo>
                  <a:pt x="88" y="18"/>
                  <a:pt x="92" y="14"/>
                  <a:pt x="98" y="15"/>
                </a:cubicBezTo>
                <a:cubicBezTo>
                  <a:pt x="108" y="16"/>
                  <a:pt x="128" y="25"/>
                  <a:pt x="128" y="25"/>
                </a:cubicBezTo>
                <a:cubicBezTo>
                  <a:pt x="152" y="18"/>
                  <a:pt x="170" y="21"/>
                  <a:pt x="194" y="31"/>
                </a:cubicBezTo>
                <a:cubicBezTo>
                  <a:pt x="219" y="25"/>
                  <a:pt x="245" y="18"/>
                  <a:pt x="26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275013" y="4927600"/>
            <a:ext cx="384175" cy="68263"/>
          </a:xfrm>
          <a:custGeom>
            <a:avLst/>
            <a:gdLst>
              <a:gd name="T0" fmla="*/ 0 w 242"/>
              <a:gd name="T1" fmla="*/ 0 h 43"/>
              <a:gd name="T2" fmla="*/ 55563 w 242"/>
              <a:gd name="T3" fmla="*/ 23813 h 43"/>
              <a:gd name="T4" fmla="*/ 358775 w 242"/>
              <a:gd name="T5" fmla="*/ 0 h 43"/>
              <a:gd name="T6" fmla="*/ 384175 w 242"/>
              <a:gd name="T7" fmla="*/ 15875 h 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2" h="43">
                <a:moveTo>
                  <a:pt x="0" y="0"/>
                </a:moveTo>
                <a:cubicBezTo>
                  <a:pt x="7" y="21"/>
                  <a:pt x="14" y="21"/>
                  <a:pt x="35" y="15"/>
                </a:cubicBezTo>
                <a:cubicBezTo>
                  <a:pt x="143" y="18"/>
                  <a:pt x="160" y="43"/>
                  <a:pt x="226" y="0"/>
                </a:cubicBezTo>
                <a:cubicBezTo>
                  <a:pt x="231" y="3"/>
                  <a:pt x="242" y="10"/>
                  <a:pt x="242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130675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267200" y="4114800"/>
            <a:ext cx="152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endParaRPr lang="tr-TR" altLang="tr-TR"/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3867150" y="4935538"/>
            <a:ext cx="269875" cy="77787"/>
          </a:xfrm>
          <a:custGeom>
            <a:avLst/>
            <a:gdLst>
              <a:gd name="T0" fmla="*/ 22225 w 170"/>
              <a:gd name="T1" fmla="*/ 23812 h 49"/>
              <a:gd name="T2" fmla="*/ 63500 w 170"/>
              <a:gd name="T3" fmla="*/ 7937 h 49"/>
              <a:gd name="T4" fmla="*/ 103188 w 170"/>
              <a:gd name="T5" fmla="*/ 15875 h 49"/>
              <a:gd name="T6" fmla="*/ 174625 w 170"/>
              <a:gd name="T7" fmla="*/ 23812 h 49"/>
              <a:gd name="T8" fmla="*/ 269875 w 170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49">
                <a:moveTo>
                  <a:pt x="14" y="15"/>
                </a:moveTo>
                <a:cubicBezTo>
                  <a:pt x="60" y="29"/>
                  <a:pt x="0" y="16"/>
                  <a:pt x="40" y="5"/>
                </a:cubicBezTo>
                <a:cubicBezTo>
                  <a:pt x="48" y="2"/>
                  <a:pt x="56" y="8"/>
                  <a:pt x="65" y="10"/>
                </a:cubicBezTo>
                <a:cubicBezTo>
                  <a:pt x="78" y="49"/>
                  <a:pt x="86" y="22"/>
                  <a:pt x="110" y="15"/>
                </a:cubicBezTo>
                <a:cubicBezTo>
                  <a:pt x="134" y="21"/>
                  <a:pt x="152" y="17"/>
                  <a:pt x="17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4346575" y="3124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1066800" y="36814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 dirty="0">
                <a:solidFill>
                  <a:srgbClr val="0000FF"/>
                </a:solidFill>
                <a:latin typeface="Helvetica" pitchFamily="-96" charset="0"/>
              </a:rPr>
              <a:t>E</a:t>
            </a:r>
            <a:r>
              <a:rPr lang="en-US" altLang="tr-TR" sz="2000" baseline="-25000" dirty="0">
                <a:solidFill>
                  <a:srgbClr val="0000FF"/>
                </a:solidFill>
                <a:latin typeface="Helvetica" pitchFamily="-96" charset="0"/>
              </a:rPr>
              <a:t>2</a:t>
            </a:r>
            <a:endParaRPr lang="en-US" altLang="tr-TR" sz="2000" dirty="0">
              <a:latin typeface="Helvetica" pitchFamily="-96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641725" y="6172200"/>
            <a:ext cx="18385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tr-TR" altLang="tr-TR" dirty="0" smtClean="0">
                <a:latin typeface="Helvetica" pitchFamily="-96" charset="0"/>
              </a:rPr>
              <a:t>HAFTALAR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1851025" y="25908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dirty="0">
                <a:solidFill>
                  <a:schemeClr val="accent2"/>
                </a:solidFill>
                <a:latin typeface="Helvetica" pitchFamily="-96" charset="0"/>
              </a:rPr>
              <a:t>Ö</a:t>
            </a:r>
            <a:r>
              <a:rPr lang="en-US" altLang="tr-TR" dirty="0" err="1" smtClean="0">
                <a:solidFill>
                  <a:schemeClr val="accent2"/>
                </a:solidFill>
                <a:latin typeface="Helvetica" pitchFamily="-96" charset="0"/>
              </a:rPr>
              <a:t>strus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447800" y="3048000"/>
            <a:ext cx="9906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2057400" y="3048000"/>
            <a:ext cx="3810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2438400" y="3048000"/>
            <a:ext cx="762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2438400" y="3048000"/>
            <a:ext cx="6858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2438400" y="3048000"/>
            <a:ext cx="12954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4576763" y="4208463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5186363" y="4208463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4459288" y="4949825"/>
            <a:ext cx="128587" cy="19050"/>
          </a:xfrm>
          <a:custGeom>
            <a:avLst/>
            <a:gdLst>
              <a:gd name="T0" fmla="*/ 0 w 81"/>
              <a:gd name="T1" fmla="*/ 19050 h 12"/>
              <a:gd name="T2" fmla="*/ 128587 w 81"/>
              <a:gd name="T3" fmla="*/ 11113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12">
                <a:moveTo>
                  <a:pt x="0" y="12"/>
                </a:moveTo>
                <a:cubicBezTo>
                  <a:pt x="35" y="0"/>
                  <a:pt x="9" y="7"/>
                  <a:pt x="81" y="7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4800600" y="4953000"/>
            <a:ext cx="385763" cy="36513"/>
          </a:xfrm>
          <a:custGeom>
            <a:avLst/>
            <a:gdLst>
              <a:gd name="T0" fmla="*/ 11113 w 243"/>
              <a:gd name="T1" fmla="*/ 0 h 23"/>
              <a:gd name="T2" fmla="*/ 66675 w 243"/>
              <a:gd name="T3" fmla="*/ 7938 h 23"/>
              <a:gd name="T4" fmla="*/ 114300 w 243"/>
              <a:gd name="T5" fmla="*/ 23813 h 23"/>
              <a:gd name="T6" fmla="*/ 234950 w 243"/>
              <a:gd name="T7" fmla="*/ 15875 h 23"/>
              <a:gd name="T8" fmla="*/ 385763 w 243"/>
              <a:gd name="T9" fmla="*/ 15875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" h="23">
                <a:moveTo>
                  <a:pt x="7" y="0"/>
                </a:moveTo>
                <a:cubicBezTo>
                  <a:pt x="41" y="23"/>
                  <a:pt x="0" y="0"/>
                  <a:pt x="42" y="5"/>
                </a:cubicBezTo>
                <a:cubicBezTo>
                  <a:pt x="52" y="6"/>
                  <a:pt x="72" y="15"/>
                  <a:pt x="72" y="15"/>
                </a:cubicBezTo>
                <a:cubicBezTo>
                  <a:pt x="95" y="7"/>
                  <a:pt x="121" y="13"/>
                  <a:pt x="148" y="10"/>
                </a:cubicBezTo>
                <a:cubicBezTo>
                  <a:pt x="171" y="2"/>
                  <a:pt x="224" y="10"/>
                  <a:pt x="243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>
            <a:off x="529907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600392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>
            <a:off x="670877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741362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5102225" y="58197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4</a:t>
            </a:r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5816600" y="58197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8</a:t>
            </a:r>
          </a:p>
        </p:txBody>
      </p:sp>
      <p:sp>
        <p:nvSpPr>
          <p:cNvPr id="49" name="Text Box 48"/>
          <p:cNvSpPr txBox="1">
            <a:spLocks noChangeArrowheads="1"/>
          </p:cNvSpPr>
          <p:nvPr/>
        </p:nvSpPr>
        <p:spPr bwMode="auto">
          <a:xfrm>
            <a:off x="6454775" y="58197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12</a:t>
            </a:r>
          </a:p>
        </p:txBody>
      </p:sp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7162800" y="5819775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16</a:t>
            </a:r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8021638" y="56007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7767638" y="5819775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20</a:t>
            </a:r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4419600" y="5410200"/>
            <a:ext cx="990600" cy="0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5410200" y="4076700"/>
            <a:ext cx="1219200" cy="1333500"/>
          </a:xfrm>
          <a:custGeom>
            <a:avLst/>
            <a:gdLst>
              <a:gd name="T0" fmla="*/ 0 w 768"/>
              <a:gd name="T1" fmla="*/ 1333500 h 840"/>
              <a:gd name="T2" fmla="*/ 228600 w 768"/>
              <a:gd name="T3" fmla="*/ 419100 h 840"/>
              <a:gd name="T4" fmla="*/ 609600 w 768"/>
              <a:gd name="T5" fmla="*/ 38100 h 840"/>
              <a:gd name="T6" fmla="*/ 990600 w 768"/>
              <a:gd name="T7" fmla="*/ 647700 h 840"/>
              <a:gd name="T8" fmla="*/ 1219200 w 768"/>
              <a:gd name="T9" fmla="*/ 1333500 h 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840">
                <a:moveTo>
                  <a:pt x="0" y="840"/>
                </a:moveTo>
                <a:cubicBezTo>
                  <a:pt x="40" y="620"/>
                  <a:pt x="80" y="400"/>
                  <a:pt x="144" y="264"/>
                </a:cubicBezTo>
                <a:cubicBezTo>
                  <a:pt x="208" y="128"/>
                  <a:pt x="304" y="0"/>
                  <a:pt x="384" y="24"/>
                </a:cubicBezTo>
                <a:cubicBezTo>
                  <a:pt x="464" y="48"/>
                  <a:pt x="560" y="272"/>
                  <a:pt x="624" y="408"/>
                </a:cubicBezTo>
                <a:cubicBezTo>
                  <a:pt x="688" y="544"/>
                  <a:pt x="744" y="768"/>
                  <a:pt x="768" y="840"/>
                </a:cubicBezTo>
              </a:path>
            </a:pathLst>
          </a:custGeom>
          <a:noFill/>
          <a:ln w="38100" cap="flat" cmpd="sng">
            <a:solidFill>
              <a:srgbClr val="9C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6629400" y="5410200"/>
            <a:ext cx="1371600" cy="0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6" name="Freeform 55"/>
          <p:cNvSpPr>
            <a:spLocks/>
          </p:cNvSpPr>
          <p:nvPr/>
        </p:nvSpPr>
        <p:spPr bwMode="auto">
          <a:xfrm>
            <a:off x="7240588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7" name="Freeform 56"/>
          <p:cNvSpPr>
            <a:spLocks/>
          </p:cNvSpPr>
          <p:nvPr/>
        </p:nvSpPr>
        <p:spPr bwMode="auto">
          <a:xfrm>
            <a:off x="7850188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8" name="Freeform 57"/>
          <p:cNvSpPr>
            <a:spLocks/>
          </p:cNvSpPr>
          <p:nvPr/>
        </p:nvSpPr>
        <p:spPr bwMode="auto">
          <a:xfrm>
            <a:off x="7467600" y="4927600"/>
            <a:ext cx="384175" cy="68263"/>
          </a:xfrm>
          <a:custGeom>
            <a:avLst/>
            <a:gdLst>
              <a:gd name="T0" fmla="*/ 0 w 242"/>
              <a:gd name="T1" fmla="*/ 0 h 43"/>
              <a:gd name="T2" fmla="*/ 55563 w 242"/>
              <a:gd name="T3" fmla="*/ 23813 h 43"/>
              <a:gd name="T4" fmla="*/ 358775 w 242"/>
              <a:gd name="T5" fmla="*/ 0 h 43"/>
              <a:gd name="T6" fmla="*/ 384175 w 242"/>
              <a:gd name="T7" fmla="*/ 15875 h 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2" h="43">
                <a:moveTo>
                  <a:pt x="0" y="0"/>
                </a:moveTo>
                <a:cubicBezTo>
                  <a:pt x="7" y="21"/>
                  <a:pt x="14" y="21"/>
                  <a:pt x="35" y="15"/>
                </a:cubicBezTo>
                <a:cubicBezTo>
                  <a:pt x="143" y="18"/>
                  <a:pt x="160" y="43"/>
                  <a:pt x="226" y="0"/>
                </a:cubicBezTo>
                <a:cubicBezTo>
                  <a:pt x="231" y="3"/>
                  <a:pt x="242" y="10"/>
                  <a:pt x="242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" name="Freeform 58"/>
          <p:cNvSpPr>
            <a:spLocks/>
          </p:cNvSpPr>
          <p:nvPr/>
        </p:nvSpPr>
        <p:spPr bwMode="auto">
          <a:xfrm>
            <a:off x="8059738" y="4935538"/>
            <a:ext cx="269875" cy="77787"/>
          </a:xfrm>
          <a:custGeom>
            <a:avLst/>
            <a:gdLst>
              <a:gd name="T0" fmla="*/ 22225 w 170"/>
              <a:gd name="T1" fmla="*/ 23812 h 49"/>
              <a:gd name="T2" fmla="*/ 63500 w 170"/>
              <a:gd name="T3" fmla="*/ 7937 h 49"/>
              <a:gd name="T4" fmla="*/ 103188 w 170"/>
              <a:gd name="T5" fmla="*/ 15875 h 49"/>
              <a:gd name="T6" fmla="*/ 174625 w 170"/>
              <a:gd name="T7" fmla="*/ 23812 h 49"/>
              <a:gd name="T8" fmla="*/ 269875 w 170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49">
                <a:moveTo>
                  <a:pt x="14" y="15"/>
                </a:moveTo>
                <a:cubicBezTo>
                  <a:pt x="60" y="29"/>
                  <a:pt x="0" y="16"/>
                  <a:pt x="40" y="5"/>
                </a:cubicBezTo>
                <a:cubicBezTo>
                  <a:pt x="48" y="2"/>
                  <a:pt x="56" y="8"/>
                  <a:pt x="65" y="10"/>
                </a:cubicBezTo>
                <a:cubicBezTo>
                  <a:pt x="78" y="49"/>
                  <a:pt x="86" y="22"/>
                  <a:pt x="110" y="15"/>
                </a:cubicBezTo>
                <a:cubicBezTo>
                  <a:pt x="134" y="21"/>
                  <a:pt x="152" y="17"/>
                  <a:pt x="17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6510338" y="4919663"/>
            <a:ext cx="727075" cy="31750"/>
          </a:xfrm>
          <a:custGeom>
            <a:avLst/>
            <a:gdLst>
              <a:gd name="T0" fmla="*/ 0 w 458"/>
              <a:gd name="T1" fmla="*/ 23813 h 20"/>
              <a:gd name="T2" fmla="*/ 95250 w 458"/>
              <a:gd name="T3" fmla="*/ 15875 h 20"/>
              <a:gd name="T4" fmla="*/ 142875 w 458"/>
              <a:gd name="T5" fmla="*/ 0 h 20"/>
              <a:gd name="T6" fmla="*/ 727075 w 458"/>
              <a:gd name="T7" fmla="*/ 31750 h 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58" h="20">
                <a:moveTo>
                  <a:pt x="0" y="15"/>
                </a:moveTo>
                <a:cubicBezTo>
                  <a:pt x="20" y="13"/>
                  <a:pt x="40" y="13"/>
                  <a:pt x="60" y="10"/>
                </a:cubicBezTo>
                <a:cubicBezTo>
                  <a:pt x="70" y="8"/>
                  <a:pt x="90" y="0"/>
                  <a:pt x="90" y="0"/>
                </a:cubicBezTo>
                <a:cubicBezTo>
                  <a:pt x="212" y="17"/>
                  <a:pt x="334" y="20"/>
                  <a:pt x="458" y="2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5407025" y="4959350"/>
            <a:ext cx="88900" cy="7938"/>
          </a:xfrm>
          <a:custGeom>
            <a:avLst/>
            <a:gdLst>
              <a:gd name="T0" fmla="*/ 0 w 56"/>
              <a:gd name="T1" fmla="*/ 7938 h 5"/>
              <a:gd name="T2" fmla="*/ 88900 w 56"/>
              <a:gd name="T3" fmla="*/ 0 h 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" h="5">
                <a:moveTo>
                  <a:pt x="0" y="5"/>
                </a:moveTo>
                <a:cubicBezTo>
                  <a:pt x="18" y="3"/>
                  <a:pt x="56" y="0"/>
                  <a:pt x="56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4435475" y="4999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9C6600"/>
                </a:solidFill>
                <a:latin typeface="Helvetica" pitchFamily="-96" charset="0"/>
              </a:rPr>
              <a:t>P</a:t>
            </a:r>
            <a:r>
              <a:rPr lang="en-US" altLang="tr-TR" sz="2000" baseline="-25000">
                <a:solidFill>
                  <a:srgbClr val="9C6600"/>
                </a:solidFill>
                <a:latin typeface="Helvetica" pitchFamily="-96" charset="0"/>
              </a:rPr>
              <a:t>4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4419600" y="36814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0000FF"/>
                </a:solidFill>
                <a:latin typeface="Helvetica" pitchFamily="-96" charset="0"/>
              </a:rPr>
              <a:t>E</a:t>
            </a:r>
            <a:r>
              <a:rPr lang="en-US" altLang="tr-TR" sz="2000" baseline="-25000">
                <a:solidFill>
                  <a:srgbClr val="0000FF"/>
                </a:solidFill>
                <a:latin typeface="Helvetica" pitchFamily="-96" charset="0"/>
              </a:rPr>
              <a:t>2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2828925" y="2592388"/>
            <a:ext cx="1330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dirty="0">
                <a:latin typeface="Helvetica" pitchFamily="-96" charset="0"/>
              </a:rPr>
              <a:t>(9 </a:t>
            </a:r>
            <a:r>
              <a:rPr lang="tr-TR" altLang="tr-TR" dirty="0" smtClean="0">
                <a:latin typeface="Helvetica" pitchFamily="-96" charset="0"/>
              </a:rPr>
              <a:t>GÜN</a:t>
            </a:r>
            <a:r>
              <a:rPr lang="en-US" altLang="tr-TR" dirty="0" smtClean="0">
                <a:latin typeface="Helvetica" pitchFamily="-96" charset="0"/>
              </a:rPr>
              <a:t>)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66" name="Sağ Ok 65"/>
          <p:cNvSpPr/>
          <p:nvPr/>
        </p:nvSpPr>
        <p:spPr>
          <a:xfrm>
            <a:off x="4800600" y="3789040"/>
            <a:ext cx="1016000" cy="90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7" name="Aşağı Ok 66"/>
          <p:cNvSpPr/>
          <p:nvPr/>
        </p:nvSpPr>
        <p:spPr>
          <a:xfrm>
            <a:off x="1381125" y="5339618"/>
            <a:ext cx="123825" cy="1079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Altbilgi Yer Tutucusu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7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8781" y="348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PROÖSTRUS VE ÖSTRUSTA DİŞİ KEDİDE HORMONAL DEĞİŞİKLİKLER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94671"/>
            <a:ext cx="8229600" cy="4339193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060161" y="17145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066800" y="57150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5240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22885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9337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63855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343400" y="55911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27150" y="58181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4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41525" y="58181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8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679700" y="58181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12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87725" y="5818188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16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143000" y="5410200"/>
            <a:ext cx="3048000" cy="1588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082675" y="4999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9C6600"/>
                </a:solidFill>
                <a:latin typeface="Helvetica" pitchFamily="-96" charset="0"/>
              </a:rPr>
              <a:t>P</a:t>
            </a:r>
            <a:r>
              <a:rPr lang="en-US" altLang="tr-TR" sz="2000" baseline="-25000">
                <a:solidFill>
                  <a:srgbClr val="9C6600"/>
                </a:solidFill>
                <a:latin typeface="Helvetica" pitchFamily="-96" charset="0"/>
              </a:rPr>
              <a:t>4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2192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8288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30480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36576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2438400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1101725" y="4932363"/>
            <a:ext cx="128588" cy="19050"/>
          </a:xfrm>
          <a:custGeom>
            <a:avLst/>
            <a:gdLst>
              <a:gd name="T0" fmla="*/ 0 w 81"/>
              <a:gd name="T1" fmla="*/ 19050 h 12"/>
              <a:gd name="T2" fmla="*/ 128588 w 81"/>
              <a:gd name="T3" fmla="*/ 11113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12">
                <a:moveTo>
                  <a:pt x="0" y="12"/>
                </a:moveTo>
                <a:cubicBezTo>
                  <a:pt x="35" y="0"/>
                  <a:pt x="9" y="7"/>
                  <a:pt x="81" y="7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443038" y="4935538"/>
            <a:ext cx="385762" cy="36512"/>
          </a:xfrm>
          <a:custGeom>
            <a:avLst/>
            <a:gdLst>
              <a:gd name="T0" fmla="*/ 11112 w 243"/>
              <a:gd name="T1" fmla="*/ 0 h 23"/>
              <a:gd name="T2" fmla="*/ 66675 w 243"/>
              <a:gd name="T3" fmla="*/ 7937 h 23"/>
              <a:gd name="T4" fmla="*/ 114300 w 243"/>
              <a:gd name="T5" fmla="*/ 23812 h 23"/>
              <a:gd name="T6" fmla="*/ 234950 w 243"/>
              <a:gd name="T7" fmla="*/ 15875 h 23"/>
              <a:gd name="T8" fmla="*/ 385762 w 243"/>
              <a:gd name="T9" fmla="*/ 15875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" h="23">
                <a:moveTo>
                  <a:pt x="7" y="0"/>
                </a:moveTo>
                <a:cubicBezTo>
                  <a:pt x="41" y="23"/>
                  <a:pt x="0" y="0"/>
                  <a:pt x="42" y="5"/>
                </a:cubicBezTo>
                <a:cubicBezTo>
                  <a:pt x="52" y="6"/>
                  <a:pt x="72" y="15"/>
                  <a:pt x="72" y="15"/>
                </a:cubicBezTo>
                <a:cubicBezTo>
                  <a:pt x="95" y="7"/>
                  <a:pt x="121" y="13"/>
                  <a:pt x="148" y="10"/>
                </a:cubicBezTo>
                <a:cubicBezTo>
                  <a:pt x="171" y="2"/>
                  <a:pt x="224" y="10"/>
                  <a:pt x="243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2068513" y="4935538"/>
            <a:ext cx="368300" cy="58737"/>
          </a:xfrm>
          <a:custGeom>
            <a:avLst/>
            <a:gdLst>
              <a:gd name="T0" fmla="*/ 0 w 232"/>
              <a:gd name="T1" fmla="*/ 0 h 37"/>
              <a:gd name="T2" fmla="*/ 47625 w 232"/>
              <a:gd name="T3" fmla="*/ 39687 h 37"/>
              <a:gd name="T4" fmla="*/ 96838 w 232"/>
              <a:gd name="T5" fmla="*/ 23812 h 37"/>
              <a:gd name="T6" fmla="*/ 120650 w 232"/>
              <a:gd name="T7" fmla="*/ 15875 h 37"/>
              <a:gd name="T8" fmla="*/ 184150 w 232"/>
              <a:gd name="T9" fmla="*/ 23812 h 37"/>
              <a:gd name="T10" fmla="*/ 215900 w 232"/>
              <a:gd name="T11" fmla="*/ 39687 h 37"/>
              <a:gd name="T12" fmla="*/ 368300 w 232"/>
              <a:gd name="T13" fmla="*/ 0 h 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2" h="37">
                <a:moveTo>
                  <a:pt x="0" y="0"/>
                </a:moveTo>
                <a:cubicBezTo>
                  <a:pt x="2" y="2"/>
                  <a:pt x="23" y="25"/>
                  <a:pt x="30" y="25"/>
                </a:cubicBezTo>
                <a:cubicBezTo>
                  <a:pt x="40" y="25"/>
                  <a:pt x="50" y="18"/>
                  <a:pt x="61" y="15"/>
                </a:cubicBezTo>
                <a:cubicBezTo>
                  <a:pt x="66" y="13"/>
                  <a:pt x="76" y="10"/>
                  <a:pt x="76" y="10"/>
                </a:cubicBezTo>
                <a:cubicBezTo>
                  <a:pt x="85" y="37"/>
                  <a:pt x="93" y="22"/>
                  <a:pt x="116" y="15"/>
                </a:cubicBezTo>
                <a:cubicBezTo>
                  <a:pt x="122" y="18"/>
                  <a:pt x="128" y="25"/>
                  <a:pt x="136" y="25"/>
                </a:cubicBezTo>
                <a:cubicBezTo>
                  <a:pt x="141" y="25"/>
                  <a:pt x="229" y="2"/>
                  <a:pt x="232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2624138" y="4935538"/>
            <a:ext cx="419100" cy="49212"/>
          </a:xfrm>
          <a:custGeom>
            <a:avLst/>
            <a:gdLst>
              <a:gd name="T0" fmla="*/ 36513 w 264"/>
              <a:gd name="T1" fmla="*/ 7937 h 31"/>
              <a:gd name="T2" fmla="*/ 131763 w 264"/>
              <a:gd name="T3" fmla="*/ 31750 h 31"/>
              <a:gd name="T4" fmla="*/ 155575 w 264"/>
              <a:gd name="T5" fmla="*/ 23812 h 31"/>
              <a:gd name="T6" fmla="*/ 203200 w 264"/>
              <a:gd name="T7" fmla="*/ 39687 h 31"/>
              <a:gd name="T8" fmla="*/ 307975 w 264"/>
              <a:gd name="T9" fmla="*/ 49212 h 31"/>
              <a:gd name="T10" fmla="*/ 419100 w 264"/>
              <a:gd name="T11" fmla="*/ 0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4" h="31">
                <a:moveTo>
                  <a:pt x="23" y="5"/>
                </a:moveTo>
                <a:cubicBezTo>
                  <a:pt x="81" y="24"/>
                  <a:pt x="0" y="30"/>
                  <a:pt x="83" y="20"/>
                </a:cubicBezTo>
                <a:cubicBezTo>
                  <a:pt x="88" y="18"/>
                  <a:pt x="92" y="14"/>
                  <a:pt x="98" y="15"/>
                </a:cubicBezTo>
                <a:cubicBezTo>
                  <a:pt x="108" y="16"/>
                  <a:pt x="128" y="25"/>
                  <a:pt x="128" y="25"/>
                </a:cubicBezTo>
                <a:cubicBezTo>
                  <a:pt x="152" y="18"/>
                  <a:pt x="170" y="21"/>
                  <a:pt x="194" y="31"/>
                </a:cubicBezTo>
                <a:cubicBezTo>
                  <a:pt x="219" y="25"/>
                  <a:pt x="245" y="18"/>
                  <a:pt x="26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275013" y="4927600"/>
            <a:ext cx="384175" cy="68263"/>
          </a:xfrm>
          <a:custGeom>
            <a:avLst/>
            <a:gdLst>
              <a:gd name="T0" fmla="*/ 0 w 242"/>
              <a:gd name="T1" fmla="*/ 0 h 43"/>
              <a:gd name="T2" fmla="*/ 55563 w 242"/>
              <a:gd name="T3" fmla="*/ 23813 h 43"/>
              <a:gd name="T4" fmla="*/ 358775 w 242"/>
              <a:gd name="T5" fmla="*/ 0 h 43"/>
              <a:gd name="T6" fmla="*/ 384175 w 242"/>
              <a:gd name="T7" fmla="*/ 15875 h 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2" h="43">
                <a:moveTo>
                  <a:pt x="0" y="0"/>
                </a:moveTo>
                <a:cubicBezTo>
                  <a:pt x="7" y="21"/>
                  <a:pt x="14" y="21"/>
                  <a:pt x="35" y="15"/>
                </a:cubicBezTo>
                <a:cubicBezTo>
                  <a:pt x="143" y="18"/>
                  <a:pt x="160" y="43"/>
                  <a:pt x="226" y="0"/>
                </a:cubicBezTo>
                <a:cubicBezTo>
                  <a:pt x="231" y="3"/>
                  <a:pt x="242" y="10"/>
                  <a:pt x="242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130675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267200" y="4114800"/>
            <a:ext cx="152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endParaRPr lang="tr-TR" altLang="tr-TR"/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3867150" y="4935538"/>
            <a:ext cx="269875" cy="77787"/>
          </a:xfrm>
          <a:custGeom>
            <a:avLst/>
            <a:gdLst>
              <a:gd name="T0" fmla="*/ 22225 w 170"/>
              <a:gd name="T1" fmla="*/ 23812 h 49"/>
              <a:gd name="T2" fmla="*/ 63500 w 170"/>
              <a:gd name="T3" fmla="*/ 7937 h 49"/>
              <a:gd name="T4" fmla="*/ 103188 w 170"/>
              <a:gd name="T5" fmla="*/ 15875 h 49"/>
              <a:gd name="T6" fmla="*/ 174625 w 170"/>
              <a:gd name="T7" fmla="*/ 23812 h 49"/>
              <a:gd name="T8" fmla="*/ 269875 w 170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49">
                <a:moveTo>
                  <a:pt x="14" y="15"/>
                </a:moveTo>
                <a:cubicBezTo>
                  <a:pt x="60" y="29"/>
                  <a:pt x="0" y="16"/>
                  <a:pt x="40" y="5"/>
                </a:cubicBezTo>
                <a:cubicBezTo>
                  <a:pt x="48" y="2"/>
                  <a:pt x="56" y="8"/>
                  <a:pt x="65" y="10"/>
                </a:cubicBezTo>
                <a:cubicBezTo>
                  <a:pt x="78" y="49"/>
                  <a:pt x="86" y="22"/>
                  <a:pt x="110" y="15"/>
                </a:cubicBezTo>
                <a:cubicBezTo>
                  <a:pt x="134" y="21"/>
                  <a:pt x="152" y="17"/>
                  <a:pt x="17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4346575" y="3124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1066800" y="36814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0000FF"/>
                </a:solidFill>
                <a:latin typeface="Helvetica" pitchFamily="-96" charset="0"/>
              </a:rPr>
              <a:t>E</a:t>
            </a:r>
            <a:r>
              <a:rPr lang="en-US" altLang="tr-TR" sz="2000" baseline="-25000">
                <a:solidFill>
                  <a:srgbClr val="0000FF"/>
                </a:solidFill>
                <a:latin typeface="Helvetica" pitchFamily="-96" charset="0"/>
              </a:rPr>
              <a:t>2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2057400" y="4419600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2667000" y="4419600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905000" y="4992688"/>
            <a:ext cx="1274708" cy="369332"/>
          </a:xfrm>
          <a:prstGeom prst="rect">
            <a:avLst/>
          </a:prstGeom>
          <a:noFill/>
          <a:ln>
            <a:noFill/>
          </a:ln>
          <a:effectLst>
            <a:outerShdw dist="25399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1800" dirty="0" smtClean="0">
                <a:solidFill>
                  <a:schemeClr val="hlink"/>
                </a:solidFill>
                <a:latin typeface="Helvetica" pitchFamily="-96" charset="0"/>
              </a:rPr>
              <a:t>Pro</a:t>
            </a:r>
            <a:r>
              <a:rPr lang="tr-TR" altLang="tr-TR" sz="1800" dirty="0" smtClean="0">
                <a:solidFill>
                  <a:schemeClr val="hlink"/>
                </a:solidFill>
                <a:latin typeface="Helvetica" pitchFamily="-96" charset="0"/>
              </a:rPr>
              <a:t>ö</a:t>
            </a:r>
            <a:r>
              <a:rPr lang="en-US" altLang="tr-TR" sz="1800" dirty="0" err="1" smtClean="0">
                <a:solidFill>
                  <a:schemeClr val="hlink"/>
                </a:solidFill>
                <a:latin typeface="Helvetica" pitchFamily="-96" charset="0"/>
              </a:rPr>
              <a:t>strus</a:t>
            </a:r>
            <a:endParaRPr lang="en-US" altLang="tr-TR" sz="1800" dirty="0">
              <a:solidFill>
                <a:schemeClr val="hlink"/>
              </a:solidFill>
              <a:latin typeface="Helvetica" pitchFamily="-96" charset="0"/>
            </a:endParaRP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 flipV="1">
            <a:off x="2262188" y="4548188"/>
            <a:ext cx="176212" cy="48101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 flipV="1">
            <a:off x="2590800" y="4543425"/>
            <a:ext cx="252413" cy="48577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1851025" y="25908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dirty="0" smtClean="0">
                <a:solidFill>
                  <a:schemeClr val="accent2"/>
                </a:solidFill>
                <a:latin typeface="Helvetica" pitchFamily="-96" charset="0"/>
              </a:rPr>
              <a:t>Ö</a:t>
            </a:r>
            <a:r>
              <a:rPr lang="en-US" altLang="tr-TR" dirty="0" err="1" smtClean="0">
                <a:solidFill>
                  <a:schemeClr val="accent2"/>
                </a:solidFill>
                <a:latin typeface="Helvetica" pitchFamily="-96" charset="0"/>
              </a:rPr>
              <a:t>strus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1447800" y="3048000"/>
            <a:ext cx="9906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H="1">
            <a:off x="2057400" y="3048000"/>
            <a:ext cx="3810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2438400" y="3048000"/>
            <a:ext cx="762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438400" y="3048000"/>
            <a:ext cx="6858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2438400" y="3048000"/>
            <a:ext cx="12954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>
            <a:off x="1447800" y="4419600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3276600" y="4419600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 flipV="1">
            <a:off x="1600200" y="4495800"/>
            <a:ext cx="7620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 flipV="1">
            <a:off x="2667000" y="4572000"/>
            <a:ext cx="76200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" name="Freeform 46"/>
          <p:cNvSpPr>
            <a:spLocks/>
          </p:cNvSpPr>
          <p:nvPr/>
        </p:nvSpPr>
        <p:spPr bwMode="auto">
          <a:xfrm>
            <a:off x="4576763" y="4208463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5186363" y="4208463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4459288" y="4949825"/>
            <a:ext cx="128587" cy="19050"/>
          </a:xfrm>
          <a:custGeom>
            <a:avLst/>
            <a:gdLst>
              <a:gd name="T0" fmla="*/ 0 w 81"/>
              <a:gd name="T1" fmla="*/ 19050 h 12"/>
              <a:gd name="T2" fmla="*/ 128587 w 81"/>
              <a:gd name="T3" fmla="*/ 11113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12">
                <a:moveTo>
                  <a:pt x="0" y="12"/>
                </a:moveTo>
                <a:cubicBezTo>
                  <a:pt x="35" y="0"/>
                  <a:pt x="9" y="7"/>
                  <a:pt x="81" y="7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" name="Freeform 49"/>
          <p:cNvSpPr>
            <a:spLocks/>
          </p:cNvSpPr>
          <p:nvPr/>
        </p:nvSpPr>
        <p:spPr bwMode="auto">
          <a:xfrm>
            <a:off x="4800600" y="4953000"/>
            <a:ext cx="385763" cy="36513"/>
          </a:xfrm>
          <a:custGeom>
            <a:avLst/>
            <a:gdLst>
              <a:gd name="T0" fmla="*/ 11113 w 243"/>
              <a:gd name="T1" fmla="*/ 0 h 23"/>
              <a:gd name="T2" fmla="*/ 66675 w 243"/>
              <a:gd name="T3" fmla="*/ 7938 h 23"/>
              <a:gd name="T4" fmla="*/ 114300 w 243"/>
              <a:gd name="T5" fmla="*/ 23813 h 23"/>
              <a:gd name="T6" fmla="*/ 234950 w 243"/>
              <a:gd name="T7" fmla="*/ 15875 h 23"/>
              <a:gd name="T8" fmla="*/ 385763 w 243"/>
              <a:gd name="T9" fmla="*/ 15875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" h="23">
                <a:moveTo>
                  <a:pt x="7" y="0"/>
                </a:moveTo>
                <a:cubicBezTo>
                  <a:pt x="41" y="23"/>
                  <a:pt x="0" y="0"/>
                  <a:pt x="42" y="5"/>
                </a:cubicBezTo>
                <a:cubicBezTo>
                  <a:pt x="52" y="6"/>
                  <a:pt x="72" y="15"/>
                  <a:pt x="72" y="15"/>
                </a:cubicBezTo>
                <a:cubicBezTo>
                  <a:pt x="95" y="7"/>
                  <a:pt x="121" y="13"/>
                  <a:pt x="148" y="10"/>
                </a:cubicBezTo>
                <a:cubicBezTo>
                  <a:pt x="171" y="2"/>
                  <a:pt x="224" y="10"/>
                  <a:pt x="243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529907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600392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670877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7413625" y="559276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5102225" y="58197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4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5816600" y="58197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8</a:t>
            </a: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6454775" y="58197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>
                <a:latin typeface="Helvetica" pitchFamily="-96" charset="0"/>
              </a:rPr>
              <a:t>12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7162800" y="5819775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16</a:t>
            </a:r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8021638" y="56007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7767638" y="5819775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>
                <a:latin typeface="Helvetica" pitchFamily="-96" charset="0"/>
              </a:rPr>
              <a:t>20</a:t>
            </a:r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4419600" y="5410200"/>
            <a:ext cx="990600" cy="0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" name="Freeform 61"/>
          <p:cNvSpPr>
            <a:spLocks/>
          </p:cNvSpPr>
          <p:nvPr/>
        </p:nvSpPr>
        <p:spPr bwMode="auto">
          <a:xfrm>
            <a:off x="5410200" y="4076700"/>
            <a:ext cx="1219200" cy="1333500"/>
          </a:xfrm>
          <a:custGeom>
            <a:avLst/>
            <a:gdLst>
              <a:gd name="T0" fmla="*/ 0 w 768"/>
              <a:gd name="T1" fmla="*/ 1333500 h 840"/>
              <a:gd name="T2" fmla="*/ 228600 w 768"/>
              <a:gd name="T3" fmla="*/ 419100 h 840"/>
              <a:gd name="T4" fmla="*/ 609600 w 768"/>
              <a:gd name="T5" fmla="*/ 38100 h 840"/>
              <a:gd name="T6" fmla="*/ 990600 w 768"/>
              <a:gd name="T7" fmla="*/ 647700 h 840"/>
              <a:gd name="T8" fmla="*/ 1219200 w 768"/>
              <a:gd name="T9" fmla="*/ 1333500 h 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840">
                <a:moveTo>
                  <a:pt x="0" y="840"/>
                </a:moveTo>
                <a:cubicBezTo>
                  <a:pt x="40" y="620"/>
                  <a:pt x="80" y="400"/>
                  <a:pt x="144" y="264"/>
                </a:cubicBezTo>
                <a:cubicBezTo>
                  <a:pt x="208" y="128"/>
                  <a:pt x="304" y="0"/>
                  <a:pt x="384" y="24"/>
                </a:cubicBezTo>
                <a:cubicBezTo>
                  <a:pt x="464" y="48"/>
                  <a:pt x="560" y="272"/>
                  <a:pt x="624" y="408"/>
                </a:cubicBezTo>
                <a:cubicBezTo>
                  <a:pt x="688" y="544"/>
                  <a:pt x="744" y="768"/>
                  <a:pt x="768" y="840"/>
                </a:cubicBezTo>
              </a:path>
            </a:pathLst>
          </a:custGeom>
          <a:noFill/>
          <a:ln w="38100" cap="flat" cmpd="sng">
            <a:solidFill>
              <a:srgbClr val="9C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" name="Line 62"/>
          <p:cNvSpPr>
            <a:spLocks noChangeShapeType="1"/>
          </p:cNvSpPr>
          <p:nvPr/>
        </p:nvSpPr>
        <p:spPr bwMode="auto">
          <a:xfrm>
            <a:off x="6629400" y="5410200"/>
            <a:ext cx="1371600" cy="0"/>
          </a:xfrm>
          <a:prstGeom prst="line">
            <a:avLst/>
          </a:prstGeom>
          <a:noFill/>
          <a:ln w="38100">
            <a:solidFill>
              <a:srgbClr val="9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" name="Freeform 63"/>
          <p:cNvSpPr>
            <a:spLocks/>
          </p:cNvSpPr>
          <p:nvPr/>
        </p:nvSpPr>
        <p:spPr bwMode="auto">
          <a:xfrm>
            <a:off x="7240588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7850188" y="4191000"/>
            <a:ext cx="241300" cy="762000"/>
          </a:xfrm>
          <a:custGeom>
            <a:avLst/>
            <a:gdLst>
              <a:gd name="T0" fmla="*/ 0 w 152"/>
              <a:gd name="T1" fmla="*/ 762000 h 480"/>
              <a:gd name="T2" fmla="*/ 76200 w 152"/>
              <a:gd name="T3" fmla="*/ 152400 h 480"/>
              <a:gd name="T4" fmla="*/ 152400 w 152"/>
              <a:gd name="T5" fmla="*/ 76200 h 480"/>
              <a:gd name="T6" fmla="*/ 228600 w 152"/>
              <a:gd name="T7" fmla="*/ 609600 h 480"/>
              <a:gd name="T8" fmla="*/ 228600 w 152"/>
              <a:gd name="T9" fmla="*/ 76200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2" h="480">
                <a:moveTo>
                  <a:pt x="0" y="480"/>
                </a:moveTo>
                <a:cubicBezTo>
                  <a:pt x="16" y="324"/>
                  <a:pt x="32" y="168"/>
                  <a:pt x="48" y="96"/>
                </a:cubicBezTo>
                <a:cubicBezTo>
                  <a:pt x="64" y="24"/>
                  <a:pt x="80" y="0"/>
                  <a:pt x="96" y="48"/>
                </a:cubicBezTo>
                <a:cubicBezTo>
                  <a:pt x="112" y="96"/>
                  <a:pt x="136" y="312"/>
                  <a:pt x="144" y="384"/>
                </a:cubicBezTo>
                <a:cubicBezTo>
                  <a:pt x="152" y="456"/>
                  <a:pt x="144" y="464"/>
                  <a:pt x="144" y="48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7467600" y="4927600"/>
            <a:ext cx="384175" cy="68263"/>
          </a:xfrm>
          <a:custGeom>
            <a:avLst/>
            <a:gdLst>
              <a:gd name="T0" fmla="*/ 0 w 242"/>
              <a:gd name="T1" fmla="*/ 0 h 43"/>
              <a:gd name="T2" fmla="*/ 55563 w 242"/>
              <a:gd name="T3" fmla="*/ 23813 h 43"/>
              <a:gd name="T4" fmla="*/ 358775 w 242"/>
              <a:gd name="T5" fmla="*/ 0 h 43"/>
              <a:gd name="T6" fmla="*/ 384175 w 242"/>
              <a:gd name="T7" fmla="*/ 15875 h 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2" h="43">
                <a:moveTo>
                  <a:pt x="0" y="0"/>
                </a:moveTo>
                <a:cubicBezTo>
                  <a:pt x="7" y="21"/>
                  <a:pt x="14" y="21"/>
                  <a:pt x="35" y="15"/>
                </a:cubicBezTo>
                <a:cubicBezTo>
                  <a:pt x="143" y="18"/>
                  <a:pt x="160" y="43"/>
                  <a:pt x="226" y="0"/>
                </a:cubicBezTo>
                <a:cubicBezTo>
                  <a:pt x="231" y="3"/>
                  <a:pt x="242" y="10"/>
                  <a:pt x="242" y="1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" name="Freeform 66"/>
          <p:cNvSpPr>
            <a:spLocks/>
          </p:cNvSpPr>
          <p:nvPr/>
        </p:nvSpPr>
        <p:spPr bwMode="auto">
          <a:xfrm>
            <a:off x="8059738" y="4935538"/>
            <a:ext cx="269875" cy="77787"/>
          </a:xfrm>
          <a:custGeom>
            <a:avLst/>
            <a:gdLst>
              <a:gd name="T0" fmla="*/ 22225 w 170"/>
              <a:gd name="T1" fmla="*/ 23812 h 49"/>
              <a:gd name="T2" fmla="*/ 63500 w 170"/>
              <a:gd name="T3" fmla="*/ 7937 h 49"/>
              <a:gd name="T4" fmla="*/ 103188 w 170"/>
              <a:gd name="T5" fmla="*/ 15875 h 49"/>
              <a:gd name="T6" fmla="*/ 174625 w 170"/>
              <a:gd name="T7" fmla="*/ 23812 h 49"/>
              <a:gd name="T8" fmla="*/ 269875 w 170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49">
                <a:moveTo>
                  <a:pt x="14" y="15"/>
                </a:moveTo>
                <a:cubicBezTo>
                  <a:pt x="60" y="29"/>
                  <a:pt x="0" y="16"/>
                  <a:pt x="40" y="5"/>
                </a:cubicBezTo>
                <a:cubicBezTo>
                  <a:pt x="48" y="2"/>
                  <a:pt x="56" y="8"/>
                  <a:pt x="65" y="10"/>
                </a:cubicBezTo>
                <a:cubicBezTo>
                  <a:pt x="78" y="49"/>
                  <a:pt x="86" y="22"/>
                  <a:pt x="110" y="15"/>
                </a:cubicBezTo>
                <a:cubicBezTo>
                  <a:pt x="134" y="21"/>
                  <a:pt x="152" y="17"/>
                  <a:pt x="17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8" name="Freeform 67"/>
          <p:cNvSpPr>
            <a:spLocks/>
          </p:cNvSpPr>
          <p:nvPr/>
        </p:nvSpPr>
        <p:spPr bwMode="auto">
          <a:xfrm>
            <a:off x="6510338" y="4919663"/>
            <a:ext cx="727075" cy="31750"/>
          </a:xfrm>
          <a:custGeom>
            <a:avLst/>
            <a:gdLst>
              <a:gd name="T0" fmla="*/ 0 w 458"/>
              <a:gd name="T1" fmla="*/ 23813 h 20"/>
              <a:gd name="T2" fmla="*/ 95250 w 458"/>
              <a:gd name="T3" fmla="*/ 15875 h 20"/>
              <a:gd name="T4" fmla="*/ 142875 w 458"/>
              <a:gd name="T5" fmla="*/ 0 h 20"/>
              <a:gd name="T6" fmla="*/ 727075 w 458"/>
              <a:gd name="T7" fmla="*/ 31750 h 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58" h="20">
                <a:moveTo>
                  <a:pt x="0" y="15"/>
                </a:moveTo>
                <a:cubicBezTo>
                  <a:pt x="20" y="13"/>
                  <a:pt x="40" y="13"/>
                  <a:pt x="60" y="10"/>
                </a:cubicBezTo>
                <a:cubicBezTo>
                  <a:pt x="70" y="8"/>
                  <a:pt x="90" y="0"/>
                  <a:pt x="90" y="0"/>
                </a:cubicBezTo>
                <a:cubicBezTo>
                  <a:pt x="212" y="17"/>
                  <a:pt x="334" y="20"/>
                  <a:pt x="458" y="2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" name="Freeform 68"/>
          <p:cNvSpPr>
            <a:spLocks/>
          </p:cNvSpPr>
          <p:nvPr/>
        </p:nvSpPr>
        <p:spPr bwMode="auto">
          <a:xfrm>
            <a:off x="5407025" y="4959350"/>
            <a:ext cx="88900" cy="7938"/>
          </a:xfrm>
          <a:custGeom>
            <a:avLst/>
            <a:gdLst>
              <a:gd name="T0" fmla="*/ 0 w 56"/>
              <a:gd name="T1" fmla="*/ 7938 h 5"/>
              <a:gd name="T2" fmla="*/ 88900 w 56"/>
              <a:gd name="T3" fmla="*/ 0 h 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" h="5">
                <a:moveTo>
                  <a:pt x="0" y="5"/>
                </a:moveTo>
                <a:cubicBezTo>
                  <a:pt x="18" y="3"/>
                  <a:pt x="56" y="0"/>
                  <a:pt x="56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" name="Text Box 69"/>
          <p:cNvSpPr txBox="1">
            <a:spLocks noChangeArrowheads="1"/>
          </p:cNvSpPr>
          <p:nvPr/>
        </p:nvSpPr>
        <p:spPr bwMode="auto">
          <a:xfrm>
            <a:off x="4435475" y="4999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9C6600"/>
                </a:solidFill>
                <a:latin typeface="Helvetica" pitchFamily="-96" charset="0"/>
              </a:rPr>
              <a:t>P</a:t>
            </a:r>
            <a:r>
              <a:rPr lang="en-US" altLang="tr-TR" sz="2000" baseline="-25000">
                <a:solidFill>
                  <a:srgbClr val="9C6600"/>
                </a:solidFill>
                <a:latin typeface="Helvetica" pitchFamily="-96" charset="0"/>
              </a:rPr>
              <a:t>4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71" name="Text Box 70"/>
          <p:cNvSpPr txBox="1">
            <a:spLocks noChangeArrowheads="1"/>
          </p:cNvSpPr>
          <p:nvPr/>
        </p:nvSpPr>
        <p:spPr bwMode="auto">
          <a:xfrm>
            <a:off x="4419600" y="36814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2000">
                <a:solidFill>
                  <a:srgbClr val="0000FF"/>
                </a:solidFill>
                <a:latin typeface="Helvetica" pitchFamily="-96" charset="0"/>
              </a:rPr>
              <a:t>E</a:t>
            </a:r>
            <a:r>
              <a:rPr lang="en-US" altLang="tr-TR" sz="2000" baseline="-25000">
                <a:solidFill>
                  <a:srgbClr val="0000FF"/>
                </a:solidFill>
                <a:latin typeface="Helvetica" pitchFamily="-96" charset="0"/>
              </a:rPr>
              <a:t>2</a:t>
            </a:r>
            <a:endParaRPr lang="en-US" altLang="tr-TR" sz="2000">
              <a:latin typeface="Helvetica" pitchFamily="-96" charset="0"/>
            </a:endParaRPr>
          </a:p>
        </p:txBody>
      </p:sp>
      <p:sp>
        <p:nvSpPr>
          <p:cNvPr id="72" name="Text Box 71"/>
          <p:cNvSpPr txBox="1">
            <a:spLocks noChangeArrowheads="1"/>
          </p:cNvSpPr>
          <p:nvPr/>
        </p:nvSpPr>
        <p:spPr bwMode="auto">
          <a:xfrm>
            <a:off x="3641725" y="6172200"/>
            <a:ext cx="1332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tr-TR" altLang="tr-TR" dirty="0">
                <a:latin typeface="Helvetica" pitchFamily="-96" charset="0"/>
              </a:rPr>
              <a:t>H</a:t>
            </a:r>
            <a:r>
              <a:rPr lang="tr-TR" altLang="tr-TR" dirty="0" smtClean="0">
                <a:latin typeface="Helvetica" pitchFamily="-96" charset="0"/>
              </a:rPr>
              <a:t>aftalar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73" name="Text Box 72"/>
          <p:cNvSpPr txBox="1">
            <a:spLocks noChangeArrowheads="1"/>
          </p:cNvSpPr>
          <p:nvPr/>
        </p:nvSpPr>
        <p:spPr bwMode="auto">
          <a:xfrm>
            <a:off x="1257612" y="1463675"/>
            <a:ext cx="30219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pPr algn="ctr"/>
            <a:r>
              <a:rPr lang="tr-TR" altLang="tr-TR" dirty="0" err="1" smtClean="0">
                <a:latin typeface="Helvetica" pitchFamily="-96" charset="0"/>
              </a:rPr>
              <a:t>Östrustaki</a:t>
            </a:r>
            <a:r>
              <a:rPr lang="tr-TR" altLang="tr-TR" dirty="0">
                <a:latin typeface="Helvetica" pitchFamily="-96" charset="0"/>
              </a:rPr>
              <a:t> </a:t>
            </a:r>
            <a:r>
              <a:rPr lang="tr-TR" altLang="tr-TR" dirty="0" smtClean="0">
                <a:latin typeface="Helvetica" pitchFamily="-96" charset="0"/>
              </a:rPr>
              <a:t>dişi kedi</a:t>
            </a:r>
            <a:r>
              <a:rPr lang="en-US" altLang="tr-TR" dirty="0">
                <a:latin typeface="Helvetica" pitchFamily="-96" charset="0"/>
              </a:rPr>
              <a:t/>
            </a:r>
            <a:br>
              <a:rPr lang="en-US" altLang="tr-TR" dirty="0">
                <a:latin typeface="Helvetica" pitchFamily="-96" charset="0"/>
              </a:rPr>
            </a:br>
            <a:r>
              <a:rPr lang="en-US" altLang="tr-TR" dirty="0" smtClean="0">
                <a:latin typeface="Helvetica" pitchFamily="-96" charset="0"/>
              </a:rPr>
              <a:t>(</a:t>
            </a:r>
            <a:r>
              <a:rPr lang="tr-TR" altLang="tr-TR" dirty="0" smtClean="0">
                <a:latin typeface="Helvetica" pitchFamily="-96" charset="0"/>
              </a:rPr>
              <a:t>Çiftleşme yoksa</a:t>
            </a:r>
            <a:r>
              <a:rPr lang="en-US" altLang="tr-TR" dirty="0" smtClean="0">
                <a:latin typeface="Helvetica" pitchFamily="-96" charset="0"/>
              </a:rPr>
              <a:t>)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74" name="Text Box 73"/>
          <p:cNvSpPr txBox="1">
            <a:spLocks noChangeArrowheads="1"/>
          </p:cNvSpPr>
          <p:nvPr/>
        </p:nvSpPr>
        <p:spPr bwMode="auto">
          <a:xfrm>
            <a:off x="3011488" y="5003800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-9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-9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-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-96" charset="0"/>
              </a:defRPr>
            </a:lvl9pPr>
          </a:lstStyle>
          <a:p>
            <a:r>
              <a:rPr lang="en-US" altLang="tr-TR" sz="1800" dirty="0">
                <a:latin typeface="Helvetica" pitchFamily="-96" charset="0"/>
              </a:rPr>
              <a:t>(8 </a:t>
            </a:r>
            <a:r>
              <a:rPr lang="tr-TR" altLang="tr-TR" sz="1800" dirty="0" smtClean="0">
                <a:latin typeface="Helvetica" pitchFamily="-96" charset="0"/>
              </a:rPr>
              <a:t>gün</a:t>
            </a:r>
            <a:r>
              <a:rPr lang="en-US" altLang="tr-TR" sz="1800" dirty="0" smtClean="0">
                <a:latin typeface="Helvetica" pitchFamily="-96" charset="0"/>
              </a:rPr>
              <a:t>)</a:t>
            </a:r>
            <a:endParaRPr lang="en-US" altLang="tr-TR" dirty="0">
              <a:latin typeface="Helvetica" pitchFamily="-96" charset="0"/>
            </a:endParaRPr>
          </a:p>
        </p:txBody>
      </p:sp>
      <p:sp>
        <p:nvSpPr>
          <p:cNvPr id="75" name="Altbilgi Yer Tutucusu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6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KEDİDE ÖSTRUS SİKLUSUNDA HORMONAL DEĞİŞİKLİKLER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tr-TR" dirty="0" smtClean="0"/>
              <a:t>Pro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endParaRPr lang="en-US" altLang="tr-TR" dirty="0"/>
          </a:p>
          <a:p>
            <a:pPr lvl="1"/>
            <a:r>
              <a:rPr lang="tr-TR" altLang="tr-TR" dirty="0" err="1" smtClean="0"/>
              <a:t>Folliküller</a:t>
            </a:r>
            <a:r>
              <a:rPr lang="tr-TR" altLang="tr-TR" dirty="0" smtClean="0"/>
              <a:t> gelişimine bağlı olarak östrojen artar</a:t>
            </a:r>
            <a:endParaRPr lang="en-US" altLang="tr-TR" dirty="0"/>
          </a:p>
          <a:p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endParaRPr lang="en-US" altLang="tr-TR" dirty="0"/>
          </a:p>
          <a:p>
            <a:pPr lvl="1"/>
            <a:r>
              <a:rPr lang="tr-TR" altLang="tr-TR" dirty="0" err="1" smtClean="0"/>
              <a:t>Ovulasyona</a:t>
            </a:r>
            <a:r>
              <a:rPr lang="tr-TR" altLang="tr-TR" dirty="0" smtClean="0"/>
              <a:t> kadar östrojen yükselir</a:t>
            </a:r>
            <a:endParaRPr lang="en-US" altLang="tr-TR" dirty="0"/>
          </a:p>
          <a:p>
            <a:pPr lvl="1"/>
            <a:r>
              <a:rPr lang="tr-TR" altLang="tr-TR" dirty="0" smtClean="0"/>
              <a:t>Çiftleşme</a:t>
            </a:r>
            <a:r>
              <a:rPr lang="en-US" altLang="tr-TR" dirty="0" smtClean="0"/>
              <a:t>(</a:t>
            </a:r>
            <a:r>
              <a:rPr lang="tr-TR" altLang="tr-TR" dirty="0" smtClean="0"/>
              <a:t>veya </a:t>
            </a:r>
            <a:r>
              <a:rPr lang="en-US" altLang="tr-TR" dirty="0" err="1" smtClean="0"/>
              <a:t>va</a:t>
            </a:r>
            <a:r>
              <a:rPr lang="tr-TR" altLang="tr-TR" dirty="0" smtClean="0"/>
              <a:t>j</a:t>
            </a:r>
            <a:r>
              <a:rPr lang="en-US" altLang="tr-TR" dirty="0" err="1" smtClean="0"/>
              <a:t>inal</a:t>
            </a:r>
            <a:r>
              <a:rPr lang="en-US" altLang="tr-TR" dirty="0" smtClean="0"/>
              <a:t> s</a:t>
            </a:r>
            <a:r>
              <a:rPr lang="tr-TR" altLang="tr-TR" dirty="0" smtClean="0"/>
              <a:t>uyarı </a:t>
            </a:r>
            <a:r>
              <a:rPr lang="en-US" altLang="tr-TR" dirty="0" smtClean="0"/>
              <a:t>)</a:t>
            </a:r>
            <a:r>
              <a:rPr lang="tr-TR" altLang="tr-TR" dirty="0" smtClean="0"/>
              <a:t>’den 27 saat sonra </a:t>
            </a:r>
            <a:r>
              <a:rPr lang="tr-TR" altLang="tr-TR" dirty="0" err="1" smtClean="0"/>
              <a:t>ovulasyon</a:t>
            </a:r>
            <a:r>
              <a:rPr lang="tr-TR" altLang="tr-TR" dirty="0" smtClean="0"/>
              <a:t> olur</a:t>
            </a:r>
            <a:endParaRPr lang="en-US" altLang="tr-TR" dirty="0"/>
          </a:p>
          <a:p>
            <a:r>
              <a:rPr lang="en-US" altLang="tr-TR" dirty="0" smtClean="0"/>
              <a:t>Di</a:t>
            </a:r>
            <a:r>
              <a:rPr lang="tr-TR" altLang="tr-TR" dirty="0" smtClean="0"/>
              <a:t>ö</a:t>
            </a:r>
            <a:r>
              <a:rPr lang="en-US" altLang="tr-TR" dirty="0" err="1" smtClean="0"/>
              <a:t>strus</a:t>
            </a:r>
            <a:r>
              <a:rPr lang="tr-TR" altLang="tr-TR" dirty="0" smtClean="0"/>
              <a:t>’da neler olur?</a:t>
            </a:r>
            <a:endParaRPr lang="en-US" altLang="tr-TR" dirty="0"/>
          </a:p>
          <a:p>
            <a:pPr lvl="1"/>
            <a:r>
              <a:rPr lang="tr-TR" altLang="tr-TR" dirty="0" smtClean="0"/>
              <a:t>Eğer </a:t>
            </a:r>
            <a:r>
              <a:rPr lang="tr-TR" altLang="tr-TR" dirty="0" err="1" smtClean="0"/>
              <a:t>korpus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luteum</a:t>
            </a:r>
            <a:r>
              <a:rPr lang="tr-TR" altLang="tr-TR" dirty="0" smtClean="0"/>
              <a:t> (KL) yoksa ve çiftleşme de gerçekleşmezse ,böylece </a:t>
            </a:r>
            <a:r>
              <a:rPr lang="tr-TR" altLang="tr-TR" dirty="0" err="1" smtClean="0"/>
              <a:t>diöstrus</a:t>
            </a:r>
            <a:r>
              <a:rPr lang="tr-TR" altLang="tr-TR" dirty="0" smtClean="0"/>
              <a:t> da olmaz</a:t>
            </a:r>
            <a:endParaRPr lang="en-US" altLang="tr-TR" dirty="0"/>
          </a:p>
          <a:p>
            <a:pPr lvl="1"/>
            <a:r>
              <a:rPr lang="tr-TR" altLang="tr-TR" dirty="0" err="1" smtClean="0"/>
              <a:t>KLvarsa</a:t>
            </a:r>
            <a:r>
              <a:rPr lang="tr-TR" altLang="tr-TR" dirty="0" smtClean="0"/>
              <a:t> </a:t>
            </a:r>
            <a:r>
              <a:rPr lang="en-US" altLang="tr-TR" dirty="0" smtClean="0"/>
              <a:t>progesterone </a:t>
            </a:r>
            <a:r>
              <a:rPr lang="tr-TR" altLang="tr-TR" dirty="0" smtClean="0"/>
              <a:t>üretir </a:t>
            </a:r>
            <a:r>
              <a:rPr lang="en-US" altLang="tr-TR" dirty="0" smtClean="0"/>
              <a:t>(63 </a:t>
            </a:r>
            <a:r>
              <a:rPr lang="tr-TR" altLang="tr-TR" dirty="0" smtClean="0"/>
              <a:t>gün sürer, 20. gün pik dönemi yaşar</a:t>
            </a:r>
            <a:r>
              <a:rPr lang="en-US" altLang="tr-TR" dirty="0" smtClean="0"/>
              <a:t>)</a:t>
            </a:r>
            <a:endParaRPr lang="en-US" altLang="tr-TR" dirty="0"/>
          </a:p>
          <a:p>
            <a:pPr lvl="1"/>
            <a:r>
              <a:rPr lang="tr-TR" altLang="tr-TR" dirty="0" smtClean="0"/>
              <a:t>Gebelik oluşmaz veya bozulursa </a:t>
            </a:r>
            <a:r>
              <a:rPr lang="en-US" altLang="tr-TR" dirty="0" smtClean="0"/>
              <a:t>,  </a:t>
            </a:r>
            <a:r>
              <a:rPr lang="tr-TR" altLang="tr-TR" dirty="0" smtClean="0"/>
              <a:t>KL ömrü veya varlığının yalnızca yarısı gebelikte sürmüş veya görülmüş olur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www.yavuzozturkler.net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9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754</Words>
  <Application>Microsoft Office PowerPoint</Application>
  <PresentationFormat>Ekran Gösterisi (4:3)</PresentationFormat>
  <Paragraphs>189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Akış</vt:lpstr>
      <vt:lpstr>KEDİLERDE REPRODÜKSİYON VE SUNİ TOHUMLAMA –I </vt:lpstr>
      <vt:lpstr>Kedilerde Üreme Özellikleri</vt:lpstr>
      <vt:lpstr>Östrus siklusu içinde</vt:lpstr>
      <vt:lpstr>ÖSTRUS SİKLUSU</vt:lpstr>
      <vt:lpstr>ÖSTRUS SİKLUSU DEVAM…</vt:lpstr>
      <vt:lpstr>   ÖSTRUS SİKLUSU ve SONRASINDAKİ GELİŞMELERİN ŞEMATİK GÖRÜNÜMÜ   </vt:lpstr>
      <vt:lpstr>ÖSTRUS SİKLUSUNDA HORMONAL DEĞİŞİKLİKLER</vt:lpstr>
      <vt:lpstr>PROÖSTRUS VE ÖSTRUSTA DİŞİ KEDİDE HORMONAL DEĞİŞİKLİKLER</vt:lpstr>
      <vt:lpstr>KEDİDE ÖSTRUS SİKLUSUNDA HORMONAL DEĞİŞİKLİKLER</vt:lpstr>
      <vt:lpstr>Vajinal sitoloji</vt:lpstr>
      <vt:lpstr> Östrus siklusu evreleri,süreleri ve sitolojisi</vt:lpstr>
      <vt:lpstr>Vajinal sitoloji</vt:lpstr>
      <vt:lpstr>ÇİFTLEŞME</vt:lpstr>
      <vt:lpstr>PowerPoint Sunusu</vt:lpstr>
      <vt:lpstr>Çiftleşme …</vt:lpstr>
      <vt:lpstr>PowerPoint Sunusu</vt:lpstr>
      <vt:lpstr>GEBELİK</vt:lpstr>
      <vt:lpstr>Doğum…</vt:lpstr>
      <vt:lpstr>Östrus kontrolu</vt:lpstr>
      <vt:lpstr>Dişide reprodüktif bozukluklar</vt:lpstr>
      <vt:lpstr>Erkek kedide üremesel sorunlar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KEDİLERDE REPRODÜKSİYON VE SUNİ TOHUMLAMA</dc:title>
  <dc:creator>Nida Bil</dc:creator>
  <cp:lastModifiedBy>Nida Bil</cp:lastModifiedBy>
  <cp:revision>27</cp:revision>
  <dcterms:created xsi:type="dcterms:W3CDTF">2017-10-27T12:18:07Z</dcterms:created>
  <dcterms:modified xsi:type="dcterms:W3CDTF">2018-10-09T08:07:49Z</dcterms:modified>
</cp:coreProperties>
</file>